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sldIdLst>
    <p:sldId id="214748364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551CEF-BBCC-423A-A43D-FD3B80DE7527}" v="243" dt="2025-10-26T00:57:51.3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7" d="100"/>
          <a:sy n="77" d="100"/>
        </p:scale>
        <p:origin x="1026" y="29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10360-7F2B-43B7-AE47-3D95E72B02E5}" type="datetimeFigureOut">
              <a:rPr lang="en-US" smtClean="0"/>
              <a:t>10/26/2025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86178-B4BC-4168-845A-05655C68B09A}" type="slidenum">
              <a:rPr lang="en-US" smtClean="0"/>
              <a:t>‹#›</a:t>
            </a:fld>
            <a:endParaRPr lang="en-US"/>
          </a:p>
        </p:txBody>
      </p:sp>
    </p:spTree>
    <p:extLst>
      <p:ext uri="{BB962C8B-B14F-4D97-AF65-F5344CB8AC3E}">
        <p14:creationId xmlns:p14="http://schemas.microsoft.com/office/powerpoint/2010/main" val="24907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787381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66074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72358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829768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91600287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92802544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cenario six steps">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B196B9EA-FBFB-4858-13AE-0D3B6A1BFE98}"/>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14" name="TextBox 13">
            <a:extLst>
              <a:ext uri="{FF2B5EF4-FFF2-40B4-BE49-F238E27FC236}">
                <a16:creationId xmlns:a16="http://schemas.microsoft.com/office/drawing/2014/main" id="{0510B21A-B692-149F-D60C-5E53B60E00B6}"/>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7" name="Step 5 Top">
            <a:extLst>
              <a:ext uri="{FF2B5EF4-FFF2-40B4-BE49-F238E27FC236}">
                <a16:creationId xmlns:a16="http://schemas.microsoft.com/office/drawing/2014/main" id="{6A995B05-0623-381A-BC20-075E020B55FB}"/>
              </a:ext>
            </a:extLst>
          </p:cNvPr>
          <p:cNvSpPr>
            <a:spLocks noGrp="1"/>
          </p:cNvSpPr>
          <p:nvPr>
            <p:ph type="body" sz="quarter" idx="3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71" name="Text Placeholder 70">
            <a:extLst>
              <a:ext uri="{FF2B5EF4-FFF2-40B4-BE49-F238E27FC236}">
                <a16:creationId xmlns:a16="http://schemas.microsoft.com/office/drawing/2014/main" id="{82157D41-F80D-AE68-F668-478CD741D476}"/>
              </a:ext>
            </a:extLst>
          </p:cNvPr>
          <p:cNvSpPr>
            <a:spLocks noGrp="1"/>
          </p:cNvSpPr>
          <p:nvPr>
            <p:ph type="body" sz="quarter" idx="33"/>
          </p:nvPr>
        </p:nvSpPr>
        <p:spPr>
          <a:xfrm>
            <a:off x="304796" y="413987"/>
            <a:ext cx="2057403" cy="307777"/>
          </a:xfrm>
        </p:spPr>
        <p:txBody>
          <a:bodyPr anchor="ctr"/>
          <a:lstStyle>
            <a:lvl1pPr marL="0" indent="0" algn="l" defTabSz="932742" rtl="0" eaLnBrk="1" latinLnBrk="0" hangingPunct="1">
              <a:lnSpc>
                <a:spcPct val="100000"/>
              </a:lnSpc>
              <a:spcBef>
                <a:spcPct val="0"/>
              </a:spcBef>
              <a:buNone/>
              <a:defRPr lang="en-US" sz="2000" b="0" kern="1200" cap="none" spc="-50" baseline="0" dirty="0">
                <a:ln w="3175">
                  <a:noFill/>
                </a:ln>
                <a:solidFill>
                  <a:schemeClr val="bg1"/>
                </a:solidFill>
                <a:effectLst/>
                <a:latin typeface="+mj-lt"/>
                <a:ea typeface="+mn-ea"/>
                <a:cs typeface="Segoe UI" pitchFamily="34" charset="0"/>
              </a:defRPr>
            </a:lvl1pPr>
            <a:lvl2pPr marL="228600" indent="0">
              <a:buNone/>
              <a:defRPr/>
            </a:lvl2pPr>
          </a:lstStyle>
          <a:p>
            <a:pPr lvl="0"/>
            <a:r>
              <a:rPr lang="en-US"/>
              <a:t>Click to edit</a:t>
            </a:r>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p:nvPr>
        </p:nvSpPr>
        <p:spPr>
          <a:xfrm>
            <a:off x="10430351" y="521099"/>
            <a:ext cx="1456966" cy="175614"/>
          </a:xfrm>
        </p:spPr>
        <p:txBody>
          <a:bodyPr/>
          <a:lstStyle>
            <a:lvl1pPr marL="0" indent="0" algn="r">
              <a:spcBef>
                <a:spcPts val="0"/>
              </a:spcBef>
              <a:buNone/>
              <a:defRPr sz="1100" b="0"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 </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p:nvPr>
        </p:nvSpPr>
        <p:spPr>
          <a:xfrm>
            <a:off x="7149557" y="521100"/>
            <a:ext cx="2969488" cy="169277"/>
          </a:xfrm>
        </p:spPr>
        <p:txBody>
          <a:bodyPr/>
          <a:lstStyle>
            <a:lvl1pPr marL="0" indent="0" algn="r">
              <a:spcBef>
                <a:spcPts val="0"/>
              </a:spcBef>
              <a:buNone/>
              <a:defRPr sz="1100" b="0"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0" name="Title 12">
            <a:extLst>
              <a:ext uri="{FF2B5EF4-FFF2-40B4-BE49-F238E27FC236}">
                <a16:creationId xmlns:a16="http://schemas.microsoft.com/office/drawing/2014/main" id="{26B05CF8-4E6B-B8CC-5AA9-B8ED44639968}"/>
              </a:ext>
            </a:extLst>
          </p:cNvPr>
          <p:cNvSpPr>
            <a:spLocks noGrp="1"/>
          </p:cNvSpPr>
          <p:nvPr>
            <p:ph type="title"/>
          </p:nvPr>
        </p:nvSpPr>
        <p:spPr>
          <a:xfrm>
            <a:off x="2492556" y="429376"/>
            <a:ext cx="4144817" cy="276999"/>
          </a:xfrm>
        </p:spPr>
        <p:txBody>
          <a:bodyPr anchor="ctr"/>
          <a:lstStyle>
            <a:lvl1pPr>
              <a:defRPr lang="en-US" sz="1800" b="0" kern="1200" cap="none" spc="-50" baseline="0" dirty="0">
                <a:ln w="3175">
                  <a:noFill/>
                </a:ln>
                <a:solidFill>
                  <a:schemeClr val="tx1"/>
                </a:solidFill>
                <a:effectLst/>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a:t>
            </a:r>
          </a:p>
        </p:txBody>
      </p:sp>
      <p:sp>
        <p:nvSpPr>
          <p:cNvPr id="74" name="Rectangle: Top Corners Rounded 73">
            <a:extLst>
              <a:ext uri="{FF2B5EF4-FFF2-40B4-BE49-F238E27FC236}">
                <a16:creationId xmlns:a16="http://schemas.microsoft.com/office/drawing/2014/main" id="{9C693E26-EC61-AEAC-C1C4-733CBC83CC4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0" y="8666696"/>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45" name="Group 44">
            <a:extLst>
              <a:ext uri="{FF2B5EF4-FFF2-40B4-BE49-F238E27FC236}">
                <a16:creationId xmlns:a16="http://schemas.microsoft.com/office/drawing/2014/main" id="{68467A5F-7BA2-6E3A-1EFE-31FAA4F5B267}"/>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46" name="Oval 45">
              <a:extLst>
                <a:ext uri="{FF2B5EF4-FFF2-40B4-BE49-F238E27FC236}">
                  <a16:creationId xmlns:a16="http://schemas.microsoft.com/office/drawing/2014/main" id="{1514AE07-2437-886C-64BF-90FCDB18900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47" name="Rectangle 89">
              <a:extLst>
                <a:ext uri="{FF2B5EF4-FFF2-40B4-BE49-F238E27FC236}">
                  <a16:creationId xmlns:a16="http://schemas.microsoft.com/office/drawing/2014/main" id="{F1304105-F302-1DA2-7A52-41BBBCC44EED}"/>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57" name="Group 56">
            <a:extLst>
              <a:ext uri="{FF2B5EF4-FFF2-40B4-BE49-F238E27FC236}">
                <a16:creationId xmlns:a16="http://schemas.microsoft.com/office/drawing/2014/main" id="{5C32FE7B-F07D-C499-EA83-97D8A5B9D9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58" name="Oval 57">
              <a:extLst>
                <a:ext uri="{FF2B5EF4-FFF2-40B4-BE49-F238E27FC236}">
                  <a16:creationId xmlns:a16="http://schemas.microsoft.com/office/drawing/2014/main" id="{4D7ABAD2-6246-A1F3-5E86-044B3D8C307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59" name="Rectangle 89">
              <a:extLst>
                <a:ext uri="{FF2B5EF4-FFF2-40B4-BE49-F238E27FC236}">
                  <a16:creationId xmlns:a16="http://schemas.microsoft.com/office/drawing/2014/main" id="{0E6F2315-5317-6C1E-5DF8-4BE9FE7C7CA6}"/>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60" name="Group 59">
            <a:extLst>
              <a:ext uri="{FF2B5EF4-FFF2-40B4-BE49-F238E27FC236}">
                <a16:creationId xmlns:a16="http://schemas.microsoft.com/office/drawing/2014/main" id="{39B13FA4-84C5-6F46-C1BB-22875F9B20B8}"/>
              </a:ext>
              <a:ext uri="{C183D7F6-B498-43B3-948B-1728B52AA6E4}">
                <adec:decorative xmlns:adec="http://schemas.microsoft.com/office/drawing/2017/decorative" val="1"/>
              </a:ext>
            </a:extLst>
          </p:cNvPr>
          <p:cNvGrpSpPr/>
          <p:nvPr userDrawn="1"/>
        </p:nvGrpSpPr>
        <p:grpSpPr>
          <a:xfrm rot="5400000">
            <a:off x="11648565" y="2541168"/>
            <a:ext cx="210652" cy="210652"/>
            <a:chOff x="5214995" y="-1168400"/>
            <a:chExt cx="431800" cy="431800"/>
          </a:xfrm>
        </p:grpSpPr>
        <p:sp>
          <p:nvSpPr>
            <p:cNvPr id="61" name="Oval 60">
              <a:extLst>
                <a:ext uri="{FF2B5EF4-FFF2-40B4-BE49-F238E27FC236}">
                  <a16:creationId xmlns:a16="http://schemas.microsoft.com/office/drawing/2014/main" id="{47D4A430-8084-5075-B04A-2E8CDD118B76}"/>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62" name="Rectangle 89">
              <a:extLst>
                <a:ext uri="{FF2B5EF4-FFF2-40B4-BE49-F238E27FC236}">
                  <a16:creationId xmlns:a16="http://schemas.microsoft.com/office/drawing/2014/main" id="{ABE5358E-92F9-96A5-6FDB-150E91A8AF78}"/>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63" name="Group 62">
            <a:extLst>
              <a:ext uri="{FF2B5EF4-FFF2-40B4-BE49-F238E27FC236}">
                <a16:creationId xmlns:a16="http://schemas.microsoft.com/office/drawing/2014/main" id="{EFFD46EF-67A1-2B45-C906-05C4ACC2DA34}"/>
              </a:ext>
              <a:ext uri="{C183D7F6-B498-43B3-948B-1728B52AA6E4}">
                <adec:decorative xmlns:adec="http://schemas.microsoft.com/office/drawing/2017/decorative" val="1"/>
              </a:ext>
            </a:extLst>
          </p:cNvPr>
          <p:cNvGrpSpPr/>
          <p:nvPr userDrawn="1"/>
        </p:nvGrpSpPr>
        <p:grpSpPr>
          <a:xfrm flipH="1">
            <a:off x="5805591" y="3859456"/>
            <a:ext cx="210652" cy="210652"/>
            <a:chOff x="5214995" y="-1168400"/>
            <a:chExt cx="431800" cy="431800"/>
          </a:xfrm>
        </p:grpSpPr>
        <p:sp>
          <p:nvSpPr>
            <p:cNvPr id="64" name="Oval 63">
              <a:extLst>
                <a:ext uri="{FF2B5EF4-FFF2-40B4-BE49-F238E27FC236}">
                  <a16:creationId xmlns:a16="http://schemas.microsoft.com/office/drawing/2014/main" id="{14ED043E-EA90-195B-771E-CE53479D2BC8}"/>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65" name="Rectangle 89">
              <a:extLst>
                <a:ext uri="{FF2B5EF4-FFF2-40B4-BE49-F238E27FC236}">
                  <a16:creationId xmlns:a16="http://schemas.microsoft.com/office/drawing/2014/main" id="{3853106D-E38A-371E-B378-89F7601572D3}"/>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67" name="Group 66">
            <a:extLst>
              <a:ext uri="{FF2B5EF4-FFF2-40B4-BE49-F238E27FC236}">
                <a16:creationId xmlns:a16="http://schemas.microsoft.com/office/drawing/2014/main" id="{AB2872BD-57A1-5A98-BBEC-120407B2348E}"/>
              </a:ext>
              <a:ext uri="{C183D7F6-B498-43B3-948B-1728B52AA6E4}">
                <adec:decorative xmlns:adec="http://schemas.microsoft.com/office/drawing/2017/decorative" val="1"/>
              </a:ext>
            </a:extLst>
          </p:cNvPr>
          <p:cNvGrpSpPr/>
          <p:nvPr userDrawn="1"/>
        </p:nvGrpSpPr>
        <p:grpSpPr>
          <a:xfrm flipH="1">
            <a:off x="8689384" y="3859456"/>
            <a:ext cx="210652" cy="210652"/>
            <a:chOff x="5214995" y="-1168400"/>
            <a:chExt cx="431800" cy="431800"/>
          </a:xfrm>
        </p:grpSpPr>
        <p:sp>
          <p:nvSpPr>
            <p:cNvPr id="68" name="Oval 67">
              <a:extLst>
                <a:ext uri="{FF2B5EF4-FFF2-40B4-BE49-F238E27FC236}">
                  <a16:creationId xmlns:a16="http://schemas.microsoft.com/office/drawing/2014/main" id="{DC271353-C79B-E3BF-32F5-48C1A526FF02}"/>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69" name="Rectangle 89">
              <a:extLst>
                <a:ext uri="{FF2B5EF4-FFF2-40B4-BE49-F238E27FC236}">
                  <a16:creationId xmlns:a16="http://schemas.microsoft.com/office/drawing/2014/main" id="{B93F1E4A-9BA7-C4D0-83D8-2451A1DEAD80}"/>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11" name="Text Placeholder 11">
            <a:extLst>
              <a:ext uri="{FF2B5EF4-FFF2-40B4-BE49-F238E27FC236}">
                <a16:creationId xmlns:a16="http://schemas.microsoft.com/office/drawing/2014/main" id="{9977582E-F97B-70B5-CB03-F46869F849CD}"/>
              </a:ext>
            </a:extLst>
          </p:cNvPr>
          <p:cNvSpPr>
            <a:spLocks noGrp="1"/>
          </p:cNvSpPr>
          <p:nvPr>
            <p:ph type="body" sz="quarter" idx="69"/>
          </p:nvPr>
        </p:nvSpPr>
        <p:spPr>
          <a:xfrm>
            <a:off x="3182890"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81" name="Step 1 Title">
            <a:extLst>
              <a:ext uri="{FF2B5EF4-FFF2-40B4-BE49-F238E27FC236}">
                <a16:creationId xmlns:a16="http://schemas.microsoft.com/office/drawing/2014/main" id="{7E33DF77-DD28-CC24-9FC2-0AD434BCF4C0}"/>
              </a:ext>
            </a:extLst>
          </p:cNvPr>
          <p:cNvSpPr>
            <a:spLocks noGrp="1"/>
          </p:cNvSpPr>
          <p:nvPr>
            <p:ph type="body" sz="quarter" idx="11"/>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82" name="Step 1 Top">
            <a:extLst>
              <a:ext uri="{FF2B5EF4-FFF2-40B4-BE49-F238E27FC236}">
                <a16:creationId xmlns:a16="http://schemas.microsoft.com/office/drawing/2014/main" id="{4B00355E-1235-20E9-A051-604C9CFEC8E8}"/>
              </a:ext>
            </a:extLst>
          </p:cNvPr>
          <p:cNvSpPr>
            <a:spLocks noGrp="1"/>
          </p:cNvSpPr>
          <p:nvPr>
            <p:ph type="body" sz="quarter" idx="1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90" name="Step 1 Title">
            <a:extLst>
              <a:ext uri="{FF2B5EF4-FFF2-40B4-BE49-F238E27FC236}">
                <a16:creationId xmlns:a16="http://schemas.microsoft.com/office/drawing/2014/main" id="{2F0B0E91-BF30-3362-2F5C-B3C5D2B134A1}"/>
              </a:ext>
            </a:extLst>
          </p:cNvPr>
          <p:cNvSpPr>
            <a:spLocks noGrp="1"/>
          </p:cNvSpPr>
          <p:nvPr>
            <p:ph type="body" sz="quarter" idx="42"/>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91" name="Step 1 Top">
            <a:extLst>
              <a:ext uri="{FF2B5EF4-FFF2-40B4-BE49-F238E27FC236}">
                <a16:creationId xmlns:a16="http://schemas.microsoft.com/office/drawing/2014/main" id="{4F227FB4-9BBF-2C43-E0ED-95EC51590A0D}"/>
              </a:ext>
            </a:extLst>
          </p:cNvPr>
          <p:cNvSpPr>
            <a:spLocks noGrp="1"/>
          </p:cNvSpPr>
          <p:nvPr>
            <p:ph type="body" sz="quarter" idx="43"/>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 name="Text Placeholder 11">
            <a:extLst>
              <a:ext uri="{FF2B5EF4-FFF2-40B4-BE49-F238E27FC236}">
                <a16:creationId xmlns:a16="http://schemas.microsoft.com/office/drawing/2014/main" id="{933075CE-083E-DACE-75B9-DDCB2E437557}"/>
              </a:ext>
            </a:extLst>
          </p:cNvPr>
          <p:cNvSpPr>
            <a:spLocks noGrp="1"/>
          </p:cNvSpPr>
          <p:nvPr>
            <p:ph type="body" sz="quarter" idx="68"/>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93" name="Step 1 Title">
            <a:extLst>
              <a:ext uri="{FF2B5EF4-FFF2-40B4-BE49-F238E27FC236}">
                <a16:creationId xmlns:a16="http://schemas.microsoft.com/office/drawing/2014/main" id="{78B57A65-16AE-5996-C81D-89A1171052DC}"/>
              </a:ext>
            </a:extLst>
          </p:cNvPr>
          <p:cNvSpPr>
            <a:spLocks noGrp="1"/>
          </p:cNvSpPr>
          <p:nvPr>
            <p:ph type="body" sz="quarter" idx="45"/>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94" name="Step 1 Top">
            <a:extLst>
              <a:ext uri="{FF2B5EF4-FFF2-40B4-BE49-F238E27FC236}">
                <a16:creationId xmlns:a16="http://schemas.microsoft.com/office/drawing/2014/main" id="{6B743263-A0E0-B08F-8640-1A6F2A474017}"/>
              </a:ext>
            </a:extLst>
          </p:cNvPr>
          <p:cNvSpPr>
            <a:spLocks noGrp="1"/>
          </p:cNvSpPr>
          <p:nvPr>
            <p:ph type="body" sz="quarter" idx="46"/>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2" name="Text Placeholder 11">
            <a:extLst>
              <a:ext uri="{FF2B5EF4-FFF2-40B4-BE49-F238E27FC236}">
                <a16:creationId xmlns:a16="http://schemas.microsoft.com/office/drawing/2014/main" id="{FE828537-77ED-661B-164D-7972C8F2B3CF}"/>
              </a:ext>
            </a:extLst>
          </p:cNvPr>
          <p:cNvSpPr>
            <a:spLocks noGrp="1"/>
          </p:cNvSpPr>
          <p:nvPr>
            <p:ph type="body" sz="quarter" idx="70"/>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02" name="Text Placeholder 11">
            <a:extLst>
              <a:ext uri="{FF2B5EF4-FFF2-40B4-BE49-F238E27FC236}">
                <a16:creationId xmlns:a16="http://schemas.microsoft.com/office/drawing/2014/main" id="{B7B6A3B2-F891-96DB-EDD6-15440AF2E8CD}"/>
              </a:ext>
            </a:extLst>
          </p:cNvPr>
          <p:cNvSpPr>
            <a:spLocks noGrp="1"/>
          </p:cNvSpPr>
          <p:nvPr>
            <p:ph type="body" sz="quarter" idx="48"/>
          </p:nvPr>
        </p:nvSpPr>
        <p:spPr>
          <a:xfrm>
            <a:off x="3182890"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04" name="Step 1 Title">
            <a:extLst>
              <a:ext uri="{FF2B5EF4-FFF2-40B4-BE49-F238E27FC236}">
                <a16:creationId xmlns:a16="http://schemas.microsoft.com/office/drawing/2014/main" id="{0F93BF10-EBCF-85EF-D1B2-A7563451D76D}"/>
              </a:ext>
            </a:extLst>
          </p:cNvPr>
          <p:cNvSpPr>
            <a:spLocks noGrp="1"/>
          </p:cNvSpPr>
          <p:nvPr>
            <p:ph type="body" sz="quarter" idx="49"/>
          </p:nvPr>
        </p:nvSpPr>
        <p:spPr>
          <a:xfrm>
            <a:off x="3182890"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6"/>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05" name="Step 1 Top">
            <a:extLst>
              <a:ext uri="{FF2B5EF4-FFF2-40B4-BE49-F238E27FC236}">
                <a16:creationId xmlns:a16="http://schemas.microsoft.com/office/drawing/2014/main" id="{C1C2FA4E-D061-ECCE-C8BB-24C647D60102}"/>
              </a:ext>
            </a:extLst>
          </p:cNvPr>
          <p:cNvSpPr>
            <a:spLocks noGrp="1"/>
          </p:cNvSpPr>
          <p:nvPr>
            <p:ph type="body" sz="quarter" idx="50"/>
          </p:nvPr>
        </p:nvSpPr>
        <p:spPr>
          <a:xfrm>
            <a:off x="3182890"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19" name="Step 1 Title">
            <a:extLst>
              <a:ext uri="{FF2B5EF4-FFF2-40B4-BE49-F238E27FC236}">
                <a16:creationId xmlns:a16="http://schemas.microsoft.com/office/drawing/2014/main" id="{9CB910C7-53F5-CD35-F7B3-ED8F5DD4F6A1}"/>
              </a:ext>
            </a:extLst>
          </p:cNvPr>
          <p:cNvSpPr>
            <a:spLocks noGrp="1"/>
          </p:cNvSpPr>
          <p:nvPr>
            <p:ph type="body" sz="quarter" idx="51"/>
          </p:nvPr>
        </p:nvSpPr>
        <p:spPr>
          <a:xfrm>
            <a:off x="6066682"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0" name="Step 1 Top">
            <a:extLst>
              <a:ext uri="{FF2B5EF4-FFF2-40B4-BE49-F238E27FC236}">
                <a16:creationId xmlns:a16="http://schemas.microsoft.com/office/drawing/2014/main" id="{E81FD2D6-1B95-AE76-667E-A7ADD3CD3A50}"/>
              </a:ext>
            </a:extLst>
          </p:cNvPr>
          <p:cNvSpPr>
            <a:spLocks noGrp="1"/>
          </p:cNvSpPr>
          <p:nvPr>
            <p:ph type="body" sz="quarter" idx="52"/>
          </p:nvPr>
        </p:nvSpPr>
        <p:spPr>
          <a:xfrm>
            <a:off x="6066682"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8" name="Text Placeholder 11">
            <a:extLst>
              <a:ext uri="{FF2B5EF4-FFF2-40B4-BE49-F238E27FC236}">
                <a16:creationId xmlns:a16="http://schemas.microsoft.com/office/drawing/2014/main" id="{19D255C6-A463-0E1B-EFD1-0675518123ED}"/>
              </a:ext>
            </a:extLst>
          </p:cNvPr>
          <p:cNvSpPr>
            <a:spLocks noGrp="1"/>
          </p:cNvSpPr>
          <p:nvPr>
            <p:ph type="body" sz="quarter" idx="66"/>
          </p:nvPr>
        </p:nvSpPr>
        <p:spPr>
          <a:xfrm>
            <a:off x="8950475"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22" name="Step 1 Title">
            <a:extLst>
              <a:ext uri="{FF2B5EF4-FFF2-40B4-BE49-F238E27FC236}">
                <a16:creationId xmlns:a16="http://schemas.microsoft.com/office/drawing/2014/main" id="{A1FCE115-20B6-1C4D-4833-053AE41AEBD7}"/>
              </a:ext>
            </a:extLst>
          </p:cNvPr>
          <p:cNvSpPr>
            <a:spLocks noGrp="1"/>
          </p:cNvSpPr>
          <p:nvPr>
            <p:ph type="body" sz="quarter" idx="54"/>
          </p:nvPr>
        </p:nvSpPr>
        <p:spPr>
          <a:xfrm>
            <a:off x="8950475"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3" name="Step 1 Top">
            <a:extLst>
              <a:ext uri="{FF2B5EF4-FFF2-40B4-BE49-F238E27FC236}">
                <a16:creationId xmlns:a16="http://schemas.microsoft.com/office/drawing/2014/main" id="{3D5F63B4-9275-D6B7-3A0E-699C0C868EA5}"/>
              </a:ext>
            </a:extLst>
          </p:cNvPr>
          <p:cNvSpPr>
            <a:spLocks noGrp="1"/>
          </p:cNvSpPr>
          <p:nvPr>
            <p:ph type="body" sz="quarter" idx="55"/>
          </p:nvPr>
        </p:nvSpPr>
        <p:spPr>
          <a:xfrm>
            <a:off x="8950475"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9" name="Text Placeholder 11">
            <a:extLst>
              <a:ext uri="{FF2B5EF4-FFF2-40B4-BE49-F238E27FC236}">
                <a16:creationId xmlns:a16="http://schemas.microsoft.com/office/drawing/2014/main" id="{9AEFB6C2-AB19-3A46-843C-CF95D15344CB}"/>
              </a:ext>
            </a:extLst>
          </p:cNvPr>
          <p:cNvSpPr>
            <a:spLocks noGrp="1"/>
          </p:cNvSpPr>
          <p:nvPr>
            <p:ph type="body" sz="quarter" idx="67"/>
          </p:nvPr>
        </p:nvSpPr>
        <p:spPr>
          <a:xfrm>
            <a:off x="6066682"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7" name="Footnote">
            <a:extLst>
              <a:ext uri="{FF2B5EF4-FFF2-40B4-BE49-F238E27FC236}">
                <a16:creationId xmlns:a16="http://schemas.microsoft.com/office/drawing/2014/main" id="{AC05EA29-0447-0506-FB1B-E11117B0DF2E}"/>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
        <p:nvSpPr>
          <p:cNvPr id="2" name="Text Placeholder 8">
            <a:extLst>
              <a:ext uri="{FF2B5EF4-FFF2-40B4-BE49-F238E27FC236}">
                <a16:creationId xmlns:a16="http://schemas.microsoft.com/office/drawing/2014/main" id="{A1FD8182-9192-3293-3C25-613D50894B80}"/>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3" name="Text Placeholder 8">
            <a:extLst>
              <a:ext uri="{FF2B5EF4-FFF2-40B4-BE49-F238E27FC236}">
                <a16:creationId xmlns:a16="http://schemas.microsoft.com/office/drawing/2014/main" id="{DD81CAF3-1B44-C8D0-3BB0-F3DD087633FA}"/>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Tree>
    <p:extLst>
      <p:ext uri="{BB962C8B-B14F-4D97-AF65-F5344CB8AC3E}">
        <p14:creationId xmlns:p14="http://schemas.microsoft.com/office/powerpoint/2010/main" val="42525780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0">
          <p15:clr>
            <a:srgbClr val="A4A3A4"/>
          </p15:clr>
        </p15:guide>
        <p15:guide id="8" pos="1368">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36">
          <p15:clr>
            <a:srgbClr val="A4A3A4"/>
          </p15:clr>
        </p15:guide>
        <p15:guide id="14" pos="3168">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cenario five step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94A1448-F8D7-EA0F-E466-136E038AA3F1}"/>
              </a:ext>
            </a:extLst>
          </p:cNvPr>
          <p:cNvCxnSpPr>
            <a:cxnSpLocks/>
          </p:cNvCxnSpPr>
          <p:nvPr userDrawn="1"/>
        </p:nvCxnSpPr>
        <p:spPr>
          <a:xfrm>
            <a:off x="3182889" y="1352539"/>
            <a:ext cx="8339848" cy="0"/>
          </a:xfrm>
          <a:prstGeom prst="line">
            <a:avLst/>
          </a:pr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dirty="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3699104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AI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911182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503792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sv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 Placeholder 75">
            <a:extLst>
              <a:ext uri="{FF2B5EF4-FFF2-40B4-BE49-F238E27FC236}">
                <a16:creationId xmlns:a16="http://schemas.microsoft.com/office/drawing/2014/main" id="{B946F869-A52B-B1C1-0A0B-8FF79460E3B1}"/>
              </a:ext>
            </a:extLst>
          </p:cNvPr>
          <p:cNvSpPr>
            <a:spLocks noGrp="1"/>
          </p:cNvSpPr>
          <p:nvPr>
            <p:ph type="body" sz="quarter" idx="32"/>
          </p:nvPr>
        </p:nvSpPr>
        <p:spPr>
          <a:xfrm>
            <a:off x="311388" y="1026303"/>
            <a:ext cx="2431246" cy="1131079"/>
          </a:xfrm>
        </p:spPr>
        <p:txBody>
          <a:bodyPr/>
          <a:lstStyle/>
          <a:p>
            <a:r>
              <a:rPr lang="en-US" noProof="0" dirty="0"/>
              <a:t>Social media posts often require speed and creativity, and Copilot Chat</a:t>
            </a:r>
            <a:r>
              <a:rPr lang="en-US" dirty="0"/>
              <a:t> </a:t>
            </a:r>
            <a:r>
              <a:rPr lang="en-US" noProof="0" dirty="0"/>
              <a:t>can help. Use Copilot Chat to brainstorm ideas, then refine the content. </a:t>
            </a:r>
          </a:p>
        </p:txBody>
      </p:sp>
      <p:sp>
        <p:nvSpPr>
          <p:cNvPr id="77" name="Text Placeholder 76">
            <a:extLst>
              <a:ext uri="{FF2B5EF4-FFF2-40B4-BE49-F238E27FC236}">
                <a16:creationId xmlns:a16="http://schemas.microsoft.com/office/drawing/2014/main" id="{239E2049-6FD6-3FF3-5626-1B626BB01FE8}"/>
              </a:ext>
            </a:extLst>
          </p:cNvPr>
          <p:cNvSpPr>
            <a:spLocks noGrp="1"/>
          </p:cNvSpPr>
          <p:nvPr>
            <p:ph type="body" sz="quarter" idx="33"/>
          </p:nvPr>
        </p:nvSpPr>
        <p:spPr>
          <a:xfrm>
            <a:off x="304800" y="414338"/>
            <a:ext cx="2057400" cy="307975"/>
          </a:xfrm>
        </p:spPr>
        <p:txBody>
          <a:bodyPr/>
          <a:lstStyle/>
          <a:p>
            <a:r>
              <a:rPr lang="en-US" sz="2000" noProof="0" dirty="0"/>
              <a:t>Communications</a:t>
            </a:r>
            <a:endParaRPr lang="en-US" noProof="0" dirty="0"/>
          </a:p>
        </p:txBody>
      </p:sp>
      <p:sp>
        <p:nvSpPr>
          <p:cNvPr id="75" name="Text Placeholder 74">
            <a:extLst>
              <a:ext uri="{FF2B5EF4-FFF2-40B4-BE49-F238E27FC236}">
                <a16:creationId xmlns:a16="http://schemas.microsoft.com/office/drawing/2014/main" id="{12ECD937-9F64-B7A4-C7D5-04C770341F52}"/>
              </a:ext>
            </a:extLst>
          </p:cNvPr>
          <p:cNvSpPr>
            <a:spLocks noGrp="1"/>
          </p:cNvSpPr>
          <p:nvPr>
            <p:ph type="body" sz="quarter" idx="30"/>
          </p:nvPr>
        </p:nvSpPr>
        <p:spPr>
          <a:xfrm>
            <a:off x="10430351" y="521099"/>
            <a:ext cx="1456966" cy="175614"/>
          </a:xfrm>
        </p:spPr>
        <p:txBody>
          <a:bodyPr/>
          <a:lstStyle/>
          <a:p>
            <a:r>
              <a:rPr lang="en-US" noProof="0" dirty="0"/>
              <a:t>Start</a:t>
            </a:r>
          </a:p>
        </p:txBody>
      </p:sp>
      <p:sp>
        <p:nvSpPr>
          <p:cNvPr id="73" name="Text Placeholder 72">
            <a:extLst>
              <a:ext uri="{FF2B5EF4-FFF2-40B4-BE49-F238E27FC236}">
                <a16:creationId xmlns:a16="http://schemas.microsoft.com/office/drawing/2014/main" id="{D9B478C0-74F9-63D4-1394-E49267BFB64D}"/>
              </a:ext>
            </a:extLst>
          </p:cNvPr>
          <p:cNvSpPr>
            <a:spLocks noGrp="1"/>
          </p:cNvSpPr>
          <p:nvPr>
            <p:ph type="body" sz="quarter" idx="17"/>
          </p:nvPr>
        </p:nvSpPr>
        <p:spPr>
          <a:xfrm>
            <a:off x="7149557" y="521100"/>
            <a:ext cx="2969488" cy="169277"/>
          </a:xfrm>
        </p:spPr>
        <p:txBody>
          <a:bodyPr/>
          <a:lstStyle/>
          <a:p>
            <a:r>
              <a:rPr lang="en-US" noProof="0" dirty="0"/>
              <a:t>Microsoft 365 Copilot Chat</a:t>
            </a:r>
          </a:p>
        </p:txBody>
      </p:sp>
      <p:sp>
        <p:nvSpPr>
          <p:cNvPr id="71" name="Title 70">
            <a:extLst>
              <a:ext uri="{FF2B5EF4-FFF2-40B4-BE49-F238E27FC236}">
                <a16:creationId xmlns:a16="http://schemas.microsoft.com/office/drawing/2014/main" id="{09FC6BFC-3722-A89C-F5A0-B4093F2CA4F4}"/>
              </a:ext>
            </a:extLst>
          </p:cNvPr>
          <p:cNvSpPr>
            <a:spLocks noGrp="1"/>
          </p:cNvSpPr>
          <p:nvPr>
            <p:ph type="title"/>
          </p:nvPr>
        </p:nvSpPr>
        <p:spPr>
          <a:xfrm>
            <a:off x="2492375" y="429826"/>
            <a:ext cx="4144963" cy="276999"/>
          </a:xfrm>
        </p:spPr>
        <p:txBody>
          <a:bodyPr vert="horz"/>
          <a:lstStyle/>
          <a:p>
            <a:r>
              <a:rPr lang="en-US" noProof="0" dirty="0"/>
              <a:t>Draft social media copy</a:t>
            </a:r>
          </a:p>
        </p:txBody>
      </p:sp>
      <p:sp>
        <p:nvSpPr>
          <p:cNvPr id="72" name="Text Placeholder 71">
            <a:extLst>
              <a:ext uri="{FF2B5EF4-FFF2-40B4-BE49-F238E27FC236}">
                <a16:creationId xmlns:a16="http://schemas.microsoft.com/office/drawing/2014/main" id="{36FBE42A-9B3F-4DA8-8C03-0EE3153C2CEA}"/>
              </a:ext>
            </a:extLst>
          </p:cNvPr>
          <p:cNvSpPr>
            <a:spLocks noGrp="1"/>
          </p:cNvSpPr>
          <p:nvPr>
            <p:ph type="body" sz="quarter" idx="11"/>
          </p:nvPr>
        </p:nvSpPr>
        <p:spPr>
          <a:xfrm>
            <a:off x="3182890" y="1112478"/>
            <a:ext cx="2572262" cy="153888"/>
          </a:xfrm>
        </p:spPr>
        <p:txBody>
          <a:bodyPr/>
          <a:lstStyle/>
          <a:p>
            <a:r>
              <a:rPr lang="en-US" noProof="0" dirty="0"/>
              <a:t>Platform research</a:t>
            </a:r>
          </a:p>
        </p:txBody>
      </p:sp>
      <p:sp>
        <p:nvSpPr>
          <p:cNvPr id="74" name="Text Placeholder 73">
            <a:extLst>
              <a:ext uri="{FF2B5EF4-FFF2-40B4-BE49-F238E27FC236}">
                <a16:creationId xmlns:a16="http://schemas.microsoft.com/office/drawing/2014/main" id="{CA6429E1-DAA3-F62B-9E22-C916C48B9F8E}"/>
              </a:ext>
            </a:extLst>
          </p:cNvPr>
          <p:cNvSpPr>
            <a:spLocks noGrp="1"/>
          </p:cNvSpPr>
          <p:nvPr>
            <p:ph type="body" sz="quarter" idx="18"/>
          </p:nvPr>
        </p:nvSpPr>
        <p:spPr>
          <a:xfrm>
            <a:off x="3182938" y="1438275"/>
            <a:ext cx="2571750" cy="627063"/>
          </a:xfrm>
        </p:spPr>
        <p:txBody>
          <a:bodyPr/>
          <a:lstStyle/>
          <a:p>
            <a:r>
              <a:rPr lang="en-US" noProof="0" dirty="0"/>
              <a:t>Start by selecting the social platform you’ll be posting to and ask Copilot to research the tone and style of posts from the social account you’ll be posting from..</a:t>
            </a:r>
          </a:p>
        </p:txBody>
      </p:sp>
      <p:sp>
        <p:nvSpPr>
          <p:cNvPr id="79" name="Text Placeholder 78">
            <a:extLst>
              <a:ext uri="{FF2B5EF4-FFF2-40B4-BE49-F238E27FC236}">
                <a16:creationId xmlns:a16="http://schemas.microsoft.com/office/drawing/2014/main" id="{7A7C6854-0AEC-AFC1-04E5-7516F20873B4}"/>
              </a:ext>
            </a:extLst>
          </p:cNvPr>
          <p:cNvSpPr>
            <a:spLocks noGrp="1"/>
          </p:cNvSpPr>
          <p:nvPr>
            <p:ph type="body" sz="quarter" idx="42"/>
          </p:nvPr>
        </p:nvSpPr>
        <p:spPr>
          <a:xfrm>
            <a:off x="6066682" y="1112478"/>
            <a:ext cx="2572262" cy="153888"/>
          </a:xfrm>
        </p:spPr>
        <p:txBody>
          <a:bodyPr/>
          <a:lstStyle/>
          <a:p>
            <a:r>
              <a:rPr lang="en-US" noProof="0" dirty="0"/>
              <a:t>Brainstorm</a:t>
            </a:r>
          </a:p>
        </p:txBody>
      </p:sp>
      <p:sp>
        <p:nvSpPr>
          <p:cNvPr id="80" name="Text Placeholder 79">
            <a:extLst>
              <a:ext uri="{FF2B5EF4-FFF2-40B4-BE49-F238E27FC236}">
                <a16:creationId xmlns:a16="http://schemas.microsoft.com/office/drawing/2014/main" id="{C67418C9-F97E-6791-F98D-3194733C07BE}"/>
              </a:ext>
            </a:extLst>
          </p:cNvPr>
          <p:cNvSpPr>
            <a:spLocks noGrp="1"/>
          </p:cNvSpPr>
          <p:nvPr>
            <p:ph type="body" sz="quarter" idx="43"/>
          </p:nvPr>
        </p:nvSpPr>
        <p:spPr>
          <a:xfrm>
            <a:off x="6067425" y="1438275"/>
            <a:ext cx="2571750" cy="627063"/>
          </a:xfrm>
        </p:spPr>
        <p:txBody>
          <a:bodyPr/>
          <a:lstStyle/>
          <a:p>
            <a:r>
              <a:rPr lang="en-US" noProof="0" dirty="0"/>
              <a:t>Ask Copilot to suggest a few post ideas on the topic you’re posting about keeping in mind the platform you’re building content for. Then, ask Copilot Create to generate graphics based on your suggested topics.</a:t>
            </a:r>
          </a:p>
        </p:txBody>
      </p:sp>
      <p:sp>
        <p:nvSpPr>
          <p:cNvPr id="82" name="Text Placeholder 81">
            <a:extLst>
              <a:ext uri="{FF2B5EF4-FFF2-40B4-BE49-F238E27FC236}">
                <a16:creationId xmlns:a16="http://schemas.microsoft.com/office/drawing/2014/main" id="{2590953E-3E7C-6EFE-7EF5-5DD56499CCCB}"/>
              </a:ext>
            </a:extLst>
          </p:cNvPr>
          <p:cNvSpPr>
            <a:spLocks noGrp="1"/>
          </p:cNvSpPr>
          <p:nvPr>
            <p:ph type="body" sz="quarter" idx="45"/>
          </p:nvPr>
        </p:nvSpPr>
        <p:spPr>
          <a:xfrm>
            <a:off x="8950475" y="1112478"/>
            <a:ext cx="2572262" cy="153888"/>
          </a:xfrm>
        </p:spPr>
        <p:txBody>
          <a:bodyPr/>
          <a:lstStyle/>
          <a:p>
            <a:r>
              <a:rPr lang="en-US" noProof="0" dirty="0"/>
              <a:t>Drafting and refinement</a:t>
            </a:r>
          </a:p>
        </p:txBody>
      </p:sp>
      <p:sp>
        <p:nvSpPr>
          <p:cNvPr id="83" name="Text Placeholder 82">
            <a:extLst>
              <a:ext uri="{FF2B5EF4-FFF2-40B4-BE49-F238E27FC236}">
                <a16:creationId xmlns:a16="http://schemas.microsoft.com/office/drawing/2014/main" id="{FABDDB54-E365-960A-5853-51B350422FC4}"/>
              </a:ext>
            </a:extLst>
          </p:cNvPr>
          <p:cNvSpPr>
            <a:spLocks noGrp="1"/>
          </p:cNvSpPr>
          <p:nvPr>
            <p:ph type="body" sz="quarter" idx="46"/>
          </p:nvPr>
        </p:nvSpPr>
        <p:spPr>
          <a:xfrm>
            <a:off x="8950325" y="1438275"/>
            <a:ext cx="2571750" cy="627063"/>
          </a:xfrm>
        </p:spPr>
        <p:txBody>
          <a:bodyPr/>
          <a:lstStyle/>
          <a:p>
            <a:r>
              <a:rPr lang="en-US" dirty="0"/>
              <a:t>Draft the initial post using Copilot Chat in Word, then refine it using additional prompts to make the content more specific. Copy the text to the Word document when its ready with one click.</a:t>
            </a:r>
            <a:endParaRPr lang="en-US" noProof="0" dirty="0"/>
          </a:p>
        </p:txBody>
      </p:sp>
      <p:sp>
        <p:nvSpPr>
          <p:cNvPr id="86" name="Text Placeholder 85">
            <a:extLst>
              <a:ext uri="{FF2B5EF4-FFF2-40B4-BE49-F238E27FC236}">
                <a16:creationId xmlns:a16="http://schemas.microsoft.com/office/drawing/2014/main" id="{30F95637-651D-7E9E-642D-8E3C2548DE7E}"/>
              </a:ext>
            </a:extLst>
          </p:cNvPr>
          <p:cNvSpPr>
            <a:spLocks noGrp="1"/>
          </p:cNvSpPr>
          <p:nvPr>
            <p:ph type="body" sz="quarter" idx="49"/>
          </p:nvPr>
        </p:nvSpPr>
        <p:spPr>
          <a:xfrm>
            <a:off x="3182890" y="3725103"/>
            <a:ext cx="2572262" cy="153888"/>
          </a:xfrm>
        </p:spPr>
        <p:txBody>
          <a:bodyPr/>
          <a:lstStyle/>
          <a:p>
            <a:r>
              <a:rPr lang="en-US" noProof="0" dirty="0"/>
              <a:t>Message testing</a:t>
            </a:r>
          </a:p>
        </p:txBody>
      </p:sp>
      <p:sp>
        <p:nvSpPr>
          <p:cNvPr id="88" name="Text Placeholder 87">
            <a:extLst>
              <a:ext uri="{FF2B5EF4-FFF2-40B4-BE49-F238E27FC236}">
                <a16:creationId xmlns:a16="http://schemas.microsoft.com/office/drawing/2014/main" id="{2B17D478-5DC2-BE96-C0C4-0685B79319B9}"/>
              </a:ext>
            </a:extLst>
          </p:cNvPr>
          <p:cNvSpPr>
            <a:spLocks noGrp="1"/>
          </p:cNvSpPr>
          <p:nvPr>
            <p:ph type="body" sz="quarter" idx="50"/>
          </p:nvPr>
        </p:nvSpPr>
        <p:spPr>
          <a:xfrm>
            <a:off x="3182890" y="4050957"/>
            <a:ext cx="2572262" cy="626701"/>
          </a:xfrm>
        </p:spPr>
        <p:txBody>
          <a:bodyPr/>
          <a:lstStyle/>
          <a:p>
            <a:r>
              <a:rPr lang="en-US" noProof="0" dirty="0"/>
              <a:t>Before posting, ask Copilot Chat in Word to review your post for tone alignment and potential audience sentiment. Then refine with Copilot until it’s perfect!</a:t>
            </a:r>
          </a:p>
        </p:txBody>
      </p:sp>
      <p:sp>
        <p:nvSpPr>
          <p:cNvPr id="89" name="Text Placeholder 88">
            <a:extLst>
              <a:ext uri="{FF2B5EF4-FFF2-40B4-BE49-F238E27FC236}">
                <a16:creationId xmlns:a16="http://schemas.microsoft.com/office/drawing/2014/main" id="{42F763F6-90F3-6DF0-806F-0710B2AF45EA}"/>
              </a:ext>
            </a:extLst>
          </p:cNvPr>
          <p:cNvSpPr>
            <a:spLocks noGrp="1"/>
          </p:cNvSpPr>
          <p:nvPr>
            <p:ph type="body" sz="quarter" idx="51"/>
          </p:nvPr>
        </p:nvSpPr>
        <p:spPr>
          <a:xfrm>
            <a:off x="6066682" y="3725103"/>
            <a:ext cx="2572262" cy="153888"/>
          </a:xfrm>
        </p:spPr>
        <p:txBody>
          <a:bodyPr/>
          <a:lstStyle/>
          <a:p>
            <a:r>
              <a:rPr lang="en-US" noProof="0" dirty="0"/>
              <a:t>Platform specifics</a:t>
            </a:r>
          </a:p>
        </p:txBody>
      </p:sp>
      <p:sp>
        <p:nvSpPr>
          <p:cNvPr id="90" name="Text Placeholder 89">
            <a:extLst>
              <a:ext uri="{FF2B5EF4-FFF2-40B4-BE49-F238E27FC236}">
                <a16:creationId xmlns:a16="http://schemas.microsoft.com/office/drawing/2014/main" id="{177F3693-6AB6-3E90-C244-CBF019D526B4}"/>
              </a:ext>
            </a:extLst>
          </p:cNvPr>
          <p:cNvSpPr>
            <a:spLocks noGrp="1"/>
          </p:cNvSpPr>
          <p:nvPr>
            <p:ph type="body" sz="quarter" idx="52"/>
          </p:nvPr>
        </p:nvSpPr>
        <p:spPr>
          <a:xfrm>
            <a:off x="6066682" y="4050957"/>
            <a:ext cx="2572262" cy="626701"/>
          </a:xfrm>
        </p:spPr>
        <p:txBody>
          <a:bodyPr/>
          <a:lstStyle/>
          <a:p>
            <a:r>
              <a:rPr lang="en-US" noProof="0" dirty="0"/>
              <a:t>Ask Copilot Chat in Word to adapt your draft content in several different posts that have specific character count and that match the tone of the platform you’re posting to.</a:t>
            </a:r>
          </a:p>
        </p:txBody>
      </p:sp>
      <p:sp>
        <p:nvSpPr>
          <p:cNvPr id="92" name="Text Placeholder 91">
            <a:extLst>
              <a:ext uri="{FF2B5EF4-FFF2-40B4-BE49-F238E27FC236}">
                <a16:creationId xmlns:a16="http://schemas.microsoft.com/office/drawing/2014/main" id="{A5E53BF4-96E5-62CC-F4C8-467EE2A7567F}"/>
              </a:ext>
            </a:extLst>
          </p:cNvPr>
          <p:cNvSpPr>
            <a:spLocks noGrp="1"/>
          </p:cNvSpPr>
          <p:nvPr>
            <p:ph type="body" sz="quarter" idx="54"/>
          </p:nvPr>
        </p:nvSpPr>
        <p:spPr>
          <a:xfrm>
            <a:off x="8950475" y="3725103"/>
            <a:ext cx="2572262" cy="153888"/>
          </a:xfrm>
        </p:spPr>
        <p:txBody>
          <a:bodyPr/>
          <a:lstStyle/>
          <a:p>
            <a:r>
              <a:rPr lang="en-US" noProof="0" dirty="0"/>
              <a:t>Content sourcing</a:t>
            </a:r>
          </a:p>
        </p:txBody>
      </p:sp>
      <p:sp>
        <p:nvSpPr>
          <p:cNvPr id="93" name="Text Placeholder 92">
            <a:extLst>
              <a:ext uri="{FF2B5EF4-FFF2-40B4-BE49-F238E27FC236}">
                <a16:creationId xmlns:a16="http://schemas.microsoft.com/office/drawing/2014/main" id="{1BA80D3E-7F7E-04A2-402A-2237E45E395E}"/>
              </a:ext>
            </a:extLst>
          </p:cNvPr>
          <p:cNvSpPr>
            <a:spLocks noGrp="1"/>
          </p:cNvSpPr>
          <p:nvPr>
            <p:ph type="body" sz="quarter" idx="55"/>
          </p:nvPr>
        </p:nvSpPr>
        <p:spPr>
          <a:xfrm>
            <a:off x="8950475" y="4050957"/>
            <a:ext cx="2572262" cy="626701"/>
          </a:xfrm>
        </p:spPr>
        <p:txBody>
          <a:bodyPr/>
          <a:lstStyle/>
          <a:p>
            <a:r>
              <a:rPr lang="en-US" noProof="0" dirty="0"/>
              <a:t>Ask Copilot </a:t>
            </a:r>
            <a:r>
              <a:rPr lang="en-US" dirty="0"/>
              <a:t>Chat in Word </a:t>
            </a:r>
            <a:r>
              <a:rPr lang="en-US" noProof="0" dirty="0"/>
              <a:t>to refine your social media post with grounding from a specific document or blog post. </a:t>
            </a:r>
          </a:p>
        </p:txBody>
      </p:sp>
      <p:sp>
        <p:nvSpPr>
          <p:cNvPr id="97" name="Text Placeholder 623">
            <a:extLst>
              <a:ext uri="{FF2B5EF4-FFF2-40B4-BE49-F238E27FC236}">
                <a16:creationId xmlns:a16="http://schemas.microsoft.com/office/drawing/2014/main" id="{64B4A28A-AE63-132F-E767-FCBBA7232F6C}"/>
              </a:ext>
            </a:extLst>
          </p:cNvPr>
          <p:cNvSpPr>
            <a:spLocks noGrp="1"/>
          </p:cNvSpPr>
          <p:nvPr>
            <p:ph type="body" sz="quarter" idx="64"/>
          </p:nvPr>
        </p:nvSpPr>
        <p:spPr>
          <a:xfrm>
            <a:off x="320721" y="4709762"/>
            <a:ext cx="1131651" cy="219456"/>
          </a:xfrm>
        </p:spPr>
        <p:txBody>
          <a:bodyPr/>
          <a:lstStyle/>
          <a:p>
            <a:r>
              <a:rPr lang="en-US" noProof="0" dirty="0"/>
              <a:t>Value benefit</a:t>
            </a:r>
          </a:p>
        </p:txBody>
      </p:sp>
      <p:sp>
        <p:nvSpPr>
          <p:cNvPr id="98" name="Text Placeholder 624">
            <a:extLst>
              <a:ext uri="{FF2B5EF4-FFF2-40B4-BE49-F238E27FC236}">
                <a16:creationId xmlns:a16="http://schemas.microsoft.com/office/drawing/2014/main" id="{9DFB706F-DEFE-2CA0-C1AF-B8B7AB35CBCD}"/>
              </a:ext>
            </a:extLst>
          </p:cNvPr>
          <p:cNvSpPr>
            <a:spLocks noGrp="1"/>
          </p:cNvSpPr>
          <p:nvPr>
            <p:ph type="body" sz="quarter" idx="65"/>
          </p:nvPr>
        </p:nvSpPr>
        <p:spPr>
          <a:xfrm>
            <a:off x="320721" y="3467940"/>
            <a:ext cx="1131650" cy="219456"/>
          </a:xfrm>
        </p:spPr>
        <p:txBody>
          <a:bodyPr/>
          <a:lstStyle/>
          <a:p>
            <a:r>
              <a:rPr lang="en-US" noProof="0" dirty="0"/>
              <a:t>KPIs impacted</a:t>
            </a:r>
          </a:p>
        </p:txBody>
      </p:sp>
      <p:grpSp>
        <p:nvGrpSpPr>
          <p:cNvPr id="99" name="Group 98">
            <a:extLst>
              <a:ext uri="{FF2B5EF4-FFF2-40B4-BE49-F238E27FC236}">
                <a16:creationId xmlns:a16="http://schemas.microsoft.com/office/drawing/2014/main" id="{B0D39969-C4F0-4231-B6CF-75B37DD81721}"/>
              </a:ext>
            </a:extLst>
          </p:cNvPr>
          <p:cNvGrpSpPr/>
          <p:nvPr/>
        </p:nvGrpSpPr>
        <p:grpSpPr>
          <a:xfrm>
            <a:off x="320719" y="3778836"/>
            <a:ext cx="1771607" cy="504622"/>
            <a:chOff x="320719" y="4228589"/>
            <a:chExt cx="1771607" cy="504622"/>
          </a:xfrm>
        </p:grpSpPr>
        <p:grpSp>
          <p:nvGrpSpPr>
            <p:cNvPr id="100" name="Group 99">
              <a:extLst>
                <a:ext uri="{FF2B5EF4-FFF2-40B4-BE49-F238E27FC236}">
                  <a16:creationId xmlns:a16="http://schemas.microsoft.com/office/drawing/2014/main" id="{4F54BC4B-92BB-9DB9-9087-08A698BB8F6C}"/>
                </a:ext>
              </a:extLst>
            </p:cNvPr>
            <p:cNvGrpSpPr/>
            <p:nvPr/>
          </p:nvGrpSpPr>
          <p:grpSpPr>
            <a:xfrm>
              <a:off x="320719" y="4228589"/>
              <a:ext cx="1771605" cy="216000"/>
              <a:chOff x="320719" y="4224848"/>
              <a:chExt cx="1771605" cy="219456"/>
            </a:xfrm>
          </p:grpSpPr>
          <p:sp>
            <p:nvSpPr>
              <p:cNvPr id="123" name="Rectangle: Rounded Corners 6">
                <a:extLst>
                  <a:ext uri="{FF2B5EF4-FFF2-40B4-BE49-F238E27FC236}">
                    <a16:creationId xmlns:a16="http://schemas.microsoft.com/office/drawing/2014/main" id="{45C0B870-18C4-B80D-FFEC-A2FDA74282ED}"/>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Segoe UI Semibold" panose="020B0702040204020203" pitchFamily="34" charset="0"/>
                  </a:rPr>
                  <a:t>Reduce time</a:t>
                </a:r>
              </a:p>
            </p:txBody>
          </p:sp>
          <p:pic>
            <p:nvPicPr>
              <p:cNvPr id="124" name="Graphic 123">
                <a:extLst>
                  <a:ext uri="{FF2B5EF4-FFF2-40B4-BE49-F238E27FC236}">
                    <a16:creationId xmlns:a16="http://schemas.microsoft.com/office/drawing/2014/main" id="{4943C01D-0636-CE04-E571-39097DEBE50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7506" y="4260849"/>
                <a:ext cx="144000" cy="144000"/>
              </a:xfrm>
              <a:prstGeom prst="rect">
                <a:avLst/>
              </a:prstGeom>
            </p:spPr>
          </p:pic>
        </p:grpSp>
        <p:grpSp>
          <p:nvGrpSpPr>
            <p:cNvPr id="101" name="Group 100">
              <a:extLst>
                <a:ext uri="{FF2B5EF4-FFF2-40B4-BE49-F238E27FC236}">
                  <a16:creationId xmlns:a16="http://schemas.microsoft.com/office/drawing/2014/main" id="{8C3D3726-9E3C-09E6-9EF1-C2D84001C913}"/>
                </a:ext>
              </a:extLst>
            </p:cNvPr>
            <p:cNvGrpSpPr/>
            <p:nvPr/>
          </p:nvGrpSpPr>
          <p:grpSpPr>
            <a:xfrm>
              <a:off x="320721" y="4517211"/>
              <a:ext cx="1771605" cy="216000"/>
              <a:chOff x="320721" y="4517211"/>
              <a:chExt cx="1771605" cy="216000"/>
            </a:xfrm>
          </p:grpSpPr>
          <p:sp>
            <p:nvSpPr>
              <p:cNvPr id="102" name="Rectangle: Rounded Corners 6">
                <a:extLst>
                  <a:ext uri="{FF2B5EF4-FFF2-40B4-BE49-F238E27FC236}">
                    <a16:creationId xmlns:a16="http://schemas.microsoft.com/office/drawing/2014/main" id="{BB15ABD4-599A-AA98-16EA-396650DDEA7B}"/>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Segoe UI Semibold"/>
                  </a:rPr>
                  <a:t>Expand audiences</a:t>
                </a:r>
              </a:p>
            </p:txBody>
          </p:sp>
          <p:pic>
            <p:nvPicPr>
              <p:cNvPr id="103" name="Graphic 102">
                <a:extLst>
                  <a:ext uri="{FF2B5EF4-FFF2-40B4-BE49-F238E27FC236}">
                    <a16:creationId xmlns:a16="http://schemas.microsoft.com/office/drawing/2014/main" id="{C1FF379C-4FBF-E84F-179B-94B71681D0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7507" y="4552645"/>
                <a:ext cx="144000" cy="141732"/>
              </a:xfrm>
              <a:prstGeom prst="rect">
                <a:avLst/>
              </a:prstGeom>
            </p:spPr>
          </p:pic>
        </p:grpSp>
      </p:grpSp>
      <p:grpSp>
        <p:nvGrpSpPr>
          <p:cNvPr id="125" name="Group 124">
            <a:extLst>
              <a:ext uri="{FF2B5EF4-FFF2-40B4-BE49-F238E27FC236}">
                <a16:creationId xmlns:a16="http://schemas.microsoft.com/office/drawing/2014/main" id="{3E854A57-67D2-9978-07E4-28BA4E14B47E}"/>
              </a:ext>
            </a:extLst>
          </p:cNvPr>
          <p:cNvGrpSpPr/>
          <p:nvPr/>
        </p:nvGrpSpPr>
        <p:grpSpPr>
          <a:xfrm>
            <a:off x="320719" y="5020658"/>
            <a:ext cx="1771607" cy="504622"/>
            <a:chOff x="320719" y="5293823"/>
            <a:chExt cx="1771607" cy="504622"/>
          </a:xfrm>
        </p:grpSpPr>
        <p:grpSp>
          <p:nvGrpSpPr>
            <p:cNvPr id="126" name="Group 125">
              <a:extLst>
                <a:ext uri="{FF2B5EF4-FFF2-40B4-BE49-F238E27FC236}">
                  <a16:creationId xmlns:a16="http://schemas.microsoft.com/office/drawing/2014/main" id="{3440F017-ACE5-C568-80C1-B3881EE89865}"/>
                </a:ext>
              </a:extLst>
            </p:cNvPr>
            <p:cNvGrpSpPr/>
            <p:nvPr/>
          </p:nvGrpSpPr>
          <p:grpSpPr>
            <a:xfrm>
              <a:off x="320719" y="5293823"/>
              <a:ext cx="1771605" cy="216000"/>
              <a:chOff x="320719" y="5270676"/>
              <a:chExt cx="1771605" cy="216000"/>
            </a:xfrm>
          </p:grpSpPr>
          <p:sp>
            <p:nvSpPr>
              <p:cNvPr id="130" name="Rectangle: Rounded Corners 6">
                <a:extLst>
                  <a:ext uri="{FF2B5EF4-FFF2-40B4-BE49-F238E27FC236}">
                    <a16:creationId xmlns:a16="http://schemas.microsoft.com/office/drawing/2014/main" id="{3AFF7161-FD94-0DC6-6B55-34BAD54BA6DC}"/>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31" name="Graphic 130">
                <a:extLst>
                  <a:ext uri="{FF2B5EF4-FFF2-40B4-BE49-F238E27FC236}">
                    <a16:creationId xmlns:a16="http://schemas.microsoft.com/office/drawing/2014/main" id="{7C12B3A1-CFE6-69FD-246F-30C00DD7D25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306676"/>
                <a:ext cx="144000" cy="144000"/>
              </a:xfrm>
              <a:prstGeom prst="rect">
                <a:avLst/>
              </a:prstGeom>
            </p:spPr>
          </p:pic>
        </p:grpSp>
        <p:grpSp>
          <p:nvGrpSpPr>
            <p:cNvPr id="127" name="Group 126">
              <a:extLst>
                <a:ext uri="{FF2B5EF4-FFF2-40B4-BE49-F238E27FC236}">
                  <a16:creationId xmlns:a16="http://schemas.microsoft.com/office/drawing/2014/main" id="{A2F79547-8E41-E22D-B273-8BAAE88F67C4}"/>
                </a:ext>
              </a:extLst>
            </p:cNvPr>
            <p:cNvGrpSpPr/>
            <p:nvPr/>
          </p:nvGrpSpPr>
          <p:grpSpPr>
            <a:xfrm>
              <a:off x="320721" y="5582445"/>
              <a:ext cx="1771605" cy="216000"/>
              <a:chOff x="320721" y="5582445"/>
              <a:chExt cx="1771605" cy="216000"/>
            </a:xfrm>
          </p:grpSpPr>
          <p:sp>
            <p:nvSpPr>
              <p:cNvPr id="128" name="Rectangle: Rounded Corners 127">
                <a:extLst>
                  <a:ext uri="{FF2B5EF4-FFF2-40B4-BE49-F238E27FC236}">
                    <a16:creationId xmlns:a16="http://schemas.microsoft.com/office/drawing/2014/main" id="{DEE3CC5E-583C-B8DF-45D1-2CE7FA2840A4}"/>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3BC4"/>
                    </a:solidFill>
                    <a:effectLst/>
                    <a:uLnTx/>
                    <a:uFillTx/>
                    <a:latin typeface="Segoe UI Semibold"/>
                    <a:ea typeface="+mn-ea"/>
                    <a:cs typeface="Segoe UI Semibold" panose="020B0702040204020203" pitchFamily="34" charset="0"/>
                  </a:rPr>
                  <a:t>Employee experience</a:t>
                </a:r>
              </a:p>
            </p:txBody>
          </p:sp>
          <p:pic>
            <p:nvPicPr>
              <p:cNvPr id="129" name="Graphic 128">
                <a:extLst>
                  <a:ext uri="{FF2B5EF4-FFF2-40B4-BE49-F238E27FC236}">
                    <a16:creationId xmlns:a16="http://schemas.microsoft.com/office/drawing/2014/main" id="{0FFD1B16-2437-E899-26B3-565E0711098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5" y="5618445"/>
                <a:ext cx="144000" cy="144000"/>
              </a:xfrm>
              <a:prstGeom prst="rect">
                <a:avLst/>
              </a:prstGeom>
            </p:spPr>
          </p:pic>
        </p:grpSp>
      </p:grpSp>
      <p:sp>
        <p:nvSpPr>
          <p:cNvPr id="133" name="TextBox 132">
            <a:extLst>
              <a:ext uri="{FF2B5EF4-FFF2-40B4-BE49-F238E27FC236}">
                <a16:creationId xmlns:a16="http://schemas.microsoft.com/office/drawing/2014/main" id="{52CAB488-AE7E-D7F5-A03D-9A0AFB86E792}"/>
              </a:ext>
              <a:ext uri="{C183D7F6-B498-43B3-948B-1728B52AA6E4}">
                <adec:decorative xmlns:adec="http://schemas.microsoft.com/office/drawing/2017/decorative" val="0"/>
              </a:ext>
            </a:extLst>
          </p:cNvPr>
          <p:cNvSpPr txBox="1"/>
          <p:nvPr/>
        </p:nvSpPr>
        <p:spPr>
          <a:xfrm>
            <a:off x="3562472"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a:t>
            </a:r>
          </a:p>
        </p:txBody>
      </p:sp>
      <p:pic>
        <p:nvPicPr>
          <p:cNvPr id="134" name="Picture 50">
            <a:hlinkClick r:id="rId6"/>
            <a:extLst>
              <a:ext uri="{FF2B5EF4-FFF2-40B4-BE49-F238E27FC236}">
                <a16:creationId xmlns:a16="http://schemas.microsoft.com/office/drawing/2014/main" id="{8FF785B4-1C22-C575-C793-FAFDCC6758C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182938"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36" name="TextBox 135">
            <a:extLst>
              <a:ext uri="{FF2B5EF4-FFF2-40B4-BE49-F238E27FC236}">
                <a16:creationId xmlns:a16="http://schemas.microsoft.com/office/drawing/2014/main" id="{E2A998C3-736B-B1FE-4BD2-37E27C5A3637}"/>
              </a:ext>
              <a:ext uri="{C183D7F6-B498-43B3-948B-1728B52AA6E4}">
                <adec:decorative xmlns:adec="http://schemas.microsoft.com/office/drawing/2017/decorative" val="0"/>
              </a:ext>
            </a:extLst>
          </p:cNvPr>
          <p:cNvSpPr txBox="1"/>
          <p:nvPr/>
        </p:nvSpPr>
        <p:spPr>
          <a:xfrm>
            <a:off x="6446959"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Create</a:t>
            </a:r>
            <a:endParaRPr kumimoji="0" lang="en-US" sz="1000" b="0" i="0" u="none" strike="noStrike" kern="1200" cap="none" spc="0" normalizeH="0" baseline="30000" noProof="0" dirty="0">
              <a:ln>
                <a:noFill/>
              </a:ln>
              <a:solidFill>
                <a:srgbClr val="000000"/>
              </a:solidFill>
              <a:effectLst/>
              <a:uLnTx/>
              <a:uFillTx/>
              <a:latin typeface="Segoe UI Semibold"/>
              <a:ea typeface="+mn-ea"/>
              <a:cs typeface="+mn-cs"/>
            </a:endParaRPr>
          </a:p>
        </p:txBody>
      </p:sp>
      <p:pic>
        <p:nvPicPr>
          <p:cNvPr id="137" name="Picture 50">
            <a:hlinkClick r:id="rId6"/>
            <a:extLst>
              <a:ext uri="{FF2B5EF4-FFF2-40B4-BE49-F238E27FC236}">
                <a16:creationId xmlns:a16="http://schemas.microsoft.com/office/drawing/2014/main" id="{BA949FB9-9028-A604-954F-E68578DF82F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06742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39" name="TextBox 138">
            <a:extLst>
              <a:ext uri="{FF2B5EF4-FFF2-40B4-BE49-F238E27FC236}">
                <a16:creationId xmlns:a16="http://schemas.microsoft.com/office/drawing/2014/main" id="{B80C3C66-2094-20B0-CFFB-0A3BB60F16A5}"/>
              </a:ext>
              <a:ext uri="{C183D7F6-B498-43B3-948B-1728B52AA6E4}">
                <adec:decorative xmlns:adec="http://schemas.microsoft.com/office/drawing/2017/decorative" val="0"/>
              </a:ext>
            </a:extLst>
          </p:cNvPr>
          <p:cNvSpPr txBox="1"/>
          <p:nvPr/>
        </p:nvSpPr>
        <p:spPr>
          <a:xfrm>
            <a:off x="9328927" y="2251283"/>
            <a:ext cx="1830524" cy="153888"/>
          </a:xfrm>
          <a:prstGeom prst="rect">
            <a:avLst/>
          </a:prstGeom>
          <a:noFill/>
        </p:spPr>
        <p:txBody>
          <a:bodyPr wrap="square" lIns="0" tIns="0" rIns="0" bIns="0" rtlCol="0" anchor="ctr">
            <a:spAutoFit/>
          </a:bodyPr>
          <a:lstStyle/>
          <a:p>
            <a:pPr lvl="0" defTabSz="914367">
              <a:defRPr/>
            </a:pPr>
            <a:r>
              <a:rPr kumimoji="0" lang="en-US" sz="1000" b="0" i="0" u="none" strike="noStrike" kern="1200" cap="none" spc="0" normalizeH="0" baseline="0" noProof="0" dirty="0">
                <a:ln>
                  <a:noFill/>
                </a:ln>
                <a:solidFill>
                  <a:srgbClr val="000000"/>
                </a:solidFill>
                <a:effectLst/>
                <a:uLnTx/>
                <a:uFillTx/>
                <a:latin typeface="Segoe UI Semibold"/>
              </a:rPr>
              <a:t>Copilot Chat in Word</a:t>
            </a:r>
            <a:r>
              <a:rPr lang="en-US" sz="1000" baseline="30000" dirty="0">
                <a:solidFill>
                  <a:srgbClr val="000000"/>
                </a:solidFill>
                <a:latin typeface="Segoe UI Semibold"/>
              </a:rPr>
              <a:t>1</a:t>
            </a:r>
            <a:endParaRPr kumimoji="0" lang="en-US" sz="1000" b="0" i="0" u="none" strike="noStrike" kern="1200" cap="none" spc="0" normalizeH="0" baseline="30000" noProof="0" dirty="0">
              <a:ln>
                <a:noFill/>
              </a:ln>
              <a:solidFill>
                <a:srgbClr val="000000"/>
              </a:solidFill>
              <a:effectLst/>
              <a:uLnTx/>
              <a:uFillTx/>
              <a:latin typeface="Segoe UI Semibold"/>
            </a:endParaRPr>
          </a:p>
        </p:txBody>
      </p:sp>
      <p:sp>
        <p:nvSpPr>
          <p:cNvPr id="32" name="Text Placeholder 31">
            <a:extLst>
              <a:ext uri="{FF2B5EF4-FFF2-40B4-BE49-F238E27FC236}">
                <a16:creationId xmlns:a16="http://schemas.microsoft.com/office/drawing/2014/main" id="{D3B20D8F-0572-B7DC-210B-B1C1C1C84911}"/>
              </a:ext>
            </a:extLst>
          </p:cNvPr>
          <p:cNvSpPr>
            <a:spLocks noGrp="1"/>
          </p:cNvSpPr>
          <p:nvPr>
            <p:ph type="body" sz="quarter" idx="69"/>
          </p:nvPr>
        </p:nvSpPr>
        <p:spPr/>
        <p:txBody>
          <a:bodyPr/>
          <a:lstStyle/>
          <a:p>
            <a:r>
              <a:rPr lang="en-US" noProof="0" dirty="0"/>
              <a:t>Benefit: </a:t>
            </a:r>
            <a:r>
              <a:rPr lang="en-US" noProof="0" dirty="0">
                <a:latin typeface="+mj-lt"/>
              </a:rPr>
              <a:t>Ensure social media content resonates</a:t>
            </a:r>
            <a:r>
              <a:rPr lang="en-US" b="1" noProof="0" dirty="0"/>
              <a:t> </a:t>
            </a:r>
            <a:r>
              <a:rPr lang="en-US" noProof="0" dirty="0"/>
              <a:t>with your audience. This strategic alignment sets the stage for authentic engagement</a:t>
            </a:r>
          </a:p>
        </p:txBody>
      </p:sp>
      <p:sp>
        <p:nvSpPr>
          <p:cNvPr id="34" name="Text Placeholder 33">
            <a:extLst>
              <a:ext uri="{FF2B5EF4-FFF2-40B4-BE49-F238E27FC236}">
                <a16:creationId xmlns:a16="http://schemas.microsoft.com/office/drawing/2014/main" id="{3331A42B-4156-EE98-EFF4-CDDE1AC4802C}"/>
              </a:ext>
            </a:extLst>
          </p:cNvPr>
          <p:cNvSpPr>
            <a:spLocks noGrp="1"/>
          </p:cNvSpPr>
          <p:nvPr>
            <p:ph type="body" sz="quarter" idx="70"/>
          </p:nvPr>
        </p:nvSpPr>
        <p:spPr/>
        <p:txBody>
          <a:bodyPr/>
          <a:lstStyle/>
          <a:p>
            <a:r>
              <a:rPr lang="en-US" noProof="0" dirty="0"/>
              <a:t>Benefit: </a:t>
            </a:r>
            <a:r>
              <a:rPr lang="en-US" noProof="0" dirty="0">
                <a:latin typeface="+mj-lt"/>
              </a:rPr>
              <a:t>Jumpstart the creative process</a:t>
            </a:r>
            <a:r>
              <a:rPr lang="en-US" b="1" noProof="0" dirty="0"/>
              <a:t> </a:t>
            </a:r>
            <a:r>
              <a:rPr lang="en-US" noProof="0" dirty="0"/>
              <a:t>by brain dumping topics and letting Copilot expand on them. </a:t>
            </a:r>
            <a:r>
              <a:rPr lang="en-US" dirty="0"/>
              <a:t>Copilot Create</a:t>
            </a:r>
            <a:r>
              <a:rPr lang="en-US" noProof="0" dirty="0"/>
              <a:t> can help you bring your ideas to life in seconds.</a:t>
            </a:r>
          </a:p>
        </p:txBody>
      </p:sp>
      <p:sp>
        <p:nvSpPr>
          <p:cNvPr id="36" name="Text Placeholder 35">
            <a:extLst>
              <a:ext uri="{FF2B5EF4-FFF2-40B4-BE49-F238E27FC236}">
                <a16:creationId xmlns:a16="http://schemas.microsoft.com/office/drawing/2014/main" id="{690B2737-63B1-C8E5-4987-AD141523688B}"/>
              </a:ext>
            </a:extLst>
          </p:cNvPr>
          <p:cNvSpPr>
            <a:spLocks noGrp="1"/>
          </p:cNvSpPr>
          <p:nvPr>
            <p:ph type="body" sz="quarter" idx="68"/>
          </p:nvPr>
        </p:nvSpPr>
        <p:spPr/>
        <p:txBody>
          <a:bodyPr/>
          <a:lstStyle/>
          <a:p>
            <a:r>
              <a:rPr lang="en-US" noProof="0" dirty="0"/>
              <a:t>Benefit: </a:t>
            </a:r>
            <a:r>
              <a:rPr lang="en-US" noProof="0" dirty="0">
                <a:latin typeface="+mj-lt"/>
              </a:rPr>
              <a:t>Copilot Chat in Word gives you a solid foundation</a:t>
            </a:r>
            <a:r>
              <a:rPr lang="en-US" b="1" noProof="0" dirty="0"/>
              <a:t>,</a:t>
            </a:r>
            <a:r>
              <a:rPr lang="en-US" noProof="0" dirty="0"/>
              <a:t> while refinement ensures the message is polished and engaging. This iterative process helps craft the perfect post.</a:t>
            </a:r>
          </a:p>
        </p:txBody>
      </p:sp>
      <p:sp>
        <p:nvSpPr>
          <p:cNvPr id="38" name="Text Placeholder 37">
            <a:extLst>
              <a:ext uri="{FF2B5EF4-FFF2-40B4-BE49-F238E27FC236}">
                <a16:creationId xmlns:a16="http://schemas.microsoft.com/office/drawing/2014/main" id="{F93B155D-B102-7AA6-1842-DB09C11640A3}"/>
              </a:ext>
            </a:extLst>
          </p:cNvPr>
          <p:cNvSpPr>
            <a:spLocks noGrp="1"/>
          </p:cNvSpPr>
          <p:nvPr>
            <p:ph type="body" sz="quarter" idx="48"/>
          </p:nvPr>
        </p:nvSpPr>
        <p:spPr/>
        <p:txBody>
          <a:bodyPr/>
          <a:lstStyle/>
          <a:p>
            <a:r>
              <a:rPr lang="en-US" noProof="0" dirty="0"/>
              <a:t>Benefit: This step ensures that social media content is not only </a:t>
            </a:r>
            <a:r>
              <a:rPr lang="en-US" noProof="0" dirty="0">
                <a:latin typeface="+mj-lt"/>
              </a:rPr>
              <a:t>crafted with precision</a:t>
            </a:r>
            <a:r>
              <a:rPr lang="en-US" b="1" noProof="0" dirty="0"/>
              <a:t> </a:t>
            </a:r>
            <a:r>
              <a:rPr lang="en-US" noProof="0" dirty="0"/>
              <a:t>but also maintains the authenticity of our brand. </a:t>
            </a:r>
          </a:p>
        </p:txBody>
      </p:sp>
      <p:sp>
        <p:nvSpPr>
          <p:cNvPr id="40" name="Text Placeholder 39">
            <a:extLst>
              <a:ext uri="{FF2B5EF4-FFF2-40B4-BE49-F238E27FC236}">
                <a16:creationId xmlns:a16="http://schemas.microsoft.com/office/drawing/2014/main" id="{9C2E349E-D80C-1FA1-DE52-5B4BECB3F06F}"/>
              </a:ext>
            </a:extLst>
          </p:cNvPr>
          <p:cNvSpPr>
            <a:spLocks noGrp="1"/>
          </p:cNvSpPr>
          <p:nvPr>
            <p:ph type="body" sz="quarter" idx="67"/>
          </p:nvPr>
        </p:nvSpPr>
        <p:spPr/>
        <p:txBody>
          <a:bodyPr/>
          <a:lstStyle/>
          <a:p>
            <a:r>
              <a:rPr lang="en-US" noProof="0" dirty="0"/>
              <a:t>Benefit: Adhering to character limits ensures our </a:t>
            </a:r>
            <a:r>
              <a:rPr lang="en-US" noProof="0" dirty="0">
                <a:latin typeface="+mj-lt"/>
              </a:rPr>
              <a:t>message is concise and impactful</a:t>
            </a:r>
            <a:r>
              <a:rPr lang="en-US" b="1" noProof="0" dirty="0"/>
              <a:t>. </a:t>
            </a:r>
            <a:r>
              <a:rPr lang="en-US" i="1" noProof="0" dirty="0"/>
              <a:t>Suggested prompt: ‘Can you fit this blog summary into a 140-character tweet?’</a:t>
            </a:r>
            <a:r>
              <a:rPr lang="en-US" i="1" dirty="0"/>
              <a:t>”</a:t>
            </a:r>
            <a:endParaRPr lang="en-US" i="1" noProof="0" dirty="0"/>
          </a:p>
        </p:txBody>
      </p:sp>
      <p:sp>
        <p:nvSpPr>
          <p:cNvPr id="42" name="Text Placeholder 41">
            <a:extLst>
              <a:ext uri="{FF2B5EF4-FFF2-40B4-BE49-F238E27FC236}">
                <a16:creationId xmlns:a16="http://schemas.microsoft.com/office/drawing/2014/main" id="{442E29BB-E0BC-7C8C-BAF5-E6EC012176BC}"/>
              </a:ext>
            </a:extLst>
          </p:cNvPr>
          <p:cNvSpPr>
            <a:spLocks noGrp="1"/>
          </p:cNvSpPr>
          <p:nvPr>
            <p:ph type="body" sz="quarter" idx="66"/>
          </p:nvPr>
        </p:nvSpPr>
        <p:spPr/>
        <p:txBody>
          <a:bodyPr/>
          <a:lstStyle/>
          <a:p>
            <a:r>
              <a:rPr lang="en-US" noProof="0" dirty="0"/>
              <a:t>Benefit: By sourcing content directly from provided materials, we </a:t>
            </a:r>
            <a:r>
              <a:rPr lang="en-US" noProof="0" dirty="0">
                <a:latin typeface="+mj-lt"/>
              </a:rPr>
              <a:t>maintain authenticity, consistency, and security</a:t>
            </a:r>
            <a:r>
              <a:rPr lang="en-US" b="1" noProof="0" dirty="0"/>
              <a:t>.</a:t>
            </a:r>
          </a:p>
        </p:txBody>
      </p:sp>
      <p:pic>
        <p:nvPicPr>
          <p:cNvPr id="2" name="Picture 2" descr="Download Microsoft Word Logo Transparent Png on pnghq.com">
            <a:extLst>
              <a:ext uri="{FF2B5EF4-FFF2-40B4-BE49-F238E27FC236}">
                <a16:creationId xmlns:a16="http://schemas.microsoft.com/office/drawing/2014/main" id="{59DB70C2-DD97-5B7C-6C57-845EE37673D3}"/>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8950325" y="2246848"/>
            <a:ext cx="219605" cy="2080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5F9C18-9399-4D7A-52FD-B887751557A4}"/>
              </a:ext>
              <a:ext uri="{C183D7F6-B498-43B3-948B-1728B52AA6E4}">
                <adec:decorative xmlns:adec="http://schemas.microsoft.com/office/drawing/2017/decorative" val="0"/>
              </a:ext>
            </a:extLst>
          </p:cNvPr>
          <p:cNvSpPr txBox="1"/>
          <p:nvPr/>
        </p:nvSpPr>
        <p:spPr>
          <a:xfrm>
            <a:off x="9328927" y="4782422"/>
            <a:ext cx="1830524" cy="153888"/>
          </a:xfrm>
          <a:prstGeom prst="rect">
            <a:avLst/>
          </a:prstGeom>
          <a:noFill/>
        </p:spPr>
        <p:txBody>
          <a:bodyPr wrap="square" lIns="0" tIns="0" rIns="0" bIns="0" rtlCol="0" anchor="ctr">
            <a:spAutoFit/>
          </a:bodyPr>
          <a:lstStyle/>
          <a:p>
            <a:pPr lvl="0" defTabSz="914367">
              <a:defRPr/>
            </a:pPr>
            <a:r>
              <a:rPr kumimoji="0" lang="en-US" sz="1000" b="0" i="0" u="none" strike="noStrike" kern="1200" cap="none" spc="0" normalizeH="0" baseline="0" noProof="0" dirty="0">
                <a:ln>
                  <a:noFill/>
                </a:ln>
                <a:solidFill>
                  <a:srgbClr val="000000"/>
                </a:solidFill>
                <a:effectLst/>
                <a:uLnTx/>
                <a:uFillTx/>
                <a:latin typeface="Segoe UI Semibold"/>
              </a:rPr>
              <a:t>Copilot Chat in Word</a:t>
            </a:r>
            <a:r>
              <a:rPr lang="en-US" sz="1000" baseline="30000" dirty="0">
                <a:solidFill>
                  <a:srgbClr val="000000"/>
                </a:solidFill>
                <a:latin typeface="Segoe UI Semibold"/>
              </a:rPr>
              <a:t>1</a:t>
            </a:r>
            <a:endParaRPr kumimoji="0" lang="en-US" sz="1000" b="0" i="0" u="none" strike="noStrike" kern="1200" cap="none" spc="0" normalizeH="0" baseline="30000" noProof="0" dirty="0">
              <a:ln>
                <a:noFill/>
              </a:ln>
              <a:solidFill>
                <a:srgbClr val="000000"/>
              </a:solidFill>
              <a:effectLst/>
              <a:uLnTx/>
              <a:uFillTx/>
              <a:latin typeface="Segoe UI Semibold"/>
            </a:endParaRPr>
          </a:p>
        </p:txBody>
      </p:sp>
      <p:pic>
        <p:nvPicPr>
          <p:cNvPr id="4" name="Picture 2" descr="Download Microsoft Word Logo Transparent Png on pnghq.com">
            <a:extLst>
              <a:ext uri="{FF2B5EF4-FFF2-40B4-BE49-F238E27FC236}">
                <a16:creationId xmlns:a16="http://schemas.microsoft.com/office/drawing/2014/main" id="{65108B0B-7811-D8C0-C503-DADC6DD2225A}"/>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8950325" y="4777987"/>
            <a:ext cx="219605" cy="2080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F6C1C19-B8B8-A58B-BE69-15CDF33AD729}"/>
              </a:ext>
              <a:ext uri="{C183D7F6-B498-43B3-948B-1728B52AA6E4}">
                <adec:decorative xmlns:adec="http://schemas.microsoft.com/office/drawing/2017/decorative" val="0"/>
              </a:ext>
            </a:extLst>
          </p:cNvPr>
          <p:cNvSpPr txBox="1"/>
          <p:nvPr/>
        </p:nvSpPr>
        <p:spPr>
          <a:xfrm>
            <a:off x="6446959" y="4777987"/>
            <a:ext cx="1830524" cy="153888"/>
          </a:xfrm>
          <a:prstGeom prst="rect">
            <a:avLst/>
          </a:prstGeom>
          <a:noFill/>
        </p:spPr>
        <p:txBody>
          <a:bodyPr wrap="square" lIns="0" tIns="0" rIns="0" bIns="0" rtlCol="0" anchor="ctr">
            <a:spAutoFit/>
          </a:bodyPr>
          <a:lstStyle/>
          <a:p>
            <a:pPr lvl="0" defTabSz="914367">
              <a:defRPr/>
            </a:pPr>
            <a:r>
              <a:rPr kumimoji="0" lang="en-US" sz="1000" b="0" i="0" u="none" strike="noStrike" kern="1200" cap="none" spc="0" normalizeH="0" baseline="0" noProof="0" dirty="0">
                <a:ln>
                  <a:noFill/>
                </a:ln>
                <a:solidFill>
                  <a:srgbClr val="000000"/>
                </a:solidFill>
                <a:effectLst/>
                <a:uLnTx/>
                <a:uFillTx/>
                <a:latin typeface="Segoe UI Semibold"/>
              </a:rPr>
              <a:t>Copilot Chat in Word</a:t>
            </a:r>
            <a:r>
              <a:rPr lang="en-US" sz="1000" baseline="30000" dirty="0">
                <a:solidFill>
                  <a:srgbClr val="000000"/>
                </a:solidFill>
                <a:latin typeface="Segoe UI Semibold"/>
              </a:rPr>
              <a:t>1</a:t>
            </a:r>
            <a:endParaRPr kumimoji="0" lang="en-US" sz="1000" b="0" i="0" u="none" strike="noStrike" kern="1200" cap="none" spc="0" normalizeH="0" baseline="30000" noProof="0" dirty="0">
              <a:ln>
                <a:noFill/>
              </a:ln>
              <a:solidFill>
                <a:srgbClr val="000000"/>
              </a:solidFill>
              <a:effectLst/>
              <a:uLnTx/>
              <a:uFillTx/>
              <a:latin typeface="Segoe UI Semibold"/>
            </a:endParaRPr>
          </a:p>
        </p:txBody>
      </p:sp>
      <p:pic>
        <p:nvPicPr>
          <p:cNvPr id="6" name="Picture 2" descr="Download Microsoft Word Logo Transparent Png on pnghq.com">
            <a:extLst>
              <a:ext uri="{FF2B5EF4-FFF2-40B4-BE49-F238E27FC236}">
                <a16:creationId xmlns:a16="http://schemas.microsoft.com/office/drawing/2014/main" id="{3C8B7278-C326-C856-7A03-A00EBD071D6C}"/>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6068357" y="4773552"/>
            <a:ext cx="219605" cy="20804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8221D8D-6F85-4E83-7401-D654AC034B91}"/>
              </a:ext>
              <a:ext uri="{C183D7F6-B498-43B3-948B-1728B52AA6E4}">
                <adec:decorative xmlns:adec="http://schemas.microsoft.com/office/drawing/2017/decorative" val="0"/>
              </a:ext>
            </a:extLst>
          </p:cNvPr>
          <p:cNvSpPr txBox="1"/>
          <p:nvPr/>
        </p:nvSpPr>
        <p:spPr>
          <a:xfrm>
            <a:off x="3561492" y="4782422"/>
            <a:ext cx="1830524" cy="153888"/>
          </a:xfrm>
          <a:prstGeom prst="rect">
            <a:avLst/>
          </a:prstGeom>
          <a:noFill/>
        </p:spPr>
        <p:txBody>
          <a:bodyPr wrap="square" lIns="0" tIns="0" rIns="0" bIns="0" rtlCol="0" anchor="ctr">
            <a:spAutoFit/>
          </a:bodyPr>
          <a:lstStyle/>
          <a:p>
            <a:pPr lvl="0" defTabSz="914367">
              <a:defRPr/>
            </a:pPr>
            <a:r>
              <a:rPr kumimoji="0" lang="en-US" sz="1000" b="0" i="0" u="none" strike="noStrike" kern="1200" cap="none" spc="0" normalizeH="0" baseline="0" noProof="0" dirty="0">
                <a:ln>
                  <a:noFill/>
                </a:ln>
                <a:solidFill>
                  <a:srgbClr val="000000"/>
                </a:solidFill>
                <a:effectLst/>
                <a:uLnTx/>
                <a:uFillTx/>
                <a:latin typeface="Segoe UI Semibold"/>
              </a:rPr>
              <a:t>Copilot Chat in Word</a:t>
            </a:r>
            <a:r>
              <a:rPr lang="en-US" sz="1000" baseline="30000" dirty="0">
                <a:solidFill>
                  <a:srgbClr val="000000"/>
                </a:solidFill>
                <a:latin typeface="Segoe UI Semibold"/>
              </a:rPr>
              <a:t>1</a:t>
            </a:r>
            <a:endParaRPr kumimoji="0" lang="en-US" sz="1000" b="0" i="0" u="none" strike="noStrike" kern="1200" cap="none" spc="0" normalizeH="0" baseline="30000" noProof="0" dirty="0">
              <a:ln>
                <a:noFill/>
              </a:ln>
              <a:solidFill>
                <a:srgbClr val="000000"/>
              </a:solidFill>
              <a:effectLst/>
              <a:uLnTx/>
              <a:uFillTx/>
              <a:latin typeface="Segoe UI Semibold"/>
            </a:endParaRPr>
          </a:p>
        </p:txBody>
      </p:sp>
      <p:pic>
        <p:nvPicPr>
          <p:cNvPr id="8" name="Picture 2" descr="Download Microsoft Word Logo Transparent Png on pnghq.com">
            <a:extLst>
              <a:ext uri="{FF2B5EF4-FFF2-40B4-BE49-F238E27FC236}">
                <a16:creationId xmlns:a16="http://schemas.microsoft.com/office/drawing/2014/main" id="{2E9FA551-1759-1FE1-D0AC-F8D93139FD17}"/>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182890" y="4777987"/>
            <a:ext cx="219605" cy="208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853540"/>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418</Words>
  <Application>Microsoft Office PowerPoint</Application>
  <PresentationFormat>Widescreen</PresentationFormat>
  <Paragraphs>35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Draft social media copy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2025-10-26T02:13:36Z</dcterms:created>
  <dcterms:modified xsi:type="dcterms:W3CDTF">2025-10-26T06:12:13Z</dcterms:modified>
</cp:coreProperties>
</file>