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820" r:id="rId4"/>
    <p:sldMasterId id="2147483878" r:id="rId5"/>
    <p:sldMasterId id="2147483896" r:id="rId6"/>
  </p:sldMasterIdLst>
  <p:notesMasterIdLst>
    <p:notesMasterId r:id="rId8"/>
  </p:notesMasterIdLst>
  <p:sldIdLst>
    <p:sldId id="214748363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6DD7709-6211-6095-AE7C-9B20A2C91267}" name="Pepijn Richter" initials="" userId="S::prichter@microsoft.com::c272407e-46ed-4635-ad10-657b9b79db2e" providerId="AD"/>
  <p188:author id="{FFCB8B0B-3463-6868-A1B0-B26693781ABF}" name="Dan Narloch" initials="DN" userId="S::danarl@microsoft.com::acda2ba1-3ebf-4fc4-9c8f-e1821377bec0" providerId="AD"/>
  <p188:author id="{E8D5110C-521C-4102-DF35-245E4DF8B996}" name="Samantha Sangrey" initials="SS" userId="S::samrei@microsoft.com::784a7cc5-5a95-4dc0-88b5-c23867a672f3" providerId="AD"/>
  <p188:author id="{E3C9210E-8A1D-BA1C-FF86-68734CD36EEC}" name="Paty Carlos" initials="PC" userId="S::patyc@microsoft.com::03424a56-5434-4b2d-b503-ff153eb45d3f" providerId="AD"/>
  <p188:author id="{5A02B80E-149C-7DFD-4E8D-3782118F40E7}" name="Alicia Peterson (NAYAMODE INC)" initials="AI" userId="S::v-petersonal@microsoft.com::f8898314-5523-4930-acf0-2b563b2b4dc9" providerId="AD"/>
  <p188:author id="{A9FD0312-86BD-24E5-ACF2-DFD034FB0A24}" name="Steve Halperin (DAVES ASSOCIATES)" initials="SH" userId="S::v-sthalperin@microsoft.com::04a18b7f-2d92-4c69-b378-e604a53cd536" providerId="AD"/>
  <p188:author id="{488AAE1F-05A0-8DE5-DC8A-FC747B83675C}" name="Patrick Sloan (SYNAXIS CORPORATION)" initials="PS" userId="S::v-psloan@microsoft.com::da052f95-8498-41ee-861d-acfe310876b4" providerId="AD"/>
  <p188:author id="{6B950F21-FA76-EF22-FDFA-CD273CA30AA3}" name="Daragh Morrissey" initials="DM" userId="S::daraghm@microsoft.com::aeedfabc-503a-42a4-824e-b29f91a6cf8f" providerId="AD"/>
  <p188:author id="{68C62B30-018E-0EDC-9F0C-A6AE9D67D1E6}" name="Aaron Bode (FREEMIND SEATTLE LLC)" initials="" userId="S::v-abode@microsoft.com::b5716581-6471-43ca-9ad0-dce665805ee1" providerId="AD"/>
  <p188:author id="{83875E35-0C99-67A0-D805-1F7E965BA9D1}" name="Lee Sabow" initials="LS" userId="S::lsabow@microsoft.com::5acecce5-c571-47ad-8acf-0bb51d293e96" providerId="AD"/>
  <p188:author id="{8E9F5F35-C98B-5244-E151-AAF957DE4DCA}" name="Lydia Petrakis (CELA)" initials="LP" userId="S::lypetrak@microsoft.com::8bf089ad-70cf-4b96-9c86-02de56c30536" providerId="AD"/>
  <p188:author id="{42827239-A550-492D-1576-CE1DCACE4914}" name="Daryl Schaal (SYNAXIS CORPORATION)" initials="DS" userId="S::v-darsch@microsoft.com::a951ecaa-969a-4477-a8c9-df0dfa026182" providerId="AD"/>
  <p188:author id="{CF7FCC4C-DEED-D7DD-14ED-6B34B2460090}" name="Chad Christian" initials="CC" userId="S::chad.christian@unifyconsulting.com::f402a600-3494-4ebb-82e2-6ca49a47daf7" providerId="AD"/>
  <p188:author id="{C680FB66-C6D8-8795-E1B8-706FEB3E0156}" name="Patti Worley (CELA)" initials="PW(" userId="S::pbarbery@microsoft.com::a45bbefc-9034-493c-a23a-2b2b765fd87f" providerId="AD"/>
  <p188:author id="{C82C066B-E003-0A92-C21A-4C73D5555DB3}" name="Claudia Hauser" initials="CH" userId="S::claudiah@microsoft.com::f24d649b-e554-4e91-9f7e-40d8b8764878" providerId="AD"/>
  <p188:author id="{9570486C-F414-BCBF-BDFE-80E36B145B6F}" name="Tara Hafey (DAVES   ASSOCIATES)" initials="TA" userId="S::v-hafeytara@microsoft.com::dd9141d0-fc89-4b4f-9613-86ba5901fcf6" providerId="AD"/>
  <p188:author id="{3A11256E-7DEC-F4C2-823F-F83478C1FF4A}" name="Ashley Bobbe" initials="AB" userId="S::asbobbe@microsoft.com::98f43c3b-ee4d-43d5-8642-9d12febd405c" providerId="AD"/>
  <p188:author id="{C9608F77-E6A5-922C-27E4-5AB15D90D12E}" name="Ryan Barr (KFORCE INC)" initials="RB" userId="S::v-barrryan@microsoft.com::e83be4a8-03e5-4553-9d30-402a8f85fb40" providerId="AD"/>
  <p188:author id="{78719283-12C2-B1AF-517B-0C609BCF81F1}" name="Chad Christian" initials="CC" userId="S::chad.christian_unifyconsulting.com#ext#@microsoft.onmicrosoft.com::47a010a0-e563-4ff3-a9aa-f32b151b6183" providerId="AD"/>
  <p188:author id="{31BD588B-6293-C909-691D-F514B1A3F095}" name="James Bell" initials="JB" userId="S::jabell@microsoft.com::2b850d85-b85c-417f-9ac9-4516334d5cb4" providerId="AD"/>
  <p188:author id="{738BA68B-CFE6-56D8-04E4-52398B7D52EB}" name="Christine Wollin (Unify Consulting LLC)" initials="CW" userId="S::v-chwollin@microsoft.com::143ca00e-dd8a-4e0b-a98c-bceb622960bd" providerId="AD"/>
  <p188:author id="{D6CBD492-21E4-9F6A-37FF-EE8009DB9FCC}" name="Amy Ceurvorst" initials="AC" userId="S::amceurvo@microsoft.com::3a6acb4d-c28e-4f6f-bcf3-3e951e259a24" providerId="AD"/>
  <p188:author id="{F854DE93-2748-753D-D455-DE91FABD76CD}" name="Michael Morales" initials="MM" userId="S::morales@microsoft.com::ac16b9ea-fc61-417f-bf94-6ced76cf1c67" providerId="AD"/>
  <p188:author id="{6D6343A6-B1A4-DE5C-974D-35A0955BBE33}" name="Amy Vener" initials="AV" userId="S::amyvener@microsoft.com::e5aa1045-b114-49fd-95b8-956d6b92d8a0" providerId="AD"/>
  <p188:author id="{D7AC56A9-B613-CD9F-CD48-8E7733A13C83}" name="Priscilla Walter (SYNAXIS CORPORATION)" initials="PW" userId="S::v-prwal@microsoft.com::aa6c2d8b-7b0a-48ee-a854-42885f118b09" providerId="AD"/>
  <p188:author id="{A73560B5-2C66-083D-E3E7-0D476CD70DC0}" name="Ryan Barr (KFORCE INC)" initials="RB(I" userId="S::v-ryanbarr@microsoft.com::e83be4a8-03e5-4553-9d30-402a8f85fb40" providerId="AD"/>
  <p188:author id="{62D9ACB6-007A-9B85-4E53-C1ECEF65D4A8}" name="Steve Clayton" initials="SC" userId="S::stevecla@microsoft.com::260ad158-7871-4458-9534-0bda9368f2de" providerId="AD"/>
  <p188:author id="{4CEFE5B8-B2B5-1947-2BB4-AD43BF638A33}" name="Nagu Rangan" initials="NR" userId="S::nrangan@microsoft.com::b617d6e5-cc20-45a9-85bd-586f9e49d272" providerId="AD"/>
  <p188:author id="{444DF0B9-2894-1F21-F8B3-800ACAC8EBCF}" name="Chad Christian (Unify Consulting LLC)" initials="CC" userId="S::v-chadchr@microsoft.com::af9aea91-c28b-453f-82f3-1e8be11fb85a" providerId="AD"/>
  <p188:author id="{4252E3C1-B063-B37A-595A-3ACD59F74C92}" name="Justin Padley" initials="JP" userId="S::justinpadley@microsoft.com::3b1b8265-190b-4796-9d6d-23d5aebbf438" providerId="AD"/>
  <p188:author id="{5F6696C4-9C71-C121-B63C-2914420D7D2A}" name="Dave Morehouse" initials="DM" userId="S::dmoreh@microsoft.com::9a6f2843-548d-48a6-a4a2-28891c71360d" providerId="AD"/>
  <p188:author id="{085858C5-48B7-00BB-8492-472D74D35121}" name="Heather Layne" initials="" userId="S::helayne@microsoft.com::cb2afb57-3f52-45d1-bf1a-d0365043dc68" providerId="AD"/>
  <p188:author id="{52AD75C7-6B7A-F9E0-22C6-77223870412E}" name="Sergei Solntsev" initials="SS" userId="S::ssolntsev@microsoft.com::84668661-e0cb-4d93-8645-cec1fa2a68a8" providerId="AD"/>
  <p188:author id="{DE5F16CB-B200-160B-8EBA-B65867BED606}" name="Dennis Vanderlip" initials="DV" userId="S::dennisva@microsoft.com::4d224147-edcb-4af9-904d-80700764cb2b" providerId="AD"/>
  <p188:author id="{9F6174CF-D48A-DD27-940C-47BFC88AAFD6}" name="Andrea Lum" initials="AL" userId="S::anlum@microsoft.com::89002afe-ac3a-4767-b9c9-147d574dba1b" providerId="AD"/>
  <p188:author id="{12ECFECF-2650-CF9A-DEF1-FC4C1AC14A7F}" name="Tyler Pichach" initials="TP" userId="S::tpichach@microsoft.com::977c7106-60a4-4fbf-a2bc-7bc2509d27a3" providerId="AD"/>
  <p188:author id="{6A30C1D4-D020-8222-C2C1-49EBE83E8F96}" name="Liz Hess" initials="LH" userId="S::v-lizhess@microsoft.com::74b85be0-a6a6-4834-bc00-38636e22e2dc" providerId="AD"/>
  <p188:author id="{D692B6D8-FF00-2ACC-F9EE-6B79EDFE8A98}" name="Suzanna Zhuang" initials="SZ" userId="S::suzanz@microsoft.com::636c2c54-daab-484b-b682-88e556929dfe" providerId="AD"/>
  <p188:author id="{C5D851D9-6748-7252-FEB8-79C19E705924}" name="Surbhi Mathur" initials="SM" userId="S::surbhi@stinson.co::6a8bdfbc-bf96-4931-891a-092b328e928e" providerId="AD"/>
  <p188:author id="{81485DD9-EDDD-5306-2491-5DD695BC3C29}" name="Alfonso Rodriguez" initials="AR" userId="S::rodriguezalf@microsoft.com::b5787439-31c4-42f4-bd2f-92ef801e3dcd" providerId="AD"/>
  <p188:author id="{7C0B0EDA-029B-6C78-B44A-784CE1BABC22}" name="Melissa Lou" initials="ML" userId="S::melissa@stinson.co::63fa4659-5a33-420b-a6cb-5984d9b7cb5d" providerId="AD"/>
  <p188:author id="{69BEC3DF-4BCF-1C02-A4E1-2FCE865F505C}" name="Cynthia Johnson" initials="CJ" userId="S::cyjohnso@microsoft.com::bc2f0021-774b-4fb2-9d55-c3348f4105f5" providerId="AD"/>
  <p188:author id="{F91AD1E0-D260-4405-AEBC-FEFEEA4C0FAA}" name="Anishkumar Thoppil Ramakrishnan" initials="ATR" userId="S::anisht@microsoft.com::030a84dd-58a2-460f-b46b-f973add7e6a3" providerId="AD"/>
  <p188:author id="{F323B3E4-A764-88E8-A4C8-82E31BA4D7F9}" name="Daragh Morrissey" initials="DM" userId="Daragh Morrissey" providerId="None"/>
  <p188:author id="{7244EBE9-11E6-7287-C3DD-AE613AB5E5B2}" name="Phil West" initials="PW" userId="S::phwest@microsoft.com::0f559b37-be38-46dd-b411-e25652eb1441" providerId="AD"/>
  <p188:author id="{2A8217EA-F3DF-B65A-110E-C8E3B5A049F0}" name="Steven Kaplan" initials="SK" userId="S::stevenkaplan@microsoft.com::e5e9c619-85d4-4f5b-895d-f49d07c5527b" providerId="AD"/>
  <p188:author id="{4087CDEC-4DD6-CB49-76D4-D9467BD453CB}" name="Tina Jones" initials="TJ" userId="S::tijon@microsoft.com::bb4166d0-fbbe-4933-a9e2-2975adb52fb1" providerId="AD"/>
  <p188:author id="{9C952DF6-637D-5FDB-5982-7105B04DE7B7}" name="Surbhi Mathur" initials="SM" userId="S::Surbhi@stinson.co::6a8bdfbc-bf96-4931-891a-092b328e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a:srgbClr val="B1B3B3"/>
    <a:srgbClr val="49C5B1"/>
    <a:srgbClr val="F5EBE9"/>
    <a:srgbClr val="593794"/>
    <a:srgbClr val="E4DFDC"/>
    <a:srgbClr val="FFFFFF"/>
    <a:srgbClr val="B63EC5"/>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CFE25-C3D2-4E1E-B403-608E2B5FAAD6}" v="108" dt="2024-09-08T16:43:21.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1" autoAdjust="0"/>
  </p:normalViewPr>
  <p:slideViewPr>
    <p:cSldViewPr snapToGrid="0">
      <p:cViewPr varScale="1">
        <p:scale>
          <a:sx n="108" d="100"/>
          <a:sy n="108" d="100"/>
        </p:scale>
        <p:origin x="138" y="360"/>
      </p:cViewPr>
      <p:guideLst>
        <p:guide orient="horz" pos="2160"/>
        <p:guide pos="3840"/>
      </p:guideLst>
    </p:cSldViewPr>
  </p:slideViewPr>
  <p:notesTextViewPr>
    <p:cViewPr>
      <p:scale>
        <a:sx n="1" d="1"/>
        <a:sy n="1" d="1"/>
      </p:scale>
      <p:origin x="0" y="0"/>
    </p:cViewPr>
  </p:notesTextViewPr>
  <p:sorterViewPr>
    <p:cViewPr>
      <p:scale>
        <a:sx n="130" d="100"/>
        <a:sy n="130" d="100"/>
      </p:scale>
      <p:origin x="0" y="-17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theme" Target="theme/theme1.xml"/><Relationship Id="rId5" Type="http://schemas.openxmlformats.org/officeDocument/2006/relationships/slideMaster" Target="slideMasters/slideMaster3.xml"/><Relationship Id="rId10"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3086400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367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6255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2011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8610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42195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74500"/>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91624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60447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8678418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111744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3599491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311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325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C8B1B4F8-04B3-79C3-FF88-DB6DFA1461B6}"/>
              </a:ext>
            </a:extLst>
          </p:cNvPr>
          <p:cNvSpPr>
            <a:spLocks noGrp="1"/>
          </p:cNvSpPr>
          <p:nvPr>
            <p:ph type="ftr" sz="quarter" idx="3"/>
          </p:nvPr>
        </p:nvSpPr>
        <p:spPr>
          <a:xfrm>
            <a:off x="4038600" y="6578957"/>
            <a:ext cx="4114800" cy="123111"/>
          </a:xfrm>
          <a:prstGeom prst="rect">
            <a:avLst/>
          </a:prstGeom>
        </p:spPr>
        <p:txBody>
          <a:bodyPr vert="horz" lIns="0" tIns="0" rIns="0" bIns="0" rtlCol="0" anchor="ctr">
            <a:spAutoFit/>
          </a:bodyPr>
          <a:lstStyle>
            <a:lvl1pPr algn="ctr">
              <a:defRPr sz="800">
                <a:solidFill>
                  <a:schemeClr val="tx1"/>
                </a:solidFill>
              </a:defRPr>
            </a:lvl1pPr>
          </a:lstStyle>
          <a:p>
            <a:r>
              <a:rPr lang="en-IN"/>
              <a:t>Microsoft Confidential–Internal Only</a:t>
            </a:r>
          </a:p>
        </p:txBody>
      </p:sp>
      <p:sp>
        <p:nvSpPr>
          <p:cNvPr id="4" name="Slide Number Placeholder 5">
            <a:extLst>
              <a:ext uri="{FF2B5EF4-FFF2-40B4-BE49-F238E27FC236}">
                <a16:creationId xmlns:a16="http://schemas.microsoft.com/office/drawing/2014/main" id="{5225D100-8A9D-19CD-62CD-EEF5535FBB1D}"/>
              </a:ext>
            </a:extLst>
          </p:cNvPr>
          <p:cNvSpPr>
            <a:spLocks noGrp="1"/>
          </p:cNvSpPr>
          <p:nvPr>
            <p:ph type="sldNum" sz="quarter" idx="4"/>
          </p:nvPr>
        </p:nvSpPr>
        <p:spPr>
          <a:xfrm>
            <a:off x="11738235" y="6578957"/>
            <a:ext cx="247650" cy="123111"/>
          </a:xfrm>
          <a:prstGeom prst="rect">
            <a:avLst/>
          </a:prstGeom>
        </p:spPr>
        <p:txBody>
          <a:bodyPr vert="horz" wrap="square" lIns="0" tIns="0" rIns="0" bIns="0" rtlCol="0" anchor="ctr">
            <a:spAutoFit/>
          </a:bodyPr>
          <a:lstStyle>
            <a:lvl1pPr algn="ctr">
              <a:defRPr sz="800">
                <a:solidFill>
                  <a:schemeClr val="tx1"/>
                </a:solidFill>
              </a:defRPr>
            </a:lvl1pPr>
          </a:lstStyle>
          <a:p>
            <a:fld id="{CC0151E6-08A3-4246-B91A-F3551DAD1FF4}" type="slidenum">
              <a:rPr lang="en-IN" smtClean="0"/>
              <a:pPr/>
              <a:t>‹#›</a:t>
            </a:fld>
            <a:endParaRPr lang="en-IN"/>
          </a:p>
        </p:txBody>
      </p:sp>
    </p:spTree>
    <p:extLst>
      <p:ext uri="{BB962C8B-B14F-4D97-AF65-F5344CB8AC3E}">
        <p14:creationId xmlns:p14="http://schemas.microsoft.com/office/powerpoint/2010/main" val="33005753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21616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22269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BE56-F0EE-EEDB-42B9-3EC933E0D454}"/>
              </a:ext>
            </a:extLst>
          </p:cNvPr>
          <p:cNvSpPr>
            <a:spLocks noGrp="1"/>
          </p:cNvSpPr>
          <p:nvPr>
            <p:ph type="title"/>
          </p:nvPr>
        </p:nvSpPr>
        <p:spPr>
          <a:xfrm>
            <a:off x="586740" y="1591056"/>
            <a:ext cx="3409188" cy="738664"/>
          </a:xfrm>
        </p:spPr>
        <p:txBody>
          <a:bodyPr/>
          <a:lstStyle>
            <a:lvl1pPr>
              <a:defRPr sz="2400">
                <a:latin typeface="+mj-lt"/>
              </a:defRPr>
            </a:lvl1pPr>
          </a:lstStyle>
          <a:p>
            <a:r>
              <a:rPr lang="en-US"/>
              <a:t>Click to edit Master title style</a:t>
            </a:r>
          </a:p>
        </p:txBody>
      </p:sp>
      <p:sp>
        <p:nvSpPr>
          <p:cNvPr id="3" name="Slide Number Placeholder 2">
            <a:extLst>
              <a:ext uri="{FF2B5EF4-FFF2-40B4-BE49-F238E27FC236}">
                <a16:creationId xmlns:a16="http://schemas.microsoft.com/office/drawing/2014/main" id="{4F544726-BAF2-8A79-8DCC-0EDFFC5009D3}"/>
              </a:ext>
            </a:extLst>
          </p:cNvPr>
          <p:cNvSpPr>
            <a:spLocks noGrp="1"/>
          </p:cNvSpPr>
          <p:nvPr>
            <p:ph type="sldNum" sz="quarter" idx="10"/>
          </p:nvPr>
        </p:nvSpPr>
        <p:spPr>
          <a:xfrm>
            <a:off x="9296400" y="6427471"/>
            <a:ext cx="2743200" cy="365125"/>
          </a:xfrm>
          <a:prstGeom prst="rect">
            <a:avLst/>
          </a:prstGeom>
        </p:spPr>
        <p:txBody>
          <a:bodyPr/>
          <a:lstStyle/>
          <a:p>
            <a:fld id="{F649A1B1-5A8E-4E46-95DF-CCAC78182983}" type="slidenum">
              <a:rPr lang="en-US" smtClean="0"/>
              <a:pPr/>
              <a:t>‹#›</a:t>
            </a:fld>
            <a:endParaRPr lang="en-US"/>
          </a:p>
        </p:txBody>
      </p:sp>
    </p:spTree>
    <p:extLst>
      <p:ext uri="{BB962C8B-B14F-4D97-AF65-F5344CB8AC3E}">
        <p14:creationId xmlns:p14="http://schemas.microsoft.com/office/powerpoint/2010/main" val="24258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38868310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Corporation                                                                                  					   	    	                                     Microsoft 365 </a:t>
            </a:r>
          </a:p>
        </p:txBody>
      </p:sp>
    </p:spTree>
    <p:extLst>
      <p:ext uri="{BB962C8B-B14F-4D97-AF65-F5344CB8AC3E}">
        <p14:creationId xmlns:p14="http://schemas.microsoft.com/office/powerpoint/2010/main" val="216967140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CED43A-F576-013F-29B9-CEE07A256F07}"/>
              </a:ext>
            </a:extLst>
          </p:cNvPr>
          <p:cNvSpPr/>
          <p:nvPr userDrawn="1"/>
        </p:nvSpPr>
        <p:spPr bwMode="auto">
          <a:xfrm>
            <a:off x="9257414" y="70884"/>
            <a:ext cx="2665228" cy="58124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617131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2817448"/>
      </p:ext>
    </p:extLst>
  </p:cSld>
  <p:clrMapOvr>
    <a:masterClrMapping/>
  </p:clrMapOvr>
  <p:transition>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8193024" cy="307777"/>
          </a:xfrm>
        </p:spPr>
        <p:txBody>
          <a:bodyPr/>
          <a:lstStyle>
            <a:lvl1pPr>
              <a:defRPr sz="2000" b="0" i="0">
                <a:solidFill>
                  <a:schemeClr val="tx1"/>
                </a:solidFill>
                <a:latin typeface="+mj-lt"/>
                <a:cs typeface="Segoe UI Semibold" panose="020B0502040204020203"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28244D96-8B9D-A261-ED2F-20EAD84283A0}"/>
              </a:ext>
            </a:extLst>
          </p:cNvPr>
          <p:cNvSpPr/>
          <p:nvPr userDrawn="1"/>
        </p:nvSpPr>
        <p:spPr bwMode="auto">
          <a:xfrm>
            <a:off x="1524" y="6812280"/>
            <a:ext cx="12188952" cy="45720"/>
          </a:xfrm>
          <a:prstGeom prst="rect">
            <a:avLst/>
          </a:prstGeom>
          <a:gradFill>
            <a:gsLst>
              <a:gs pos="75000">
                <a:schemeClr val="accent1"/>
              </a:gs>
              <a:gs pos="25000">
                <a:schemeClr val="tx2"/>
              </a:gs>
            </a:gsLst>
            <a:lin ang="3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00570152"/>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72043156"/>
      </p:ext>
    </p:extLst>
  </p:cSld>
  <p:clrMapOvr>
    <a:masterClrMapping/>
  </p:clrMapOvr>
  <p:transition>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cSld name="Title Only_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C2C4-9465-E7E0-7BE9-86A26DFC42F2}"/>
              </a:ext>
            </a:extLst>
          </p:cNvPr>
          <p:cNvSpPr>
            <a:spLocks noGrp="1"/>
          </p:cNvSpPr>
          <p:nvPr>
            <p:ph type="title"/>
          </p:nvPr>
        </p:nvSpPr>
        <p:spPr>
          <a:xfrm>
            <a:off x="500856" y="951639"/>
            <a:ext cx="5595144" cy="802903"/>
          </a:xfrm>
        </p:spPr>
        <p:txBody>
          <a:bodyPr vert="horz" lIns="0" tIns="45720" rIns="0" bIns="45720" rtlCol="0" anchor="t">
            <a:noAutofit/>
          </a:bodyPr>
          <a:lstStyle>
            <a:lvl1pPr>
              <a:defRPr lang="en-US" sz="2800" dirty="0">
                <a:latin typeface="+mj-lt"/>
              </a:defRPr>
            </a:lvl1pPr>
          </a:lstStyle>
          <a:p>
            <a:pPr marL="0" lvl="0">
              <a:spcBef>
                <a:spcPts val="1200"/>
              </a:spcBef>
              <a:spcAft>
                <a:spcPts val="600"/>
              </a:spcAft>
            </a:pPr>
            <a:r>
              <a:rPr lang="en-US"/>
              <a:t>Click to edit Master title style</a:t>
            </a:r>
          </a:p>
        </p:txBody>
      </p:sp>
      <p:sp>
        <p:nvSpPr>
          <p:cNvPr id="6" name="Rectangle 5">
            <a:extLst>
              <a:ext uri="{FF2B5EF4-FFF2-40B4-BE49-F238E27FC236}">
                <a16:creationId xmlns:a16="http://schemas.microsoft.com/office/drawing/2014/main" id="{13B6268A-8C5A-79C7-F256-9D7F5556F6C1}"/>
              </a:ext>
            </a:extLst>
          </p:cNvPr>
          <p:cNvSpPr/>
          <p:nvPr userDrawn="1"/>
        </p:nvSpPr>
        <p:spPr>
          <a:xfrm>
            <a:off x="0" y="6692900"/>
            <a:ext cx="12192000" cy="165100"/>
          </a:xfrm>
          <a:prstGeom prst="rect">
            <a:avLst/>
          </a:prstGeom>
          <a:gradFill flip="none" rotWithShape="1">
            <a:gsLst>
              <a:gs pos="20000">
                <a:srgbClr val="8661C5"/>
              </a:gs>
              <a:gs pos="100000">
                <a:srgbClr val="C03BC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50708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5">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08210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3DB3A-52AD-5804-E6F5-4DE010B8448A}"/>
              </a:ext>
            </a:extLst>
          </p:cNvPr>
          <p:cNvPicPr>
            <a:picLocks noChangeAspect="1"/>
          </p:cNvPicPr>
          <p:nvPr userDrawn="1"/>
        </p:nvPicPr>
        <p:blipFill rotWithShape="1">
          <a:blip r:embed="rId2">
            <a:alphaModFix amt="46000"/>
          </a:blip>
          <a:srcRect l="10595" t="987" r="10595"/>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71117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white version)">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6E64D87-2401-A0A7-DF2D-1C4E55795374}"/>
              </a:ext>
            </a:extLst>
          </p:cNvPr>
          <p:cNvGraphicFramePr>
            <a:graphicFrameLocks noChangeAspect="1"/>
          </p:cNvGraphicFramePr>
          <p:nvPr userDrawn="1">
            <p:custDataLst>
              <p:tags r:id="rId1"/>
            </p:custDataLst>
            <p:extLst>
              <p:ext uri="{D42A27DB-BD31-4B8C-83A1-F6EECF244321}">
                <p14:modId xmlns:p14="http://schemas.microsoft.com/office/powerpoint/2010/main" val="453009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26E64D87-2401-A0A7-DF2D-1C4E55795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vert="horz"/>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E3074B0-AAFB-81BD-F79C-37B9AF166ECA}"/>
              </a:ext>
            </a:extLst>
          </p:cNvPr>
          <p:cNvSpPr>
            <a:spLocks noGrp="1"/>
          </p:cNvSpPr>
          <p:nvPr>
            <p:ph type="ftr" sz="quarter" idx="10"/>
          </p:nvPr>
        </p:nvSpPr>
        <p:spPr/>
        <p:txBody>
          <a:bodyPr/>
          <a:lstStyle>
            <a:lvl1pPr>
              <a:defRPr>
                <a:solidFill>
                  <a:schemeClr val="accent6">
                    <a:lumMod val="50000"/>
                  </a:schemeClr>
                </a:solidFill>
              </a:defRPr>
            </a:lvl1pPr>
          </a:lstStyle>
          <a:p>
            <a:endParaRPr lang="en-US"/>
          </a:p>
        </p:txBody>
      </p:sp>
    </p:spTree>
    <p:extLst>
      <p:ext uri="{BB962C8B-B14F-4D97-AF65-F5344CB8AC3E}">
        <p14:creationId xmlns:p14="http://schemas.microsoft.com/office/powerpoint/2010/main" val="27980740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8109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2280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962837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4789842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9030757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4085603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7397748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5330084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399540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2131914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005585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57346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675" r:id="rId3"/>
    <p:sldLayoutId id="2147483676" r:id="rId4"/>
    <p:sldLayoutId id="2147483813" r:id="rId5"/>
    <p:sldLayoutId id="2147483816" r:id="rId6"/>
    <p:sldLayoutId id="2147483818"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449431835"/>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5216" y="1011217"/>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l="762"/>
          <a:stretch/>
        </p:blipFill>
        <p:spPr>
          <a:xfrm rot="5400000">
            <a:off x="11723358" y="468642"/>
            <a:ext cx="1130169" cy="192886"/>
          </a:xfrm>
          <a:prstGeom prst="rect">
            <a:avLst/>
          </a:prstGeom>
        </p:spPr>
      </p:pic>
    </p:spTree>
    <p:extLst>
      <p:ext uri="{BB962C8B-B14F-4D97-AF65-F5344CB8AC3E}">
        <p14:creationId xmlns:p14="http://schemas.microsoft.com/office/powerpoint/2010/main" val="3823354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6257975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hyperlink" Target="https://copilot.microsoft.com/" TargetMode="External"/><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a:solidFill>
                  <a:srgbClr val="0078D4"/>
                </a:solidFill>
              </a:rPr>
              <a:t>Communications | </a:t>
            </a:r>
            <a:r>
              <a:rPr lang="en-US"/>
              <a:t>Conduct a media interview</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Research the interviewer</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Conduct the interview</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Research the audience</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Create a FAQ document</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Generate questions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Generate answers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pPr lvl="0"/>
            <a:r>
              <a:rPr lang="en-US"/>
              <a:t>Microsoft 365 Copilot</a:t>
            </a:r>
            <a:endParaRPr lang="en-US" noProof="0"/>
          </a:p>
        </p:txBody>
      </p:sp>
      <p:sp>
        <p:nvSpPr>
          <p:cNvPr id="19" name="Text Placeholder 18">
            <a:extLst>
              <a:ext uri="{FF2B5EF4-FFF2-40B4-BE49-F238E27FC236}">
                <a16:creationId xmlns:a16="http://schemas.microsoft.com/office/drawing/2014/main" id="{14D4BD17-7FBC-40D8-E717-2641B495A615}"/>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Ask Copilot to research the interviewer and their publication to understand their previous work and approach to the topic. </a:t>
            </a:r>
          </a:p>
          <a:p>
            <a:endParaRPr lang="en-US"/>
          </a:p>
        </p:txBody>
      </p:sp>
      <p:sp>
        <p:nvSpPr>
          <p:cNvPr id="20" name="Text Placeholder 19">
            <a:extLst>
              <a:ext uri="{FF2B5EF4-FFF2-40B4-BE49-F238E27FC236}">
                <a16:creationId xmlns:a16="http://schemas.microsoft.com/office/drawing/2014/main" id="{98C790C2-E2EA-8C89-400A-66575A806C79}"/>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to research the demographic of the publication the interviewer works for. This will help tailor the FAQs and responses to the audience's interests and knowledge level.</a:t>
            </a:r>
          </a:p>
          <a:p>
            <a:endParaRPr lang="en-US"/>
          </a:p>
        </p:txBody>
      </p:sp>
      <p:sp>
        <p:nvSpPr>
          <p:cNvPr id="21" name="Text Placeholder 20">
            <a:extLst>
              <a:ext uri="{FF2B5EF4-FFF2-40B4-BE49-F238E27FC236}">
                <a16:creationId xmlns:a16="http://schemas.microsoft.com/office/drawing/2014/main" id="{72AD5590-951F-A545-ED32-39E63DC63E03}"/>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Prompt Copilot to generate anticipated questions. The questions should be informed by the research conducted in the previous steps and crafted to be conversational yet concise.</a:t>
            </a:r>
          </a:p>
          <a:p>
            <a:endParaRPr lang="en-US"/>
          </a:p>
        </p:txBody>
      </p:sp>
      <p:sp>
        <p:nvSpPr>
          <p:cNvPr id="22" name="Text Placeholder 21">
            <a:extLst>
              <a:ext uri="{FF2B5EF4-FFF2-40B4-BE49-F238E27FC236}">
                <a16:creationId xmlns:a16="http://schemas.microsoft.com/office/drawing/2014/main" id="{1AF32A0F-0DFF-3520-6C84-684C18AE252F}"/>
              </a:ext>
            </a:extLst>
          </p:cNvPr>
          <p:cNvSpPr>
            <a:spLocks noGrp="1"/>
          </p:cNvSpPr>
          <p:nvPr>
            <p:ph type="body" sz="quarter" idx="21"/>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Having context </a:t>
            </a:r>
            <a:r>
              <a:rPr kumimoji="0" lang="en-US" sz="900" b="0" i="0" u="none" strike="noStrike" kern="0" cap="none" spc="0" normalizeH="0" baseline="0" noProof="0">
                <a:ln>
                  <a:noFill/>
                </a:ln>
                <a:solidFill>
                  <a:srgbClr val="1A1A1A"/>
                </a:solidFill>
                <a:effectLst/>
                <a:uLnTx/>
                <a:uFillTx/>
                <a:latin typeface="Segoe UI"/>
                <a:ea typeface="+mn-ea"/>
                <a:cs typeface="+mn-cs"/>
              </a:rPr>
              <a:t>from similar conversations can help you anticipate tough questions that may arise. Search </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for articles, interviews, and other content they have produced.</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40" name="Text Placeholder 39">
            <a:extLst>
              <a:ext uri="{FF2B5EF4-FFF2-40B4-BE49-F238E27FC236}">
                <a16:creationId xmlns:a16="http://schemas.microsoft.com/office/drawing/2014/main" id="{A20DF352-E648-89AF-208F-144673A1E52A}"/>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Maintain integrity and consistency of messaging</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 and prepare for future interviews.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41" name="Text Placeholder 40">
            <a:extLst>
              <a:ext uri="{FF2B5EF4-FFF2-40B4-BE49-F238E27FC236}">
                <a16:creationId xmlns:a16="http://schemas.microsoft.com/office/drawing/2014/main" id="{752498D9-4394-8A30-CBCD-D690D4AE7B1C}"/>
              </a:ext>
            </a:extLst>
          </p:cNvPr>
          <p:cNvSpPr>
            <a:spLocks noGrp="1"/>
          </p:cNvSpPr>
          <p:nvPr>
            <p:ph type="body" sz="quarter" idx="2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Understand </a:t>
            </a:r>
            <a:r>
              <a:rPr kumimoji="0" lang="en-US" sz="900" b="0" i="0" u="none" strike="noStrike" kern="0" cap="none" spc="0" normalizeH="0" baseline="0" noProof="0">
                <a:ln>
                  <a:noFill/>
                </a:ln>
                <a:solidFill>
                  <a:srgbClr val="1A1A1A"/>
                </a:solidFill>
                <a:effectLst/>
                <a:uLnTx/>
                <a:uFillTx/>
                <a:latin typeface="Segoe UI"/>
                <a:ea typeface="+mn-ea"/>
                <a:cs typeface="+mn-cs"/>
              </a:rPr>
              <a:t>the publication's readership, allowing the spokesperson to connect more effectively with the audience's interests and expectations.</a:t>
            </a:r>
          </a:p>
        </p:txBody>
      </p:sp>
      <p:sp>
        <p:nvSpPr>
          <p:cNvPr id="42" name="Text Placeholder 41">
            <a:extLst>
              <a:ext uri="{FF2B5EF4-FFF2-40B4-BE49-F238E27FC236}">
                <a16:creationId xmlns:a16="http://schemas.microsoft.com/office/drawing/2014/main" id="{B2F616D9-CD01-1676-E6ED-E10ED10B6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Ensure consistency </a:t>
            </a:r>
            <a:r>
              <a:rPr kumimoji="0" lang="en-US" sz="900" b="0" i="0" u="none" strike="noStrike" kern="0" cap="none" spc="0" normalizeH="0" baseline="0" noProof="0">
                <a:ln>
                  <a:noFill/>
                </a:ln>
                <a:solidFill>
                  <a:srgbClr val="1A1A1A"/>
                </a:solidFill>
                <a:effectLst/>
                <a:uLnTx/>
                <a:uFillTx/>
                <a:latin typeface="Segoe UI"/>
                <a:ea typeface="+mn-ea"/>
                <a:cs typeface="+mn-cs"/>
              </a:rPr>
              <a:t>and accuracy in the spokesperson's responses by aligning with the company's official stance and create a single source of truth to reference later.</a:t>
            </a:r>
          </a:p>
        </p:txBody>
      </p:sp>
      <p:sp>
        <p:nvSpPr>
          <p:cNvPr id="43" name="Text Placeholder 42">
            <a:extLst>
              <a:ext uri="{FF2B5EF4-FFF2-40B4-BE49-F238E27FC236}">
                <a16:creationId xmlns:a16="http://schemas.microsoft.com/office/drawing/2014/main" id="{877C1AF2-A61B-21C5-92A4-2B39AB44D4CE}"/>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Proactively prepare </a:t>
            </a:r>
            <a:r>
              <a:rPr kumimoji="0" lang="en-US" sz="900" b="0" i="0" u="none" strike="noStrike" kern="0" cap="none" spc="0" normalizeH="0" baseline="0" noProof="0">
                <a:ln>
                  <a:noFill/>
                </a:ln>
                <a:solidFill>
                  <a:srgbClr val="1A1A1A"/>
                </a:solidFill>
                <a:effectLst/>
                <a:uLnTx/>
                <a:uFillTx/>
                <a:latin typeface="Segoe UI"/>
                <a:ea typeface="+mn-ea"/>
                <a:cs typeface="+mn-cs"/>
              </a:rPr>
              <a:t>for the types of questions that are likely to be asked, enabling the spokesperson to respond confidently and thoughtfully.</a:t>
            </a:r>
          </a:p>
        </p:txBody>
      </p:sp>
      <p:sp>
        <p:nvSpPr>
          <p:cNvPr id="44" name="Text Placeholder 43">
            <a:extLst>
              <a:ext uri="{FF2B5EF4-FFF2-40B4-BE49-F238E27FC236}">
                <a16:creationId xmlns:a16="http://schemas.microsoft.com/office/drawing/2014/main" id="{36A3FFFC-75A3-C873-23CC-23EBB3714AF5}"/>
              </a:ext>
            </a:extLst>
          </p:cNvPr>
          <p:cNvSpPr>
            <a:spLocks noGrp="1"/>
          </p:cNvSpPr>
          <p:nvPr>
            <p:ph type="body" sz="quarter" idx="26"/>
          </p:nvPr>
        </p:nvSpPr>
        <p:spPr>
          <a:xfrm>
            <a:off x="7511481" y="5641938"/>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Craft answers</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 that align with the company's messaging and the spokesperson's personal voice – all with the context of the interviewer's approach.</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62" name="Text Placeholder 61">
            <a:extLst>
              <a:ext uri="{FF2B5EF4-FFF2-40B4-BE49-F238E27FC236}">
                <a16:creationId xmlns:a16="http://schemas.microsoft.com/office/drawing/2014/main" id="{B5DE72E4-E1FB-860E-DF3E-437FD7FF8477}"/>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Conduct the interview through Microsoft Teams and query the transcript with Copilot in Teams to judge your spokesperson’s answers against the FAQ Document. </a:t>
            </a:r>
          </a:p>
          <a:p>
            <a:endParaRPr lang="en-US"/>
          </a:p>
        </p:txBody>
      </p:sp>
      <p:sp>
        <p:nvSpPr>
          <p:cNvPr id="63" name="Text Placeholder 62">
            <a:extLst>
              <a:ext uri="{FF2B5EF4-FFF2-40B4-BE49-F238E27FC236}">
                <a16:creationId xmlns:a16="http://schemas.microsoft.com/office/drawing/2014/main" id="{735D4CA1-85A7-F586-685C-182A49AF37C9}"/>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Word to create an FAQ document using the Copilot-generated questions and answers from the previous steps.</a:t>
            </a:r>
          </a:p>
          <a:p>
            <a:endParaRPr lang="en-US"/>
          </a:p>
        </p:txBody>
      </p:sp>
      <p:sp>
        <p:nvSpPr>
          <p:cNvPr id="64" name="Text Placeholder 63">
            <a:extLst>
              <a:ext uri="{FF2B5EF4-FFF2-40B4-BE49-F238E27FC236}">
                <a16:creationId xmlns:a16="http://schemas.microsoft.com/office/drawing/2014/main" id="{3B095E65-507C-1B4D-40BE-84F86C97895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to generate answers for each anticipated question generated in the previous step, using related company documents to source answers.</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a:p>
            <a:endParaRPr lang="en-US"/>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sz="1100"/>
              <a:t>Buy</a:t>
            </a:r>
          </a:p>
        </p:txBody>
      </p:sp>
      <p:sp>
        <p:nvSpPr>
          <p:cNvPr id="65" name="Text Placeholder 64">
            <a:extLst>
              <a:ext uri="{FF2B5EF4-FFF2-40B4-BE49-F238E27FC236}">
                <a16:creationId xmlns:a16="http://schemas.microsoft.com/office/drawing/2014/main" id="{167E6613-763C-0178-E200-EF42A56EF8FA}"/>
              </a:ext>
            </a:extLst>
          </p:cNvPr>
          <p:cNvSpPr>
            <a:spLocks noGrp="1"/>
          </p:cNvSpPr>
          <p:nvPr>
            <p:ph type="body" sz="quarter" idx="38"/>
          </p:nvPr>
        </p:nvSpPr>
        <p:spPr>
          <a:solidFill>
            <a:srgbClr val="0070C0"/>
          </a:solidFill>
        </p:spPr>
        <p:txBody>
          <a:bodyPr/>
          <a:lstStyle/>
          <a:p>
            <a:endParaRPr lang="en-US"/>
          </a:p>
        </p:txBody>
      </p:sp>
      <p:sp>
        <p:nvSpPr>
          <p:cNvPr id="66" name="Text Placeholder 65">
            <a:extLst>
              <a:ext uri="{FF2B5EF4-FFF2-40B4-BE49-F238E27FC236}">
                <a16:creationId xmlns:a16="http://schemas.microsoft.com/office/drawing/2014/main" id="{9DD4478B-C7E9-3360-BD20-34F94493FD16}"/>
              </a:ext>
            </a:extLst>
          </p:cNvPr>
          <p:cNvSpPr>
            <a:spLocks noGrp="1"/>
          </p:cNvSpPr>
          <p:nvPr>
            <p:ph type="body" sz="quarter" idx="39"/>
          </p:nvPr>
        </p:nvSpPr>
        <p:spPr>
          <a:solidFill>
            <a:srgbClr val="0078D4"/>
          </a:solidFill>
        </p:spPr>
        <p:txBody>
          <a:bodyPr/>
          <a:lstStyle/>
          <a:p>
            <a:endParaRPr lang="en-US" dirty="0"/>
          </a:p>
        </p:txBody>
      </p:sp>
      <p:sp>
        <p:nvSpPr>
          <p:cNvPr id="67" name="Text Placeholder 66">
            <a:extLst>
              <a:ext uri="{FF2B5EF4-FFF2-40B4-BE49-F238E27FC236}">
                <a16:creationId xmlns:a16="http://schemas.microsoft.com/office/drawing/2014/main" id="{4A5EC8DB-0A66-6DB9-7321-C08F65416FAE}"/>
              </a:ext>
            </a:extLst>
          </p:cNvPr>
          <p:cNvSpPr>
            <a:spLocks noGrp="1"/>
          </p:cNvSpPr>
          <p:nvPr>
            <p:ph type="body" sz="quarter" idx="40"/>
          </p:nvPr>
        </p:nvSpPr>
        <p:spPr/>
        <p:txBody>
          <a:bodyPr/>
          <a:lstStyle/>
          <a:p>
            <a:endParaRPr lang="en-US"/>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Expand audiences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06" name="Group 105">
            <a:extLst>
              <a:ext uri="{FF2B5EF4-FFF2-40B4-BE49-F238E27FC236}">
                <a16:creationId xmlns:a16="http://schemas.microsoft.com/office/drawing/2014/main" id="{A688C481-BF57-36DA-C844-8C76F13D6D40}"/>
              </a:ext>
            </a:extLst>
          </p:cNvPr>
          <p:cNvGrpSpPr/>
          <p:nvPr/>
        </p:nvGrpSpPr>
        <p:grpSpPr>
          <a:xfrm>
            <a:off x="4276273" y="2761669"/>
            <a:ext cx="2351135" cy="360000"/>
            <a:chOff x="4276273" y="2761669"/>
            <a:chExt cx="2351135" cy="360000"/>
          </a:xfrm>
        </p:grpSpPr>
        <p:pic>
          <p:nvPicPr>
            <p:cNvPr id="107" name="Picture 106" descr="Zip Co logo SVG free download, id: 101874 - Brandlogos.net">
              <a:hlinkClick r:id="rId4"/>
              <a:extLst>
                <a:ext uri="{FF2B5EF4-FFF2-40B4-BE49-F238E27FC236}">
                  <a16:creationId xmlns:a16="http://schemas.microsoft.com/office/drawing/2014/main" id="{2C97FB3C-9616-D155-CAA8-BE7FC532223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8" name="TextBox 107">
              <a:extLst>
                <a:ext uri="{FF2B5EF4-FFF2-40B4-BE49-F238E27FC236}">
                  <a16:creationId xmlns:a16="http://schemas.microsoft.com/office/drawing/2014/main" id="{3AD145FE-BCE0-A8F6-F08E-E82A1A4F15F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09" name="Group 108">
            <a:extLst>
              <a:ext uri="{FF2B5EF4-FFF2-40B4-BE49-F238E27FC236}">
                <a16:creationId xmlns:a16="http://schemas.microsoft.com/office/drawing/2014/main" id="{55272A29-B0EC-60A5-257B-319BEC2249B8}"/>
              </a:ext>
            </a:extLst>
          </p:cNvPr>
          <p:cNvGrpSpPr/>
          <p:nvPr/>
        </p:nvGrpSpPr>
        <p:grpSpPr>
          <a:xfrm>
            <a:off x="7739914" y="2761669"/>
            <a:ext cx="2351135" cy="360000"/>
            <a:chOff x="7739914" y="2761669"/>
            <a:chExt cx="2351135" cy="360000"/>
          </a:xfrm>
        </p:grpSpPr>
        <p:pic>
          <p:nvPicPr>
            <p:cNvPr id="110" name="Picture 109" descr="Zip Co logo SVG free download, id: 101874 - Brandlogos.net">
              <a:hlinkClick r:id="rId4"/>
              <a:extLst>
                <a:ext uri="{FF2B5EF4-FFF2-40B4-BE49-F238E27FC236}">
                  <a16:creationId xmlns:a16="http://schemas.microsoft.com/office/drawing/2014/main" id="{1775680B-0889-0CAD-994C-C57B45CBFDA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11" name="TextBox 110">
              <a:extLst>
                <a:ext uri="{FF2B5EF4-FFF2-40B4-BE49-F238E27FC236}">
                  <a16:creationId xmlns:a16="http://schemas.microsoft.com/office/drawing/2014/main" id="{270141B9-BDBD-E00B-A243-DDF865B2E867}"/>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2" name="Group 111">
            <a:extLst>
              <a:ext uri="{FF2B5EF4-FFF2-40B4-BE49-F238E27FC236}">
                <a16:creationId xmlns:a16="http://schemas.microsoft.com/office/drawing/2014/main" id="{4C30FFF5-DF5C-9687-F797-6A2340DF3B8E}"/>
              </a:ext>
            </a:extLst>
          </p:cNvPr>
          <p:cNvGrpSpPr/>
          <p:nvPr/>
        </p:nvGrpSpPr>
        <p:grpSpPr>
          <a:xfrm>
            <a:off x="804187" y="2761669"/>
            <a:ext cx="2351135" cy="360000"/>
            <a:chOff x="4276273" y="2761669"/>
            <a:chExt cx="2351135" cy="360000"/>
          </a:xfrm>
        </p:grpSpPr>
        <p:pic>
          <p:nvPicPr>
            <p:cNvPr id="113" name="Picture 112" descr="Zip Co logo SVG free download, id: 101874 - Brandlogos.net">
              <a:hlinkClick r:id="rId4"/>
              <a:extLst>
                <a:ext uri="{FF2B5EF4-FFF2-40B4-BE49-F238E27FC236}">
                  <a16:creationId xmlns:a16="http://schemas.microsoft.com/office/drawing/2014/main" id="{113265F1-DBEB-F66E-0F6F-94B9E891302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14" name="TextBox 113">
              <a:extLst>
                <a:ext uri="{FF2B5EF4-FFF2-40B4-BE49-F238E27FC236}">
                  <a16:creationId xmlns:a16="http://schemas.microsoft.com/office/drawing/2014/main" id="{19CD16C4-7C79-19A5-F357-E4379DF8D57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115" name="Group 114">
            <a:extLst>
              <a:ext uri="{FF2B5EF4-FFF2-40B4-BE49-F238E27FC236}">
                <a16:creationId xmlns:a16="http://schemas.microsoft.com/office/drawing/2014/main" id="{4B7E3F8D-67B8-5381-BB67-2BF6756C88E1}"/>
              </a:ext>
            </a:extLst>
          </p:cNvPr>
          <p:cNvGrpSpPr/>
          <p:nvPr/>
        </p:nvGrpSpPr>
        <p:grpSpPr>
          <a:xfrm>
            <a:off x="7739914" y="5158847"/>
            <a:ext cx="2351135" cy="360000"/>
            <a:chOff x="7739914" y="2761669"/>
            <a:chExt cx="2351135" cy="360000"/>
          </a:xfrm>
        </p:grpSpPr>
        <p:pic>
          <p:nvPicPr>
            <p:cNvPr id="116" name="Picture 115" descr="Zip Co logo SVG free download, id: 101874 - Brandlogos.net">
              <a:hlinkClick r:id="rId4"/>
              <a:extLst>
                <a:ext uri="{FF2B5EF4-FFF2-40B4-BE49-F238E27FC236}">
                  <a16:creationId xmlns:a16="http://schemas.microsoft.com/office/drawing/2014/main" id="{9E42B9ED-E72C-D870-D187-C298401E5E7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17" name="TextBox 116">
              <a:extLst>
                <a:ext uri="{FF2B5EF4-FFF2-40B4-BE49-F238E27FC236}">
                  <a16:creationId xmlns:a16="http://schemas.microsoft.com/office/drawing/2014/main" id="{B740FE25-F1D4-D698-101A-F66AFE8ACA0D}"/>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Segoe UI Semibold"/>
                </a:rPr>
                <a:t>Business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8" name="Group 117">
            <a:extLst>
              <a:ext uri="{FF2B5EF4-FFF2-40B4-BE49-F238E27FC236}">
                <a16:creationId xmlns:a16="http://schemas.microsoft.com/office/drawing/2014/main" id="{7E6D4F37-CA84-A200-A7DA-4A985D7A611A}"/>
              </a:ext>
            </a:extLst>
          </p:cNvPr>
          <p:cNvGrpSpPr/>
          <p:nvPr/>
        </p:nvGrpSpPr>
        <p:grpSpPr>
          <a:xfrm>
            <a:off x="4276273" y="5158847"/>
            <a:ext cx="2351135" cy="360000"/>
            <a:chOff x="588263" y="2657420"/>
            <a:chExt cx="2351135" cy="360000"/>
          </a:xfrm>
        </p:grpSpPr>
        <p:pic>
          <p:nvPicPr>
            <p:cNvPr id="119" name="Picture 118">
              <a:extLst>
                <a:ext uri="{FF2B5EF4-FFF2-40B4-BE49-F238E27FC236}">
                  <a16:creationId xmlns:a16="http://schemas.microsoft.com/office/drawing/2014/main" id="{09E6D998-5D50-A5DF-77A0-F364CE2FD9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9524FC1C-7823-2CC3-04A2-68E8567AF36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1" name="Group 120">
            <a:extLst>
              <a:ext uri="{FF2B5EF4-FFF2-40B4-BE49-F238E27FC236}">
                <a16:creationId xmlns:a16="http://schemas.microsoft.com/office/drawing/2014/main" id="{7D2E5104-61D3-D4C5-F8D4-34EFFC215AB3}"/>
              </a:ext>
            </a:extLst>
          </p:cNvPr>
          <p:cNvGrpSpPr/>
          <p:nvPr/>
        </p:nvGrpSpPr>
        <p:grpSpPr>
          <a:xfrm>
            <a:off x="804187" y="5158847"/>
            <a:ext cx="2351135" cy="360000"/>
            <a:chOff x="588263" y="3617084"/>
            <a:chExt cx="2351135" cy="360000"/>
          </a:xfrm>
        </p:grpSpPr>
        <p:pic>
          <p:nvPicPr>
            <p:cNvPr id="122" name="Picture 121">
              <a:extLst>
                <a:ext uri="{FF2B5EF4-FFF2-40B4-BE49-F238E27FC236}">
                  <a16:creationId xmlns:a16="http://schemas.microsoft.com/office/drawing/2014/main" id="{54B94B02-32D2-6408-3A94-759D9E9B85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643EBF02-DEF6-6E18-7346-2BB1DF0163C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24" name="Picture 123">
            <a:extLst>
              <a:ext uri="{FF2B5EF4-FFF2-40B4-BE49-F238E27FC236}">
                <a16:creationId xmlns:a16="http://schemas.microsoft.com/office/drawing/2014/main" id="{91E6AC30-5E9D-5DAA-1796-57E69A81FE6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7" name="Group 6">
            <a:extLst>
              <a:ext uri="{FF2B5EF4-FFF2-40B4-BE49-F238E27FC236}">
                <a16:creationId xmlns:a16="http://schemas.microsoft.com/office/drawing/2014/main" id="{4D4C1E4C-532C-FFDC-689F-2CE687E30B65}"/>
              </a:ext>
            </a:extLst>
          </p:cNvPr>
          <p:cNvGrpSpPr/>
          <p:nvPr/>
        </p:nvGrpSpPr>
        <p:grpSpPr>
          <a:xfrm>
            <a:off x="7523373" y="1127774"/>
            <a:ext cx="1260000" cy="216000"/>
            <a:chOff x="1194743" y="1140160"/>
            <a:chExt cx="1260000" cy="216000"/>
          </a:xfrm>
        </p:grpSpPr>
        <p:sp>
          <p:nvSpPr>
            <p:cNvPr id="8" name="Rectangle: Rounded Corners 6">
              <a:extLst>
                <a:ext uri="{FF2B5EF4-FFF2-40B4-BE49-F238E27FC236}">
                  <a16:creationId xmlns:a16="http://schemas.microsoft.com/office/drawing/2014/main" id="{DB00A01A-E554-D553-C749-514445C4834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9" name="Graphic 8">
              <a:extLst>
                <a:ext uri="{FF2B5EF4-FFF2-40B4-BE49-F238E27FC236}">
                  <a16:creationId xmlns:a16="http://schemas.microsoft.com/office/drawing/2014/main" id="{068AEBC3-E027-8DC0-571F-8C5EB48D37D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0" name="Group 9">
            <a:extLst>
              <a:ext uri="{FF2B5EF4-FFF2-40B4-BE49-F238E27FC236}">
                <a16:creationId xmlns:a16="http://schemas.microsoft.com/office/drawing/2014/main" id="{166DBEFE-4284-13AB-C04D-EDDEF27EF764}"/>
              </a:ext>
            </a:extLst>
          </p:cNvPr>
          <p:cNvGrpSpPr/>
          <p:nvPr/>
        </p:nvGrpSpPr>
        <p:grpSpPr>
          <a:xfrm>
            <a:off x="8868697" y="1127774"/>
            <a:ext cx="1450784" cy="216000"/>
            <a:chOff x="1194743" y="1140160"/>
            <a:chExt cx="1450784" cy="216000"/>
          </a:xfrm>
        </p:grpSpPr>
        <p:sp>
          <p:nvSpPr>
            <p:cNvPr id="11" name="Rectangle: Rounded Corners 6">
              <a:extLst>
                <a:ext uri="{FF2B5EF4-FFF2-40B4-BE49-F238E27FC236}">
                  <a16:creationId xmlns:a16="http://schemas.microsoft.com/office/drawing/2014/main" id="{B0BC2973-4FB7-ABCE-8002-99EE8B463F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2" name="Graphic 11">
              <a:extLst>
                <a:ext uri="{FF2B5EF4-FFF2-40B4-BE49-F238E27FC236}">
                  <a16:creationId xmlns:a16="http://schemas.microsoft.com/office/drawing/2014/main" id="{E49D164E-B8CD-8A8D-B33F-C0B410F30CC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2" name="Text Placeholder 44">
            <a:extLst>
              <a:ext uri="{FF2B5EF4-FFF2-40B4-BE49-F238E27FC236}">
                <a16:creationId xmlns:a16="http://schemas.microsoft.com/office/drawing/2014/main" id="{0B039E9B-EE1C-B2DB-2751-09205061C919}"/>
              </a:ext>
            </a:extLst>
          </p:cNvPr>
          <p:cNvSpPr txBox="1">
            <a:spLocks/>
          </p:cNvSpPr>
          <p:nvPr/>
        </p:nvSpPr>
        <p:spPr>
          <a:xfrm>
            <a:off x="653131" y="6435305"/>
            <a:ext cx="9597418" cy="323165"/>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dirty="0"/>
              <a:t>1</a:t>
            </a:r>
            <a:r>
              <a:rPr lang="en-US" dirty="0"/>
              <a:t>Access Copilot at </a:t>
            </a:r>
            <a:r>
              <a:rPr lang="en-US" dirty="0">
                <a:hlinkClick r:id="rId11"/>
              </a:rPr>
              <a:t>copilot.microsoft.com </a:t>
            </a:r>
            <a:r>
              <a:rPr lang="en-US" dirty="0"/>
              <a:t>or the Microsoft Copilot mobile app and set toggle to “Web”.</a:t>
            </a:r>
          </a:p>
          <a:p>
            <a:r>
              <a:rPr lang="en-US" baseline="30000" dirty="0"/>
              <a:t>2</a:t>
            </a:r>
            <a:r>
              <a:rPr lang="en-US" dirty="0"/>
              <a:t>Access Business Chat at </a:t>
            </a:r>
            <a:r>
              <a:rPr lang="en-US" dirty="0">
                <a:hlinkClick r:id="rId11"/>
              </a:rPr>
              <a:t>copilot.microsoft.com</a:t>
            </a:r>
            <a:r>
              <a:rPr lang="en-US" dirty="0"/>
              <a:t>, the Microsoft Copilot mobile app, or the Copilot app in Teams, and set toggle to “Work”.</a:t>
            </a:r>
          </a:p>
          <a:p>
            <a:r>
              <a:rPr lang="en-US" dirty="0"/>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28784139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Modern Work + Purview">
  <a:themeElements>
    <a:clrScheme name="Viva analogous 3">
      <a:dk1>
        <a:srgbClr val="000000"/>
      </a:dk1>
      <a:lt1>
        <a:srgbClr val="FFFFFF"/>
      </a:lt1>
      <a:dk2>
        <a:srgbClr val="2F2F2F"/>
      </a:dk2>
      <a:lt2>
        <a:srgbClr val="E6E6E6"/>
      </a:lt2>
      <a:accent1>
        <a:srgbClr val="0078D4"/>
      </a:accent1>
      <a:accent2>
        <a:srgbClr val="243A5E"/>
      </a:accent2>
      <a:accent3>
        <a:srgbClr val="50E6FF"/>
      </a:accent3>
      <a:accent4>
        <a:srgbClr val="8661C5"/>
      </a:accent4>
      <a:accent5>
        <a:srgbClr val="3B2E58"/>
      </a:accent5>
      <a:accent6>
        <a:srgbClr val="D59D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Viva2022-Topics-Template(01).potx" id="{66CD1B14-D672-4DD3-93DF-E33194FF7E00}" vid="{C8138CC8-76A8-4E05-97A6-0CE3F4597308}"/>
    </a:ext>
  </a:extLst>
</a:theme>
</file>

<file path=ppt/theme/theme4.xml><?xml version="1.0" encoding="utf-8"?>
<a:theme xmlns:a="http://schemas.openxmlformats.org/drawingml/2006/main" name="2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CCD8ED-8BE6-4135-82D1-59361ED0795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C5F10A-17BD-4B18-A11F-FCFC6D615F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3425</TotalTime>
  <Words>433</Words>
  <Application>Microsoft Office PowerPoint</Application>
  <PresentationFormat>Widescreen</PresentationFormat>
  <Paragraphs>36</Paragraphs>
  <Slides>1</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1" baseType="lpstr">
      <vt:lpstr>Aptos</vt:lpstr>
      <vt:lpstr>Arial</vt:lpstr>
      <vt:lpstr>Segoe UI</vt:lpstr>
      <vt:lpstr>Segoe UI Semibold</vt:lpstr>
      <vt:lpstr>Wingdings</vt:lpstr>
      <vt:lpstr>Light 16x9</vt:lpstr>
      <vt:lpstr>1_Light 16x9</vt:lpstr>
      <vt:lpstr>Modern Work + Purview</vt:lpstr>
      <vt:lpstr>2_Light 16x9</vt:lpstr>
      <vt:lpstr>think-cell Slide</vt:lpstr>
      <vt:lpstr>Communications | Conduct a media interview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scenarios for Sales</dc:title>
  <dc:creator>Daryl Schaal (SYNAXIS CORPORATION)</dc:creator>
  <cp:lastModifiedBy>Daryl Schaal (SYNAXIS CORPORATION)</cp:lastModifiedBy>
  <cp:revision>4</cp:revision>
  <dcterms:created xsi:type="dcterms:W3CDTF">2024-05-28T13:20:23Z</dcterms:created>
  <dcterms:modified xsi:type="dcterms:W3CDTF">2024-09-08T19:44:53Z</dcterms:modified>
</cp:coreProperties>
</file>