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63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hyperlink" Target="https://support.microsoft.com/en-us/topic/overview-of-microsoft-365-chat-preview-5b00a52d-7296-48ee-b938-b95b7209f737" TargetMode="External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Communications | </a:t>
            </a:r>
            <a:r>
              <a:rPr lang="en-US" noProof="0"/>
              <a:t>Conduct a media interview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Research the interviewer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Conduct the interview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Research the audience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Create a FAQ document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Generate questions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Generate answers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pPr lvl="0"/>
            <a:r>
              <a:rPr lang="en-US" noProof="0"/>
              <a:t>Microsoft 365 Copilot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4D4BD17-7FBC-40D8-E717-2641B495A61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Ask Copilot to research the interviewer and their publication to understand their previous work and approach to the topic. </a:t>
            </a:r>
          </a:p>
          <a:p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8C790C2-E2EA-8C89-400A-66575A806C7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to research the demographic of the publication the interviewer works for. This will help tailor the FAQs and responses to the audience's interests and knowledge level.</a:t>
            </a:r>
          </a:p>
          <a:p>
            <a:endParaRPr lang="en-US" noProof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2AD5590-951F-A545-ED32-39E63DC63E0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Prompt Copilot to generate anticipated questions. The questions should be informed by the research conducted in the previous steps and crafted to be conversational yet concise.</a:t>
            </a:r>
          </a:p>
          <a:p>
            <a:endParaRPr lang="en-US" noProof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AF32A0F-0DFF-3520-6C84-684C18AE252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Having context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from similar conversations can help you anticipate tough questions that may arise. Search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for articles, interviews, and other content they have produced.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A20DF352-E648-89AF-208F-144673A1E52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Maintain integrity and consistency of messaging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 and prepare for future interviews. 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752498D9-4394-8A30-CBCD-D690D4AE7B1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Understand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the publication's readership, allowing the spokesperson to connect more effectively with the audience's interests and expectations.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B2F616D9-CD01-1676-E6ED-E10ED10B654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Ensure consistency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and accuracy in the spokesperson's responses by aligning with the organization's official stance and create a single source of truth to reference later.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877C1AF2-A61B-21C5-92A4-2B39AB44D4C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Proactively prepare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for the types of questions that are likely to be asked, enabling the spokesperson to respond confidently and thoughtfully.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36A3FFFC-75A3-C873-23CC-23EBB3714AF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Craft answers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 that align with the organization's messaging and the spokesperson's personal voice – all with the context of the interviewer's approach.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B5DE72E4-E1FB-860E-DF3E-437FD7FF847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Conduct the interview through Microsoft Teams and query the transcript with Copilot in Teams to judge your spokesperson’s answers against the FAQ Document. </a:t>
            </a:r>
          </a:p>
          <a:p>
            <a:endParaRPr lang="en-US" noProof="0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735D4CA1-85A7-F586-685C-182A49AF37C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Word to create an FAQ document using the Copilot-generated questions and answers from the previous steps.</a:t>
            </a:r>
          </a:p>
          <a:p>
            <a:endParaRPr lang="en-US" noProof="0"/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3B095E65-507C-1B4D-40BE-84F86C97895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Ask Copilot to generate answers for each anticipated question generated in the previous step, using related organization documents to source answers.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  <a:p>
            <a:endParaRPr lang="en-US" noProof="0"/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Buy</a:t>
            </a:r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167E6613-763C-0178-E200-EF42A56EF8F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9DD4478B-C7E9-3360-BD20-34F94493FD1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4A5EC8DB-0A66-6DB9-7321-C08F65416FA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time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Expand audiences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A688C481-BF57-36DA-C844-8C76F13D6D40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4276273" y="2761669"/>
            <a:chExt cx="2351135" cy="360000"/>
          </a:xfrm>
        </p:grpSpPr>
        <p:pic>
          <p:nvPicPr>
            <p:cNvPr id="107" name="Picture 106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2C97FB3C-9616-D155-CAA8-BE7FC532223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3AD145FE-BCE0-A8F6-F08E-E82A1A4F15F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55272A29-B0EC-60A5-257B-319BEC2249B8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7739914" y="2761669"/>
            <a:chExt cx="2351135" cy="360000"/>
          </a:xfrm>
        </p:grpSpPr>
        <p:pic>
          <p:nvPicPr>
            <p:cNvPr id="110" name="Picture 109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1775680B-0889-0CAD-994C-C57B45CBFDA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39914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270141B9-BDBD-E00B-A243-DDF865B2E86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4C30FFF5-DF5C-9687-F797-6A2340DF3B8E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4276273" y="2761669"/>
            <a:chExt cx="2351135" cy="360000"/>
          </a:xfrm>
        </p:grpSpPr>
        <p:pic>
          <p:nvPicPr>
            <p:cNvPr id="113" name="Picture 112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113265F1-DBEB-F66E-0F6F-94B9E891302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19CD16C4-7C79-19A5-F357-E4379DF8D57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4B7E3F8D-67B8-5381-BB67-2BF6756C88E1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7739914" y="2761669"/>
            <a:chExt cx="2351135" cy="360000"/>
          </a:xfrm>
        </p:grpSpPr>
        <p:pic>
          <p:nvPicPr>
            <p:cNvPr id="116" name="Picture 115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9E42B9ED-E72C-D870-D187-C298401E5E7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39914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B740FE25-F1D4-D698-101A-F66AFE8ACA0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7E6D4F37-CA84-A200-A7DA-4A985D7A611A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2657420"/>
            <a:chExt cx="2351135" cy="360000"/>
          </a:xfrm>
        </p:grpSpPr>
        <p:pic>
          <p:nvPicPr>
            <p:cNvPr id="119" name="Picture 118">
              <a:extLst>
                <a:ext uri="{FF2B5EF4-FFF2-40B4-BE49-F238E27FC236}">
                  <a16:creationId xmlns:a16="http://schemas.microsoft.com/office/drawing/2014/main" id="{09E6D998-5D50-A5DF-77A0-F364CE2FD9E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9524FC1C-7823-2CC3-04A2-68E8567AF36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7D2E5104-61D3-D4C5-F8D4-34EFFC215AB3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3617084"/>
            <a:chExt cx="2351135" cy="360000"/>
          </a:xfrm>
        </p:grpSpPr>
        <p:pic>
          <p:nvPicPr>
            <p:cNvPr id="122" name="Picture 121">
              <a:extLst>
                <a:ext uri="{FF2B5EF4-FFF2-40B4-BE49-F238E27FC236}">
                  <a16:creationId xmlns:a16="http://schemas.microsoft.com/office/drawing/2014/main" id="{54B94B02-32D2-6408-3A94-759D9E9B85A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643EBF02-DEF6-6E18-7346-2BB1DF0163C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124" name="Picture 123">
            <a:extLst>
              <a:ext uri="{FF2B5EF4-FFF2-40B4-BE49-F238E27FC236}">
                <a16:creationId xmlns:a16="http://schemas.microsoft.com/office/drawing/2014/main" id="{91E6AC30-5E9D-5DAA-1796-57E69A81FE6F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66822" y="3886538"/>
            <a:ext cx="2246646" cy="4339936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D4C1E4C-532C-FFDC-689F-2CE687E30B65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8" name="Rectangle: Rounded Corners 6">
              <a:extLst>
                <a:ext uri="{FF2B5EF4-FFF2-40B4-BE49-F238E27FC236}">
                  <a16:creationId xmlns:a16="http://schemas.microsoft.com/office/drawing/2014/main" id="{DB00A01A-E554-D553-C749-514445C483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068AEBC3-E027-8DC0-571F-8C5EB48D37D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66DBEFE-4284-13AB-C04D-EDDEF27EF764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1" name="Rectangle: Rounded Corners 6">
              <a:extLst>
                <a:ext uri="{FF2B5EF4-FFF2-40B4-BE49-F238E27FC236}">
                  <a16:creationId xmlns:a16="http://schemas.microsoft.com/office/drawing/2014/main" id="{B0BC2973-4FB7-ABCE-8002-99EE8B463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E49D164E-B8CD-8A8D-B33F-C0B410F30CC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784139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353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Communications | Conduct a media interview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2025-02-11T22:18:46Z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