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hyperlink" Target="https://www.youtube.com/embed/gOq46gEO8h8?si=9HFVakXWPosfWyMC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sz="1800" noProof="0">
                <a:solidFill>
                  <a:srgbClr val="0F7FD6"/>
                </a:solidFill>
              </a:rPr>
              <a:t>Communications </a:t>
            </a:r>
            <a:r>
              <a:rPr lang="en-US" sz="1800" noProof="0">
                <a:gradFill>
                  <a:gsLst>
                    <a:gs pos="35000">
                      <a:srgbClr val="0078D4"/>
                    </a:gs>
                    <a:gs pos="0">
                      <a:srgbClr val="C03BC4"/>
                    </a:gs>
                  </a:gsLst>
                  <a:path path="circle">
                    <a:fillToRect l="100000" t="100000"/>
                  </a:path>
                </a:gradFill>
              </a:rPr>
              <a:t>|</a:t>
            </a:r>
            <a:r>
              <a:rPr lang="en-US" sz="1800" noProof="0"/>
              <a:t> Authoring an internal comms post</a:t>
            </a:r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1. </a:t>
            </a:r>
            <a:r>
              <a:rPr kumimoji="0" lang="en-US" sz="1200" b="1" i="0" u="none" strike="noStrike" kern="1200" cap="none" spc="-3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Summarize email</a:t>
            </a:r>
            <a:endParaRPr kumimoji="0" lang="en-US" sz="1200" b="1" i="0" u="none" strike="noStrike" kern="1200" cap="none" spc="0" normalizeH="0" baseline="0" noProof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6</a:t>
            </a:r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. </a:t>
            </a:r>
            <a:r>
              <a:rPr kumimoji="0" lang="en-US" sz="1200" b="1" i="0" u="none" strike="noStrike" kern="1200" cap="none" spc="-3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Add intro and outro</a:t>
            </a:r>
            <a:endParaRPr kumimoji="0" lang="en-US" sz="1200" b="1" i="0" u="none" strike="noStrike" kern="1200" cap="none" spc="0" normalizeH="0" baseline="0" noProof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2. </a:t>
            </a:r>
            <a:r>
              <a:rPr kumimoji="0" lang="en-US" sz="1200" b="1" i="0" u="none" strike="noStrike" kern="1200" cap="none" spc="-3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Conduct research</a:t>
            </a:r>
            <a:endParaRPr kumimoji="0" lang="en-US" sz="1200" b="1" i="0" u="none" strike="noStrike" kern="1200" cap="none" spc="0" normalizeH="0" baseline="0" noProof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5</a:t>
            </a:r>
            <a:r>
              <a:rPr kumimoji="0" lang="en-US" sz="1200" b="1" i="0" u="none" strike="noStrike" kern="1200" cap="none" spc="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. Refine draft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3. </a:t>
            </a:r>
            <a:r>
              <a:rPr kumimoji="0" lang="en-US" sz="1200" b="1" i="0" u="none" strike="noStrike" kern="1200" cap="none" spc="-3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Draft awareness post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4</a:t>
            </a: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. Draft different versions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81063"/>
          </a:xfrm>
        </p:spPr>
        <p:txBody>
          <a:bodyPr>
            <a:normAutofit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Outlook to summarize an email about a new internal tool that will be rolling out to your organization so you can craft an announcement post to the internal community you manage.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research more about this tool and surface similar announcements so you can align your internal announcement with similar organization communications.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Copilot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to generate a first draft of the awareness post, leveraging the research and pulling data from relevant emails about the tool.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announcement email and extract the most important bullet points to understand the value-add of the new tool.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Based on the content of the awareness post,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 fun and engaging intro and outro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the comm that will get communicators excited about the new tool.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Search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announcements of new tools and review their tone and sentiment. 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Review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this awareness post and look for gaps or sections that may be confusing for my audience. Then suggest updated copy.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 awareness post about the new internal tool based on emails about the tool from the past few weeks.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Generate new versions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 of the post to have a few options to consider.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Word to draft the into and outro of the awareness post.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Paste the copy into a Word document and use Copilot in Word to rewrite the post to match the writing style of your previous communications.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provide several versions of the awareness post and choose your favorite one.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403C17C9-499A-6E61-BDDB-91A803916CC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CF3E859B-CC63-6F2D-CB8C-DC4396832B6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9CB0EBD9-56B8-4BDE-0666-B4DEEEFB32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2" y="1127774"/>
            <a:ext cx="1544427" cy="220982"/>
            <a:chOff x="1194742" y="1140160"/>
            <a:chExt cx="1544427" cy="220982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60"/>
              <a:ext cx="1544427" cy="22098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77B215D-3517-9D73-682A-C17EA44AFFA9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76" name="Picture 75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6E66CE3F-51A2-5196-9EC4-1160C39D10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42805F06-09DE-709A-23E3-580951E6943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3765ABE-E4D7-E0B9-BA37-3214B76AB8D1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79" name="Picture 7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09FA5554-5055-535A-FAA8-85C2D626C1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9B229D8-691D-B00B-D962-EC8C349CAFE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4BBDA8D-4BE9-8EDE-2391-00093EA2A01F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82" name="Picture 81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72E3781C-5323-ECD1-DFF8-737F6DD078C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66296BC5-2B4A-FEBA-7969-E20819C0230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24C2A64-2CA4-CD4B-4046-EDACE25915ED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697756"/>
            <a:chExt cx="2351135" cy="360000"/>
          </a:xfrm>
        </p:grpSpPr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804277D9-5F54-E89F-9BE2-061B75BFC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48551B8-7D00-5C64-AC50-DF104D975C6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641249B-F465-8503-FA0B-9453285C4C94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2657420"/>
            <a:chExt cx="2351135" cy="360000"/>
          </a:xfrm>
        </p:grpSpPr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2483EF13-512E-6630-DD09-23ECEEBA46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686A279A-C1E0-68DF-1E35-CE3E4B8EE9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307720F2-62E6-8954-5045-97D444CD2EE9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246647EB-37DF-168F-80F0-F88EBC4F8E1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616D419-0C47-6677-A260-9A694BBE4E5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87F63BE-8D23-F8EA-D8F0-F651D00FBBC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6822" y="3886538"/>
            <a:ext cx="2246646" cy="433993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081B634-B738-5713-C7CD-1180791D5F4F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4428348F-A4E9-5930-2195-258A1B696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Engaging content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1F72F1A-CC5F-0DFE-A86C-52D884701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FD85B1B-8AEC-E991-3AB8-E3EAEC905DCB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4960684-5F1D-2C32-DE08-209763A6F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Connect to audiences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1E46AB4E-FD84-2ED5-CF67-F09EAA3D8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2717D92-8908-EACE-58D3-15CA7B4A574C}"/>
              </a:ext>
            </a:extLst>
          </p:cNvPr>
          <p:cNvGrpSpPr/>
          <p:nvPr/>
        </p:nvGrpSpPr>
        <p:grpSpPr>
          <a:xfrm>
            <a:off x="4780744" y="1132756"/>
            <a:ext cx="1476000" cy="216000"/>
            <a:chOff x="4582885" y="862657"/>
            <a:chExt cx="147600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3FD3795A-5661-1242-44D6-50F466A3A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time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36C1679A-C995-356E-FA92-D6DCDB0CA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" name="Graphic 2">
            <a:hlinkClick r:id="rId11"/>
            <a:extLst>
              <a:ext uri="{FF2B5EF4-FFF2-40B4-BE49-F238E27FC236}">
                <a16:creationId xmlns:a16="http://schemas.microsoft.com/office/drawing/2014/main" id="{45B74F46-DDBF-4D53-18A8-9121B5D7D95F}"/>
              </a:ext>
            </a:extLst>
          </p:cNvPr>
          <p:cNvSpPr/>
          <p:nvPr/>
        </p:nvSpPr>
        <p:spPr>
          <a:xfrm>
            <a:off x="6382856" y="42839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143345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Communications | Authoring an internal comms post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