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159895" cy="526298"/>
          </a:xfrm>
        </p:spPr>
        <p:txBody>
          <a:bodyPr/>
          <a:lstStyle/>
          <a:p>
            <a:r>
              <a:rPr lang="en-US" sz="1800" noProof="0">
                <a:ln w="3175">
                  <a:noFill/>
                </a:ln>
                <a:ea typeface="+mn-ea"/>
                <a:cs typeface="Segoe UI" panose="020B0502040204020203" pitchFamily="34" charset="0"/>
              </a:rPr>
              <a:t>A day in the life of a Senio</a:t>
            </a:r>
            <a:r>
              <a:rPr lang="en-US" noProof="0"/>
              <a:t>r Sales</a:t>
            </a:r>
            <a:r>
              <a:rPr lang="en-US" sz="1800" noProof="0">
                <a:ln w="3175">
                  <a:noFill/>
                </a:ln>
                <a:ea typeface="+mn-ea"/>
                <a:cs typeface="Segoe UI" panose="020B0502040204020203" pitchFamily="34" charset="0"/>
              </a:rPr>
              <a:t> Specialist at Microsoft</a:t>
            </a:r>
            <a:endParaRPr lang="en-US" noProof="0"/>
          </a:p>
        </p:txBody>
      </p: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863" y="520700"/>
            <a:ext cx="3598862" cy="169863"/>
          </a:xfrm>
        </p:spPr>
        <p:txBody>
          <a:bodyPr/>
          <a:lstStyle/>
          <a:p>
            <a:r>
              <a:rPr lang="en-US" noProof="0"/>
              <a:t>Microsoft 365 Copilot</a:t>
            </a:r>
            <a:endParaRPr lang="en-US" sz="800" i="1" noProof="0"/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sp>
        <p:nvSpPr>
          <p:cNvPr id="291" name="Text Placeholder 60">
            <a:extLst>
              <a:ext uri="{FF2B5EF4-FFF2-40B4-BE49-F238E27FC236}">
                <a16:creationId xmlns:a16="http://schemas.microsoft.com/office/drawing/2014/main" id="{CA1729E6-AB88-7198-7616-AD16F97AFA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2" name="Text Placeholder 61">
            <a:extLst>
              <a:ext uri="{FF2B5EF4-FFF2-40B4-BE49-F238E27FC236}">
                <a16:creationId xmlns:a16="http://schemas.microsoft.com/office/drawing/2014/main" id="{BCA3CDD9-F6B4-4C41-5522-B5EBB970157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3" name="Text Placeholder 62">
            <a:extLst>
              <a:ext uri="{FF2B5EF4-FFF2-40B4-BE49-F238E27FC236}">
                <a16:creationId xmlns:a16="http://schemas.microsoft.com/office/drawing/2014/main" id="{A56B58E5-1027-A880-42C1-1C07AE1C16A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479F9710-4F5F-B272-DEE1-17FD2A542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19059" y="5563064"/>
            <a:ext cx="2934371" cy="64008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prompts: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outline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for developing AI transformation roadmap plan in 3 years to present to CEO of Insurance customer.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Generate presentation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used file [AI roadmap.docx] to present to a CEO of an Insurance company.</a:t>
            </a:r>
          </a:p>
        </p:txBody>
      </p:sp>
      <p:sp>
        <p:nvSpPr>
          <p:cNvPr id="54" name="Rectangle: Rounded Corners 4">
            <a:extLst>
              <a:ext uri="{FF2B5EF4-FFF2-40B4-BE49-F238E27FC236}">
                <a16:creationId xmlns:a16="http://schemas.microsoft.com/office/drawing/2014/main" id="{862E8C08-7344-B724-41D0-5AC270796241}"/>
              </a:ext>
            </a:extLst>
          </p:cNvPr>
          <p:cNvSpPr/>
          <p:nvPr/>
        </p:nvSpPr>
        <p:spPr bwMode="auto">
          <a:xfrm>
            <a:off x="518791" y="4029376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3:00 pm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021B6B77-3B30-BF6B-B7F3-77E7EF88C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0070" y="5507979"/>
            <a:ext cx="3054025" cy="64008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Generate ideas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for a new investment product for customers just beginning their careers.</a:t>
            </a:r>
          </a:p>
        </p:txBody>
      </p:sp>
      <p:sp>
        <p:nvSpPr>
          <p:cNvPr id="57" name="Rectangle: Rounded Corners 7">
            <a:extLst>
              <a:ext uri="{FF2B5EF4-FFF2-40B4-BE49-F238E27FC236}">
                <a16:creationId xmlns:a16="http://schemas.microsoft.com/office/drawing/2014/main" id="{519402FC-12FE-307B-13AF-287612F4E760}"/>
              </a:ext>
            </a:extLst>
          </p:cNvPr>
          <p:cNvSpPr/>
          <p:nvPr/>
        </p:nvSpPr>
        <p:spPr bwMode="auto">
          <a:xfrm>
            <a:off x="7026870" y="4031538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11:00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59" name="Rectangle: Rounded Corners 6">
            <a:extLst>
              <a:ext uri="{FF2B5EF4-FFF2-40B4-BE49-F238E27FC236}">
                <a16:creationId xmlns:a16="http://schemas.microsoft.com/office/drawing/2014/main" id="{1E5742FB-E912-EC4B-112F-39DD7A9B0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2085" y="3225188"/>
            <a:ext cx="2901345" cy="806350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my mails, Teams messages, and Meetings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from the last few days. Create me a table with column, (Mail/Teams Chat/Meeting) | Topic | Summarization | Action item | Follow Up.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Rectangle: Rounded Corners 11">
            <a:extLst>
              <a:ext uri="{FF2B5EF4-FFF2-40B4-BE49-F238E27FC236}">
                <a16:creationId xmlns:a16="http://schemas.microsoft.com/office/drawing/2014/main" id="{9D679C28-2955-26CA-FF17-DF30A584156C}"/>
              </a:ext>
            </a:extLst>
          </p:cNvPr>
          <p:cNvSpPr/>
          <p:nvPr/>
        </p:nvSpPr>
        <p:spPr bwMode="auto">
          <a:xfrm>
            <a:off x="518791" y="157233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8:30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A6F3C38A-4AA6-BACF-5A19-7BAC2AF96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63729" y="3219165"/>
            <a:ext cx="2834640" cy="64008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an email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meeting notes and follow up tasks to be shared with internal stakeholders. Create a table with Action items, Action owners, and timelines discussed.</a:t>
            </a:r>
          </a:p>
        </p:txBody>
      </p:sp>
      <p:sp>
        <p:nvSpPr>
          <p:cNvPr id="63" name="Rectangle: Rounded Corners 13">
            <a:extLst>
              <a:ext uri="{FF2B5EF4-FFF2-40B4-BE49-F238E27FC236}">
                <a16:creationId xmlns:a16="http://schemas.microsoft.com/office/drawing/2014/main" id="{02260A96-B758-351A-817A-58BF3A80C392}"/>
              </a:ext>
            </a:extLst>
          </p:cNvPr>
          <p:cNvSpPr/>
          <p:nvPr/>
        </p:nvSpPr>
        <p:spPr bwMode="auto">
          <a:xfrm>
            <a:off x="3772830" y="157233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8:40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29" name="Rectangle: Rounded Corners 15">
            <a:extLst>
              <a:ext uri="{FF2B5EF4-FFF2-40B4-BE49-F238E27FC236}">
                <a16:creationId xmlns:a16="http://schemas.microsoft.com/office/drawing/2014/main" id="{33063B09-8375-4E1D-49DF-F55D81399ECF}"/>
              </a:ext>
            </a:extLst>
          </p:cNvPr>
          <p:cNvSpPr/>
          <p:nvPr/>
        </p:nvSpPr>
        <p:spPr bwMode="auto">
          <a:xfrm>
            <a:off x="7026870" y="1572335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9:00 am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130" name="Rectangle: Rounded Corners 6">
            <a:extLst>
              <a:ext uri="{FF2B5EF4-FFF2-40B4-BE49-F238E27FC236}">
                <a16:creationId xmlns:a16="http://schemas.microsoft.com/office/drawing/2014/main" id="{83BAE277-AF97-4495-4D12-DDFD68550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924733" y="3207050"/>
            <a:ext cx="2930615" cy="75750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prompts: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5 ideas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how an insurance company can benefit from using Microsoft 365 Copilot.</a:t>
            </a:r>
          </a:p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5 use cases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a marketing team in the insurance industry to use Microsoft 365 Copilot.</a:t>
            </a:r>
          </a:p>
        </p:txBody>
      </p:sp>
      <p:sp>
        <p:nvSpPr>
          <p:cNvPr id="132" name="Rectangle: Rounded Corners 6">
            <a:extLst>
              <a:ext uri="{FF2B5EF4-FFF2-40B4-BE49-F238E27FC236}">
                <a16:creationId xmlns:a16="http://schemas.microsoft.com/office/drawing/2014/main" id="{D8B214B5-8320-76D8-52CC-D0FAD24EB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960362" y="5578869"/>
            <a:ext cx="2930615" cy="63544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-1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end-user survey questions. </a:t>
            </a:r>
            <a:r>
              <a:rPr kumimoji="0" lang="en-US" sz="900" b="0" i="0" u="none" strike="noStrike" kern="0" cap="none" spc="-1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each question include detailed response options. Include sections on communication prior to migration, onboarding, training, and issues handling. </a:t>
            </a:r>
          </a:p>
        </p:txBody>
      </p:sp>
      <p:sp>
        <p:nvSpPr>
          <p:cNvPr id="133" name="Rectangle: Rounded Corners 19">
            <a:extLst>
              <a:ext uri="{FF2B5EF4-FFF2-40B4-BE49-F238E27FC236}">
                <a16:creationId xmlns:a16="http://schemas.microsoft.com/office/drawing/2014/main" id="{16FD4AF9-E964-6151-3804-44E69FE751AB}"/>
              </a:ext>
            </a:extLst>
          </p:cNvPr>
          <p:cNvSpPr/>
          <p:nvPr/>
        </p:nvSpPr>
        <p:spPr bwMode="auto">
          <a:xfrm>
            <a:off x="3766169" y="4046274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71000">
                <a:srgbClr val="0078D4"/>
              </a:gs>
              <a:gs pos="0">
                <a:srgbClr val="C03BC4"/>
              </a:gs>
            </a:gsLst>
            <a:lin ang="135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新細明體" panose="02020500000000000000" pitchFamily="18" charset="-120"/>
                <a:cs typeface="Segoe UI" pitchFamily="34" charset="0"/>
              </a:rPr>
              <a:t>1:00 pm</a:t>
            </a:r>
            <a:endParaRPr kumimoji="0" lang="en-US" sz="1200" b="1" i="0" u="none" strike="noStrike" kern="1200" cap="none" spc="0" normalizeH="0" baseline="0" noProof="0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51C88736-F319-9F6E-2CCB-600EC7DB5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201CA-2501-B11F-683D-C56E79EAE49F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B69BDF6-13B0-43F5-584B-0DCD8DECA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~5 hours per week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5C0BFE9-0DBC-F636-666E-8DD083FD0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663D99-7B94-EC8A-D87C-D28EDDEFF464}"/>
              </a:ext>
            </a:extLst>
          </p:cNvPr>
          <p:cNvGrpSpPr/>
          <p:nvPr/>
        </p:nvGrpSpPr>
        <p:grpSpPr>
          <a:xfrm>
            <a:off x="5897724" y="1134767"/>
            <a:ext cx="2673696" cy="216000"/>
            <a:chOff x="6323715" y="969899"/>
            <a:chExt cx="2673696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9B0BABDE-60E1-0E5C-96D6-66A0F0C57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323715" y="969899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communication with colleagues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E55B848-9CBE-7CD8-B6BE-42B01F37A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59831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9B0A09-ECB9-B0D7-9979-B5E7F5BECE18}"/>
              </a:ext>
            </a:extLst>
          </p:cNvPr>
          <p:cNvGrpSpPr/>
          <p:nvPr/>
        </p:nvGrpSpPr>
        <p:grpSpPr>
          <a:xfrm>
            <a:off x="2908241" y="1134766"/>
            <a:ext cx="2901347" cy="229387"/>
            <a:chOff x="3133720" y="969898"/>
            <a:chExt cx="2901347" cy="229387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A49FBBBA-4E29-F498-AD8E-F6C7B464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8"/>
              <a:ext cx="2901347" cy="22938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 and new initiatives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4F6C5CB-7E6C-7341-3A6D-CA4C856E4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7654DB-CADF-EDD5-962D-480F1E406F2B}"/>
              </a:ext>
            </a:extLst>
          </p:cNvPr>
          <p:cNvGrpSpPr/>
          <p:nvPr/>
        </p:nvGrpSpPr>
        <p:grpSpPr>
          <a:xfrm>
            <a:off x="691414" y="2761669"/>
            <a:ext cx="2351135" cy="360000"/>
            <a:chOff x="588263" y="1217924"/>
            <a:chExt cx="2351135" cy="360000"/>
          </a:xfrm>
        </p:grpSpPr>
        <p:pic>
          <p:nvPicPr>
            <p:cNvPr id="28" name="Picture 27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079A0EF-A132-8F5F-B304-861FFB9692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DDA862-4D44-7769-316F-A5B67BBCA82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969C1E7-0B59-FD49-0BA3-158F19D98A21}"/>
              </a:ext>
            </a:extLst>
          </p:cNvPr>
          <p:cNvGrpSpPr/>
          <p:nvPr/>
        </p:nvGrpSpPr>
        <p:grpSpPr>
          <a:xfrm>
            <a:off x="4013378" y="2761669"/>
            <a:ext cx="2351135" cy="360000"/>
            <a:chOff x="588263" y="1697756"/>
            <a:chExt cx="2351135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CB2A238-309C-F7C4-65F3-363C4CDE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C1880B-C01F-ACB6-E4CD-D5D044A372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D23806-18DD-B29C-4CAC-9CD2207F7997}"/>
              </a:ext>
            </a:extLst>
          </p:cNvPr>
          <p:cNvGrpSpPr/>
          <p:nvPr/>
        </p:nvGrpSpPr>
        <p:grpSpPr>
          <a:xfrm>
            <a:off x="10108587" y="1116110"/>
            <a:ext cx="2083414" cy="5731267"/>
            <a:chOff x="10108587" y="1116110"/>
            <a:chExt cx="2083414" cy="5731267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5BD75DE8-A857-E681-90D4-BBC827DA04B2}"/>
                </a:ext>
              </a:extLst>
            </p:cNvPr>
            <p:cNvSpPr txBox="1"/>
            <p:nvPr/>
          </p:nvSpPr>
          <p:spPr>
            <a:xfrm>
              <a:off x="10429875" y="1116110"/>
              <a:ext cx="1457325" cy="16004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Wanthipa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Senior Sales Specialist for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Microsoft Thailand</a:t>
              </a:r>
            </a:p>
          </p:txBody>
        </p:sp>
        <p:pic>
          <p:nvPicPr>
            <p:cNvPr id="200" name="Graphic 199">
              <a:extLst>
                <a:ext uri="{FF2B5EF4-FFF2-40B4-BE49-F238E27FC236}">
                  <a16:creationId xmlns:a16="http://schemas.microsoft.com/office/drawing/2014/main" id="{6F8C65FE-B954-765B-C5EB-A754A642D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0800000">
              <a:off x="11142338" y="2804274"/>
              <a:ext cx="274790" cy="27479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89E247-2EE9-FD69-7B77-5FA590B69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08587" y="3194698"/>
              <a:ext cx="2083414" cy="365267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FB148F-AFD1-863F-D06F-6E5834F7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1815" y="1939482"/>
            <a:ext cx="2901346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In the morning,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Wanthipa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"/>
                <a:cs typeface="Segoe UI"/>
              </a:rPr>
              <a:t> kicks off her day by catching up on her email, meetings, and Teams chat messages. She uses Copilot to organize them in a clear way where her action items are listed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so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Roboto"/>
                <a:cs typeface="Segoe UI"/>
              </a:rPr>
              <a:t>she can manage her time and tasks efficiently and effectively.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AF2E1-0656-BCFA-F574-43DB644EF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3118" y="1987862"/>
            <a:ext cx="2901346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Wanthipa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replies to all pending actions from the meeting she joined yesterday by using Copilot in Outlook to help to draft an email.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B5EAD-7BA5-6BC6-9153-E1FE082C4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0708" y="1981284"/>
            <a:ext cx="2751239" cy="749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Wanthipa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prepares for a customer meeting. She needs to understand the customer’s business. She asks Copilot to research for industry trends, ideas on use cases, and benefits from the use of Microsoft 365 Copilot.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78A56-69B2-C944-002D-B4563239A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9132" y="4452992"/>
            <a:ext cx="2692815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Wanthipa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is preparing a few documents, including an end-user survey, to use for her Microsoft 365 migration project. She uses Copilot in Forms to help her develop the documents.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E5EB0-6169-D454-E655-F4F2CC63A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72830" y="4482193"/>
            <a:ext cx="2901346" cy="4154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Wanthipa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will do a demo for the customer’s product marketing team. She uses Copilot in Whiteboard to help ideate on new product and services ideas.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D1EDA-069C-EC9C-AC64-8ED8F5F2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8789" y="4447839"/>
            <a:ext cx="2934371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Wanthipa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has an upcoming meeting with a CEO to present an AI transformation plan. She uses Copilot to create a presentation outline and Copilot in PowerPoint to help generate the draft presentation.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236BD-A4BF-E10B-1588-7FF719E5E41D}"/>
              </a:ext>
            </a:extLst>
          </p:cNvPr>
          <p:cNvGrpSpPr/>
          <p:nvPr/>
        </p:nvGrpSpPr>
        <p:grpSpPr>
          <a:xfrm>
            <a:off x="7079132" y="2824340"/>
            <a:ext cx="2351135" cy="360000"/>
            <a:chOff x="588263" y="1217924"/>
            <a:chExt cx="2351135" cy="360000"/>
          </a:xfrm>
        </p:grpSpPr>
        <p:pic>
          <p:nvPicPr>
            <p:cNvPr id="15" name="Picture 14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799095B2-DF7F-9EF4-68EF-74AFB9521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AF6F3F-95B8-F4F8-22F8-D43ADF2BFBD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7797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1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73D5E-0AE2-95FA-0E04-DAE72242ED6A}"/>
              </a:ext>
            </a:extLst>
          </p:cNvPr>
          <p:cNvGrpSpPr/>
          <p:nvPr/>
        </p:nvGrpSpPr>
        <p:grpSpPr>
          <a:xfrm>
            <a:off x="7173414" y="5059522"/>
            <a:ext cx="2368026" cy="360000"/>
            <a:chOff x="3277688" y="1697756"/>
            <a:chExt cx="2368026" cy="360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354CA9C-3A33-BF4A-3242-32A123A2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7688" y="169775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B3D6FEF-17B6-434B-5277-FC882F3F78A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Forms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57245B5-4043-AD6D-E16E-B8E182D45EA9}"/>
              </a:ext>
            </a:extLst>
          </p:cNvPr>
          <p:cNvGrpSpPr/>
          <p:nvPr/>
        </p:nvGrpSpPr>
        <p:grpSpPr>
          <a:xfrm>
            <a:off x="3954234" y="5111586"/>
            <a:ext cx="2351135" cy="360000"/>
            <a:chOff x="588263" y="4096916"/>
            <a:chExt cx="2351135" cy="3600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58CE994-92B5-3790-B15B-663481D18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588263" y="4096916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368E16D-4BA5-8D9E-16FA-EDC7E921BED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419227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2730AF3-CDD8-C978-9B0A-EF0750EB243D}"/>
              </a:ext>
            </a:extLst>
          </p:cNvPr>
          <p:cNvGrpSpPr/>
          <p:nvPr/>
        </p:nvGrpSpPr>
        <p:grpSpPr>
          <a:xfrm>
            <a:off x="518789" y="5101090"/>
            <a:ext cx="1080210" cy="360000"/>
            <a:chOff x="588263" y="1217924"/>
            <a:chExt cx="1080210" cy="360000"/>
          </a:xfrm>
        </p:grpSpPr>
        <p:pic>
          <p:nvPicPr>
            <p:cNvPr id="50" name="Picture 49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B0323BA1-F1FD-5DE8-5475-5189F358C5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677BFE-42E5-7447-969C-F24D9D203D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555" y="1220043"/>
              <a:ext cx="624918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 dirty="0">
                  <a:solidFill>
                    <a:prstClr val="black"/>
                  </a:solidFill>
                  <a:latin typeface="Segoe UI Semibold"/>
                </a:rPr>
                <a:t>Copilot Chat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1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FDBAF7D-16BA-6093-19B7-0ACA556AE410}"/>
              </a:ext>
            </a:extLst>
          </p:cNvPr>
          <p:cNvGrpSpPr/>
          <p:nvPr/>
        </p:nvGrpSpPr>
        <p:grpSpPr>
          <a:xfrm>
            <a:off x="1724235" y="5089366"/>
            <a:ext cx="1315841" cy="360000"/>
            <a:chOff x="588263" y="2177588"/>
            <a:chExt cx="1315841" cy="36000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48A4EAA3-7E70-AD7B-06B8-8953F58C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0BA5970E-CD34-D7AC-ECA6-AFC1C6BBD5F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188312"/>
              <a:ext cx="856890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6763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489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Senior Sales Specialist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2025-02-11T16:59:05Z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