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8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hyperlink" Target="https://support.microsoft.com/en-us/topic/overview-of-microsoft-365-chat-preview-5b00a52d-7296-48ee-b938-b95b7209f737" TargetMode="External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17" Type="http://schemas.openxmlformats.org/officeDocument/2006/relationships/hyperlink" Target="https://www.microsoft.com/en-us/videoplayer/embed/RW1lG7J" TargetMode="External"/><Relationship Id="rId2" Type="http://schemas.openxmlformats.org/officeDocument/2006/relationships/image" Target="../media/image7.png"/><Relationship Id="rId16" Type="http://schemas.openxmlformats.org/officeDocument/2006/relationships/image" Target="../media/image20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sv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>
            <a:extLst>
              <a:ext uri="{FF2B5EF4-FFF2-40B4-BE49-F238E27FC236}">
                <a16:creationId xmlns:a16="http://schemas.microsoft.com/office/drawing/2014/main" id="{23F16038-3ECA-5B93-BFF2-67AAFF1E2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526298"/>
          </a:xfrm>
        </p:spPr>
        <p:txBody>
          <a:bodyPr/>
          <a:lstStyle/>
          <a:p>
            <a:r>
              <a:rPr lang="en-US" noProof="0"/>
              <a:t>A day in the life of a Vendor Engagement Manager</a:t>
            </a:r>
          </a:p>
        </p:txBody>
      </p:sp>
      <p:sp>
        <p:nvSpPr>
          <p:cNvPr id="125" name="Text Placeholder 124">
            <a:extLst>
              <a:ext uri="{FF2B5EF4-FFF2-40B4-BE49-F238E27FC236}">
                <a16:creationId xmlns:a16="http://schemas.microsoft.com/office/drawing/2014/main" id="{64378299-3226-F8AA-1A31-4D7A041A6D4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pPr lvl="0"/>
            <a:r>
              <a:rPr lang="en-US" noProof="0"/>
              <a:t>Microsoft 365 Copilot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379D624F-A860-9CE9-D756-825F4076199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976461" cy="345600"/>
          </a:xfrm>
        </p:spPr>
        <p:txBody>
          <a:bodyPr/>
          <a:lstStyle/>
          <a:p>
            <a:r>
              <a:rPr lang="en-US" noProof="0"/>
              <a:t>8:00 am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57E3677D-D7BC-DC48-74A3-5AE759249BB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noProof="0" dirty="0"/>
              <a:t>Kim has several new emails from vendor companies and internal teams. Instead of reading through each email, he uses Microsoft 365 Copilot Chat to summarize recent emails.</a:t>
            </a:r>
          </a:p>
        </p:txBody>
      </p:sp>
      <p:sp>
        <p:nvSpPr>
          <p:cNvPr id="65" name="Text Placeholder 64">
            <a:extLst>
              <a:ext uri="{FF2B5EF4-FFF2-40B4-BE49-F238E27FC236}">
                <a16:creationId xmlns:a16="http://schemas.microsoft.com/office/drawing/2014/main" id="{6D447962-2EA3-27A6-4C12-AC0B8337DCD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Action: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Summarize 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this thread.</a:t>
            </a: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F786ECC7-0497-8250-7086-DCE4E9C52A0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776898" y="1593881"/>
            <a:ext cx="976461" cy="345600"/>
          </a:xfrm>
        </p:spPr>
        <p:txBody>
          <a:bodyPr/>
          <a:lstStyle/>
          <a:p>
            <a:r>
              <a:rPr lang="en-US" noProof="0"/>
              <a:t>9:30 am</a:t>
            </a:r>
          </a:p>
        </p:txBody>
      </p:sp>
      <p:sp>
        <p:nvSpPr>
          <p:cNvPr id="66" name="Text Placeholder 65">
            <a:extLst>
              <a:ext uri="{FF2B5EF4-FFF2-40B4-BE49-F238E27FC236}">
                <a16:creationId xmlns:a16="http://schemas.microsoft.com/office/drawing/2014/main" id="{E3E72BF0-C30D-40CD-41EB-D3A34FDE0F1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Kim uses Copilot for Finance in Excel to analyze a vendor’s compliance data. </a:t>
            </a:r>
          </a:p>
          <a:p>
            <a:endParaRPr lang="en-US" noProof="0"/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F702B496-0FB9-3F42-192A-C3CD15695DB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Suggest formulas 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for this column. Show insights in charts.</a:t>
            </a:r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B711834C-1181-E54E-3F35-4A3D37910D8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969595" y="1593881"/>
            <a:ext cx="976461" cy="345600"/>
          </a:xfrm>
        </p:spPr>
        <p:txBody>
          <a:bodyPr/>
          <a:lstStyle/>
          <a:p>
            <a:r>
              <a:rPr lang="en-US" noProof="0"/>
              <a:t>10:00 am</a:t>
            </a:r>
          </a:p>
        </p:txBody>
      </p:sp>
      <p:sp>
        <p:nvSpPr>
          <p:cNvPr id="68" name="Text Placeholder 67">
            <a:extLst>
              <a:ext uri="{FF2B5EF4-FFF2-40B4-BE49-F238E27FC236}">
                <a16:creationId xmlns:a16="http://schemas.microsoft.com/office/drawing/2014/main" id="{C253FF40-C1D4-EBF1-54AF-11A127325B9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During a meeting with the vendor, Kim uses Copilot in Teams to keep track of the discussion. After the meeting, Copilot helps identify next steps </a:t>
            </a:r>
          </a:p>
          <a:p>
            <a:endParaRPr lang="en-US" noProof="0"/>
          </a:p>
        </p:txBody>
      </p:sp>
      <p:sp>
        <p:nvSpPr>
          <p:cNvPr id="69" name="Text Placeholder 68">
            <a:extLst>
              <a:ext uri="{FF2B5EF4-FFF2-40B4-BE49-F238E27FC236}">
                <a16:creationId xmlns:a16="http://schemas.microsoft.com/office/drawing/2014/main" id="{E72C6CCA-33BC-0EBC-8E79-4098AE6B5D5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key discussion points. 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Identify agreed-upon next steps.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B9B71A71-82A6-309C-41D4-38ECA93CF52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84200" y="4053821"/>
            <a:ext cx="976461" cy="345600"/>
          </a:xfrm>
        </p:spPr>
        <p:txBody>
          <a:bodyPr/>
          <a:lstStyle/>
          <a:p>
            <a:r>
              <a:rPr lang="en-US" noProof="0"/>
              <a:t>4:00 pm</a:t>
            </a:r>
          </a:p>
        </p:txBody>
      </p:sp>
      <p:sp>
        <p:nvSpPr>
          <p:cNvPr id="70" name="Text Placeholder 69">
            <a:extLst>
              <a:ext uri="{FF2B5EF4-FFF2-40B4-BE49-F238E27FC236}">
                <a16:creationId xmlns:a16="http://schemas.microsoft.com/office/drawing/2014/main" id="{7B706FF5-A644-A717-9146-E1DDA1C21F5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Kim uses Copilot to manage his tasks. He create a meeting agenda based on this chat history to prepare for his meetings. </a:t>
            </a:r>
          </a:p>
          <a:p>
            <a:endParaRPr lang="en-US" noProof="0"/>
          </a:p>
        </p:txBody>
      </p:sp>
      <p:sp>
        <p:nvSpPr>
          <p:cNvPr id="71" name="Text Placeholder 70">
            <a:extLst>
              <a:ext uri="{FF2B5EF4-FFF2-40B4-BE49-F238E27FC236}">
                <a16:creationId xmlns:a16="http://schemas.microsoft.com/office/drawing/2014/main" id="{D7801397-593E-B357-E1B6-056B2470593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meeting agenda 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based on this chat history.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D4F50D37-8419-C7C8-D6C1-C4A6598A5269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776898" y="4053821"/>
            <a:ext cx="976461" cy="345600"/>
          </a:xfrm>
        </p:spPr>
        <p:txBody>
          <a:bodyPr/>
          <a:lstStyle/>
          <a:p>
            <a:r>
              <a:rPr lang="en-US" noProof="0"/>
              <a:t>2:00 pm</a:t>
            </a:r>
          </a:p>
        </p:txBody>
      </p:sp>
      <p:sp>
        <p:nvSpPr>
          <p:cNvPr id="72" name="Text Placeholder 71">
            <a:extLst>
              <a:ext uri="{FF2B5EF4-FFF2-40B4-BE49-F238E27FC236}">
                <a16:creationId xmlns:a16="http://schemas.microsoft.com/office/drawing/2014/main" id="{1B9C61ED-256F-182F-051E-02EBC715E59D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Kim needs to create a presentation for a potential vendor. He uses Copilot in PowerPoint to create a new presentation from this Word file and improve the layout of his slides</a:t>
            </a:r>
          </a:p>
          <a:p>
            <a:endParaRPr lang="en-US" noProof="0"/>
          </a:p>
        </p:txBody>
      </p:sp>
      <p:sp>
        <p:nvSpPr>
          <p:cNvPr id="73" name="Text Placeholder 72">
            <a:extLst>
              <a:ext uri="{FF2B5EF4-FFF2-40B4-BE49-F238E27FC236}">
                <a16:creationId xmlns:a16="http://schemas.microsoft.com/office/drawing/2014/main" id="{93672461-862D-5F79-67CA-532C7FC7573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new presentation 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from this Word file. Change the layout of this slide.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A0F9A379-1E39-4C5C-CC0A-EE3070586169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969595" y="4053821"/>
            <a:ext cx="976461" cy="345600"/>
          </a:xfrm>
        </p:spPr>
        <p:txBody>
          <a:bodyPr/>
          <a:lstStyle/>
          <a:p>
            <a:r>
              <a:rPr lang="en-US" noProof="0"/>
              <a:t>11:00 am</a:t>
            </a:r>
          </a:p>
        </p:txBody>
      </p: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06FB253F-8FDE-DD49-1D18-BF74B8D63B78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>
            <a:noAutofit/>
          </a:bodyPr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</a:rPr>
              <a:t>Kim uses Copilot in Word to draft a report, prompting it to bring in specific information from other documents. He also uses Copilot in Word to improve the clarity of his report.</a:t>
            </a:r>
          </a:p>
        </p:txBody>
      </p:sp>
      <p:sp>
        <p:nvSpPr>
          <p:cNvPr id="75" name="Text Placeholder 74">
            <a:extLst>
              <a:ext uri="{FF2B5EF4-FFF2-40B4-BE49-F238E27FC236}">
                <a16:creationId xmlns:a16="http://schemas.microsoft.com/office/drawing/2014/main" id="{2088F783-D659-448B-30A3-30A5ABF2A753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Draft content </a:t>
            </a:r>
            <a:r>
              <a:rPr kumimoji="0" lang="en-US" sz="900" b="0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from these documents. Suggest ways to rewrite this content.</a:t>
            </a:r>
          </a:p>
        </p:txBody>
      </p:sp>
      <p:pic>
        <p:nvPicPr>
          <p:cNvPr id="86" name="Picture 85" descr="A person wearing a headset&#10;&#10;Description automatically generated">
            <a:extLst>
              <a:ext uri="{FF2B5EF4-FFF2-40B4-BE49-F238E27FC236}">
                <a16:creationId xmlns:a16="http://schemas.microsoft.com/office/drawing/2014/main" id="{366924EC-28B9-5229-17B2-BD22B6F7F9C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97361" y="3749159"/>
            <a:ext cx="2394639" cy="3115877"/>
          </a:xfrm>
          <a:prstGeom prst="rect">
            <a:avLst/>
          </a:prstGeom>
        </p:spPr>
      </p:pic>
      <p:grpSp>
        <p:nvGrpSpPr>
          <p:cNvPr id="118" name="Group 117">
            <a:extLst>
              <a:ext uri="{FF2B5EF4-FFF2-40B4-BE49-F238E27FC236}">
                <a16:creationId xmlns:a16="http://schemas.microsoft.com/office/drawing/2014/main" id="{CD4233F6-1711-2411-79C4-0DB3789F5FBC}"/>
              </a:ext>
            </a:extLst>
          </p:cNvPr>
          <p:cNvGrpSpPr/>
          <p:nvPr/>
        </p:nvGrpSpPr>
        <p:grpSpPr>
          <a:xfrm>
            <a:off x="812633" y="2721252"/>
            <a:ext cx="2351135" cy="360000"/>
            <a:chOff x="588263" y="1217924"/>
            <a:chExt cx="2351135" cy="360000"/>
          </a:xfrm>
        </p:grpSpPr>
        <p:pic>
          <p:nvPicPr>
            <p:cNvPr id="119" name="Picture 118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F3CCFF94-D674-E530-A508-361B18DF230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C057494B-9FE5-B5F2-CAB8-79A00BF45E1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99299753-C780-772F-F64C-8FDE806CEA64}"/>
              </a:ext>
            </a:extLst>
          </p:cNvPr>
          <p:cNvGrpSpPr/>
          <p:nvPr/>
        </p:nvGrpSpPr>
        <p:grpSpPr>
          <a:xfrm>
            <a:off x="812633" y="5156688"/>
            <a:ext cx="2351135" cy="360000"/>
            <a:chOff x="588263" y="1217924"/>
            <a:chExt cx="2351135" cy="360000"/>
          </a:xfrm>
        </p:grpSpPr>
        <p:pic>
          <p:nvPicPr>
            <p:cNvPr id="122" name="Picture 121" descr="Zip Co logo SVG free download, id: 101874 - Brandlogos.net">
              <a:hlinkClick r:id="rId3"/>
              <a:extLst>
                <a:ext uri="{FF2B5EF4-FFF2-40B4-BE49-F238E27FC236}">
                  <a16:creationId xmlns:a16="http://schemas.microsoft.com/office/drawing/2014/main" id="{B91814CF-0DA8-2730-B672-1DC179BE44D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2C91FBA2-10C8-6B5C-92CD-77FC320D43D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24" name="Group 123">
            <a:extLst>
              <a:ext uri="{FF2B5EF4-FFF2-40B4-BE49-F238E27FC236}">
                <a16:creationId xmlns:a16="http://schemas.microsoft.com/office/drawing/2014/main" id="{44032081-F229-ACED-49EB-9D99579123F3}"/>
              </a:ext>
            </a:extLst>
          </p:cNvPr>
          <p:cNvGrpSpPr/>
          <p:nvPr/>
        </p:nvGrpSpPr>
        <p:grpSpPr>
          <a:xfrm>
            <a:off x="3947719" y="2721252"/>
            <a:ext cx="2361959" cy="360000"/>
            <a:chOff x="577439" y="3137252"/>
            <a:chExt cx="2361959" cy="360000"/>
          </a:xfrm>
        </p:grpSpPr>
        <p:pic>
          <p:nvPicPr>
            <p:cNvPr id="126" name="Picture 125">
              <a:extLst>
                <a:ext uri="{FF2B5EF4-FFF2-40B4-BE49-F238E27FC236}">
                  <a16:creationId xmlns:a16="http://schemas.microsoft.com/office/drawing/2014/main" id="{AD4EA897-F099-3E01-CA94-DDB80D9E9A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9272DC36-6B37-1A5A-C00F-B595BA444C2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lang="en-US" sz="900" i="1" noProof="0">
                <a:solidFill>
                  <a:srgbClr val="0078D4"/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5D098A75-32F5-1E80-2E52-716A78B2EB6B}"/>
              </a:ext>
            </a:extLst>
          </p:cNvPr>
          <p:cNvGrpSpPr/>
          <p:nvPr/>
        </p:nvGrpSpPr>
        <p:grpSpPr>
          <a:xfrm>
            <a:off x="3947719" y="5156688"/>
            <a:ext cx="2351135" cy="360000"/>
            <a:chOff x="588263" y="2177588"/>
            <a:chExt cx="2351135" cy="360000"/>
          </a:xfrm>
        </p:grpSpPr>
        <p:pic>
          <p:nvPicPr>
            <p:cNvPr id="129" name="Picture 128">
              <a:extLst>
                <a:ext uri="{FF2B5EF4-FFF2-40B4-BE49-F238E27FC236}">
                  <a16:creationId xmlns:a16="http://schemas.microsoft.com/office/drawing/2014/main" id="{7BA55EF5-06C2-DC78-AAB9-5FDEFC857DF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26F4A7FE-AF2A-D444-C3AB-FD0ECB5C667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6D340813-D561-0B8B-CFC4-57C7E342F415}"/>
              </a:ext>
            </a:extLst>
          </p:cNvPr>
          <p:cNvGrpSpPr/>
          <p:nvPr/>
        </p:nvGrpSpPr>
        <p:grpSpPr>
          <a:xfrm>
            <a:off x="7198028" y="5156688"/>
            <a:ext cx="2351135" cy="360000"/>
            <a:chOff x="588263" y="2657420"/>
            <a:chExt cx="2351135" cy="360000"/>
          </a:xfrm>
        </p:grpSpPr>
        <p:pic>
          <p:nvPicPr>
            <p:cNvPr id="132" name="Picture 131">
              <a:extLst>
                <a:ext uri="{FF2B5EF4-FFF2-40B4-BE49-F238E27FC236}">
                  <a16:creationId xmlns:a16="http://schemas.microsoft.com/office/drawing/2014/main" id="{707C8AD9-D6A1-4B93-076B-0219596EAA6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F970DB8D-BE38-5238-42EE-8F9C0D99856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0D0062AB-88E6-A783-4CE5-1B73A742E5D7}"/>
              </a:ext>
            </a:extLst>
          </p:cNvPr>
          <p:cNvGrpSpPr/>
          <p:nvPr/>
        </p:nvGrpSpPr>
        <p:grpSpPr>
          <a:xfrm>
            <a:off x="7198028" y="2721252"/>
            <a:ext cx="2351135" cy="360000"/>
            <a:chOff x="588263" y="3617084"/>
            <a:chExt cx="2351135" cy="360000"/>
          </a:xfrm>
        </p:grpSpPr>
        <p:pic>
          <p:nvPicPr>
            <p:cNvPr id="135" name="Picture 134">
              <a:extLst>
                <a:ext uri="{FF2B5EF4-FFF2-40B4-BE49-F238E27FC236}">
                  <a16:creationId xmlns:a16="http://schemas.microsoft.com/office/drawing/2014/main" id="{7156B586-0BC2-6E4B-E81D-EED722B823C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703DF11A-79EB-0CC1-3D49-712887ED14D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BE6C847C-DF0B-2CAC-A509-30FFE4B50110}"/>
              </a:ext>
            </a:extLst>
          </p:cNvPr>
          <p:cNvGrpSpPr/>
          <p:nvPr/>
        </p:nvGrpSpPr>
        <p:grpSpPr>
          <a:xfrm>
            <a:off x="10195084" y="1462475"/>
            <a:ext cx="1696592" cy="1730061"/>
            <a:chOff x="10195084" y="1462475"/>
            <a:chExt cx="1696592" cy="1730061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37214391-A987-6AB8-2A0D-A379E348139E}"/>
                </a:ext>
              </a:extLst>
            </p:cNvPr>
            <p:cNvSpPr txBox="1"/>
            <p:nvPr/>
          </p:nvSpPr>
          <p:spPr>
            <a:xfrm>
              <a:off x="10195084" y="1462475"/>
              <a:ext cx="1696592" cy="135421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Kim</a:t>
              </a:r>
              <a:b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C03BC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</a:br>
              <a:r>
                <a:rPr lang="en-US" sz="1600" noProof="0">
                  <a:solidFill>
                    <a:srgbClr val="C03BC4"/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is a Vendor Engagement Manager in Finance</a:t>
              </a:r>
            </a:p>
          </p:txBody>
        </p:sp>
        <p:pic>
          <p:nvPicPr>
            <p:cNvPr id="2" name="Graphic 1">
              <a:extLst>
                <a:ext uri="{FF2B5EF4-FFF2-40B4-BE49-F238E27FC236}">
                  <a16:creationId xmlns:a16="http://schemas.microsoft.com/office/drawing/2014/main" id="{8DA089E9-C315-F92A-AAFE-3379146BB8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 rot="10800000">
              <a:off x="11616886" y="2917746"/>
              <a:ext cx="274790" cy="274790"/>
            </a:xfrm>
            <a:prstGeom prst="rect">
              <a:avLst/>
            </a:prstGeom>
          </p:spPr>
        </p:pic>
      </p:grpSp>
      <p:sp>
        <p:nvSpPr>
          <p:cNvPr id="4" name="Text Placeholder 40">
            <a:extLst>
              <a:ext uri="{FF2B5EF4-FFF2-40B4-BE49-F238E27FC236}">
                <a16:creationId xmlns:a16="http://schemas.microsoft.com/office/drawing/2014/main" id="{ADC670FD-A6A3-24ED-B328-D995690286B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5" name="Text Placeholder 41">
            <a:extLst>
              <a:ext uri="{FF2B5EF4-FFF2-40B4-BE49-F238E27FC236}">
                <a16:creationId xmlns:a16="http://schemas.microsoft.com/office/drawing/2014/main" id="{13B286E5-6C2A-2963-6BB3-967E1F6C854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6" name="Text Placeholder 42">
            <a:extLst>
              <a:ext uri="{FF2B5EF4-FFF2-40B4-BE49-F238E27FC236}">
                <a16:creationId xmlns:a16="http://schemas.microsoft.com/office/drawing/2014/main" id="{832E6BF3-32A9-2374-A3E2-1EBE13CED4B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61D9FCF-505E-2AA1-77AC-321D0393494D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20" name="Rectangle: Rounded Corners 6">
            <a:extLst>
              <a:ext uri="{FF2B5EF4-FFF2-40B4-BE49-F238E27FC236}">
                <a16:creationId xmlns:a16="http://schemas.microsoft.com/office/drawing/2014/main" id="{7B91805E-7C48-3C94-7728-CF1FD578E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6356" y="1134767"/>
            <a:ext cx="659514" cy="216000"/>
          </a:xfrm>
          <a:prstGeom prst="roundRect">
            <a:avLst>
              <a:gd name="adj" fmla="val 50000"/>
            </a:avLst>
          </a:prstGeom>
          <a:solidFill>
            <a:srgbClr val="FFA38B"/>
          </a:solidFill>
          <a:ln w="12700">
            <a:solidFill>
              <a:srgbClr val="FFA38B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Benefits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B1D61C6-F399-E774-1B46-71CF3C5D4089}"/>
              </a:ext>
            </a:extLst>
          </p:cNvPr>
          <p:cNvGrpSpPr/>
          <p:nvPr/>
        </p:nvGrpSpPr>
        <p:grpSpPr>
          <a:xfrm>
            <a:off x="1286540" y="1134767"/>
            <a:ext cx="1571031" cy="216000"/>
            <a:chOff x="1372194" y="969899"/>
            <a:chExt cx="1571031" cy="216000"/>
          </a:xfrm>
        </p:grpSpPr>
        <p:sp>
          <p:nvSpPr>
            <p:cNvPr id="22" name="Rectangle: Rounded Corners 6">
              <a:extLst>
                <a:ext uri="{FF2B5EF4-FFF2-40B4-BE49-F238E27FC236}">
                  <a16:creationId xmlns:a16="http://schemas.microsoft.com/office/drawing/2014/main" id="{31DA4F4B-3F87-34F2-8486-FF5F4768FB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372194" y="969899"/>
              <a:ext cx="1571031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~1 hour per week</a:t>
              </a:r>
            </a:p>
          </p:txBody>
        </p:sp>
        <p:pic>
          <p:nvPicPr>
            <p:cNvPr id="24" name="Graphic 23">
              <a:extLst>
                <a:ext uri="{FF2B5EF4-FFF2-40B4-BE49-F238E27FC236}">
                  <a16:creationId xmlns:a16="http://schemas.microsoft.com/office/drawing/2014/main" id="{8D7EB886-ADF3-6A9A-5904-495BBB96B00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421924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FB6E656-6722-D09C-07E5-72667566FFBE}"/>
              </a:ext>
            </a:extLst>
          </p:cNvPr>
          <p:cNvGrpSpPr/>
          <p:nvPr/>
        </p:nvGrpSpPr>
        <p:grpSpPr>
          <a:xfrm>
            <a:off x="5754503" y="1134767"/>
            <a:ext cx="2325078" cy="216000"/>
            <a:chOff x="6235579" y="969899"/>
            <a:chExt cx="2325078" cy="216000"/>
          </a:xfrm>
        </p:grpSpPr>
        <p:sp>
          <p:nvSpPr>
            <p:cNvPr id="26" name="Rectangle: Rounded Corners 6">
              <a:extLst>
                <a:ext uri="{FF2B5EF4-FFF2-40B4-BE49-F238E27FC236}">
                  <a16:creationId xmlns:a16="http://schemas.microsoft.com/office/drawing/2014/main" id="{D101F282-C381-865E-4741-033EED3EE7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6235579" y="969899"/>
              <a:ext cx="2325078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Vendor evaluations</a:t>
              </a:r>
            </a:p>
          </p:txBody>
        </p:sp>
        <p:pic>
          <p:nvPicPr>
            <p:cNvPr id="27" name="Graphic 26">
              <a:extLst>
                <a:ext uri="{FF2B5EF4-FFF2-40B4-BE49-F238E27FC236}">
                  <a16:creationId xmlns:a16="http://schemas.microsoft.com/office/drawing/2014/main" id="{7F069126-5892-C182-27C3-036C77C128A6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6282712" y="1005899"/>
              <a:ext cx="144000" cy="144000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45ABCB7-E4E1-3E11-97E5-3776D5A8BB87}"/>
              </a:ext>
            </a:extLst>
          </p:cNvPr>
          <p:cNvGrpSpPr/>
          <p:nvPr/>
        </p:nvGrpSpPr>
        <p:grpSpPr>
          <a:xfrm>
            <a:off x="2908241" y="1134767"/>
            <a:ext cx="2795593" cy="216000"/>
            <a:chOff x="3133720" y="969899"/>
            <a:chExt cx="2795593" cy="216000"/>
          </a:xfrm>
        </p:grpSpPr>
        <p:sp>
          <p:nvSpPr>
            <p:cNvPr id="29" name="Rectangle: Rounded Corners 6">
              <a:extLst>
                <a:ext uri="{FF2B5EF4-FFF2-40B4-BE49-F238E27FC236}">
                  <a16:creationId xmlns:a16="http://schemas.microsoft.com/office/drawing/2014/main" id="{2E99FD51-96B2-93ED-D153-A0C12E2C53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3133720" y="969899"/>
              <a:ext cx="279559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FFA38B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73391D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Areas of investment: Vendor meetings</a:t>
              </a:r>
            </a:p>
          </p:txBody>
        </p:sp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C575BAE1-8CB3-A699-6DEE-8DAE28BBEF20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3193555" y="1005899"/>
              <a:ext cx="144000" cy="144000"/>
            </a:xfrm>
            <a:prstGeom prst="rect">
              <a:avLst/>
            </a:prstGeom>
          </p:spPr>
        </p:pic>
      </p:grpSp>
      <p:sp>
        <p:nvSpPr>
          <p:cNvPr id="18" name="Graphic 2">
            <a:hlinkClick r:id="rId17"/>
            <a:extLst>
              <a:ext uri="{FF2B5EF4-FFF2-40B4-BE49-F238E27FC236}">
                <a16:creationId xmlns:a16="http://schemas.microsoft.com/office/drawing/2014/main" id="{B4330583-EBC2-134C-9395-D97812AAA706}"/>
              </a:ext>
            </a:extLst>
          </p:cNvPr>
          <p:cNvSpPr/>
          <p:nvPr/>
        </p:nvSpPr>
        <p:spPr>
          <a:xfrm>
            <a:off x="5900628" y="418552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2050083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309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A day in the life of a Vendor Engagement Manager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2025-02-11T21:40:44Z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