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9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0768FE-ACF8-11A0-74FD-F4021A2BB9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9F57F9A-C119-832C-CF78-1163362E1D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EA59FC0-C6C6-5E3D-7D55-A45A110BCA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A801D7-F146-895F-467E-8B6042F3A3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57A88C-D68B-7E43-B6BD-8EAA306090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815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6.png"/><Relationship Id="rId18" Type="http://schemas.openxmlformats.org/officeDocument/2006/relationships/hyperlink" Target="https://support.microsoft.com/en-us/copilot-teams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11.svg"/><Relationship Id="rId12" Type="http://schemas.openxmlformats.org/officeDocument/2006/relationships/hyperlink" Target="https://support.microsoft.com/en-us/topic/overview-of-microsoft-365-chat-preview-5b00a52d-7296-48ee-b938-b95b7209f737" TargetMode="External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6" Type="http://schemas.openxmlformats.org/officeDocument/2006/relationships/hyperlink" Target="https://support.microsoft.com/en-us/copilot-powerpoint" TargetMode="External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5" Type="http://schemas.openxmlformats.org/officeDocument/2006/relationships/image" Target="../media/image9.jpeg"/><Relationship Id="rId15" Type="http://schemas.openxmlformats.org/officeDocument/2006/relationships/image" Target="../media/image18.png"/><Relationship Id="rId10" Type="http://schemas.openxmlformats.org/officeDocument/2006/relationships/image" Target="../media/image14.png"/><Relationship Id="rId19" Type="http://schemas.openxmlformats.org/officeDocument/2006/relationships/image" Target="../media/image20.png"/><Relationship Id="rId4" Type="http://schemas.openxmlformats.org/officeDocument/2006/relationships/image" Target="../media/image8.svg"/><Relationship Id="rId9" Type="http://schemas.openxmlformats.org/officeDocument/2006/relationships/image" Target="../media/image13.sv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B6A198-DFC5-0BB9-9F9D-8412BA516E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itle 67">
            <a:extLst>
              <a:ext uri="{FF2B5EF4-FFF2-40B4-BE49-F238E27FC236}">
                <a16:creationId xmlns:a16="http://schemas.microsoft.com/office/drawing/2014/main" id="{DBCB1803-9C26-3D96-DCF7-5C2876AC7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/>
              <a:t>A day in the life of an Urban Planner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FFB7C021-36DE-1167-638D-AF57D947FE25}"/>
              </a:ext>
            </a:extLst>
          </p:cNvPr>
          <p:cNvSpPr txBox="1"/>
          <p:nvPr/>
        </p:nvSpPr>
        <p:spPr>
          <a:xfrm>
            <a:off x="10206183" y="2079070"/>
            <a:ext cx="1905067" cy="13542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2400" noProof="0">
                <a:solidFill>
                  <a:schemeClr val="accent3"/>
                </a:solidFill>
                <a:latin typeface="Segoe UI Semibold"/>
              </a:rPr>
              <a:t>Olivia</a:t>
            </a:r>
            <a:b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</a:br>
            <a:r>
              <a:rPr kumimoji="0" lang="en-US" sz="1600" u="none" strike="noStrike" kern="1200" cap="none" spc="0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is an urban planner who seeks insights and coordination across her portfolio</a:t>
            </a:r>
            <a:endParaRPr kumimoji="0" lang="en-US" sz="2000" u="none" strike="noStrike" kern="1200" cap="none" spc="0" normalizeH="0" baseline="0" noProof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53" name="Graphic 152">
            <a:extLst>
              <a:ext uri="{FF2B5EF4-FFF2-40B4-BE49-F238E27FC236}">
                <a16:creationId xmlns:a16="http://schemas.microsoft.com/office/drawing/2014/main" id="{21194A49-96E8-595C-E8BA-4E6F356BD3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11417212" y="3582095"/>
            <a:ext cx="274790" cy="274790"/>
          </a:xfrm>
          <a:prstGeom prst="rect">
            <a:avLst/>
          </a:prstGeom>
        </p:spPr>
      </p:pic>
      <p:pic>
        <p:nvPicPr>
          <p:cNvPr id="25" name="Picture 24" descr="A person holding a marker&#10;&#10;Description automatically generated">
            <a:extLst>
              <a:ext uri="{FF2B5EF4-FFF2-40B4-BE49-F238E27FC236}">
                <a16:creationId xmlns:a16="http://schemas.microsoft.com/office/drawing/2014/main" id="{4F141CAA-6FA5-6DB8-7BFC-6B66799C43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62393" y="4343400"/>
            <a:ext cx="2311400" cy="2514600"/>
          </a:xfrm>
          <a:prstGeom prst="rect">
            <a:avLst/>
          </a:prstGeom>
        </p:spPr>
      </p:pic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080CFE8D-0B9A-F596-B58C-23706E1DC80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1" y="521099"/>
            <a:ext cx="4022928" cy="169277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Microsoft 365 Copilot</a:t>
            </a:r>
            <a:endParaRPr lang="en-US" noProof="0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8F898040-E201-7E2F-5624-661A750308D1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3A229A01-788E-55F5-B4F5-BD7D1697BEC8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8149120B-7D4F-C11E-22A1-4853380BF94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16D68C9F-FA3F-8700-6B02-5594D07F7E5E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2" name="Rectangle: Rounded Corners 6">
            <a:extLst>
              <a:ext uri="{FF2B5EF4-FFF2-40B4-BE49-F238E27FC236}">
                <a16:creationId xmlns:a16="http://schemas.microsoft.com/office/drawing/2014/main" id="{735D32B5-5F83-E2F4-B6E8-E17228F039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sp>
        <p:nvSpPr>
          <p:cNvPr id="4" name="Rectangle: Rounded Corners 6">
            <a:extLst>
              <a:ext uri="{FF2B5EF4-FFF2-40B4-BE49-F238E27FC236}">
                <a16:creationId xmlns:a16="http://schemas.microsoft.com/office/drawing/2014/main" id="{FD576FD8-A4E4-E970-2648-39AF08338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1286540" y="1134767"/>
            <a:ext cx="1571031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~1 hour per day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26A975FB-55C5-D117-974E-BBAEB11ADFFD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36270" y="1170767"/>
            <a:ext cx="144000" cy="144000"/>
          </a:xfrm>
          <a:prstGeom prst="rect">
            <a:avLst/>
          </a:prstGeom>
        </p:spPr>
      </p:pic>
      <p:sp>
        <p:nvSpPr>
          <p:cNvPr id="10" name="Rectangle: Rounded Corners 6">
            <a:extLst>
              <a:ext uri="{FF2B5EF4-FFF2-40B4-BE49-F238E27FC236}">
                <a16:creationId xmlns:a16="http://schemas.microsoft.com/office/drawing/2014/main" id="{B6DE49AE-9381-1AB3-57C6-656225985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2908241" y="1134767"/>
            <a:ext cx="2795593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932742"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Areas of investment: Documentation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40F0EF73-AC07-F582-40A4-DFC28A6A33E5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968076" y="1170767"/>
            <a:ext cx="144000" cy="144000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142D56B-A933-874D-6A02-8E95612DF1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54503" y="1134767"/>
            <a:ext cx="2325078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Community engagement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BCA226E4-DF5F-78C2-562B-660629F3AFE3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801636" y="1170767"/>
            <a:ext cx="144000" cy="144000"/>
          </a:xfrm>
          <a:prstGeom prst="rect">
            <a:avLst/>
          </a:prstGeom>
        </p:spPr>
      </p:pic>
      <p:sp>
        <p:nvSpPr>
          <p:cNvPr id="87" name="Step 1 time">
            <a:extLst>
              <a:ext uri="{FF2B5EF4-FFF2-40B4-BE49-F238E27FC236}">
                <a16:creationId xmlns:a16="http://schemas.microsoft.com/office/drawing/2014/main" id="{4367D36C-AF22-8454-F70B-2E41FE448383}"/>
              </a:ext>
            </a:extLst>
          </p:cNvPr>
          <p:cNvSpPr/>
          <p:nvPr/>
        </p:nvSpPr>
        <p:spPr bwMode="auto">
          <a:xfrm>
            <a:off x="566416" y="1591385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8:00 am</a:t>
            </a:r>
          </a:p>
        </p:txBody>
      </p:sp>
      <p:sp>
        <p:nvSpPr>
          <p:cNvPr id="86" name="Step 1 top">
            <a:extLst>
              <a:ext uri="{FF2B5EF4-FFF2-40B4-BE49-F238E27FC236}">
                <a16:creationId xmlns:a16="http://schemas.microsoft.com/office/drawing/2014/main" id="{7EC9E3EF-9B39-7D0D-2DAC-5E6FBFAADB12}"/>
              </a:ext>
            </a:extLst>
          </p:cNvPr>
          <p:cNvSpPr txBox="1"/>
          <p:nvPr/>
        </p:nvSpPr>
        <p:spPr>
          <a:xfrm>
            <a:off x="566414" y="2033954"/>
            <a:ext cx="2705513" cy="597471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900" noProof="0">
                <a:solidFill>
                  <a:srgbClr val="1A1A1A"/>
                </a:solidFill>
                <a:ea typeface="Segoe UI" pitchFamily="34" charset="0"/>
                <a:cs typeface="Segoe UI" pitchFamily="34" charset="0"/>
              </a:rPr>
              <a:t>Reviewing their schedule, checking emails for any urgent communications from stakeholders or community members, and prioritizing tasks for the day.</a:t>
            </a:r>
          </a:p>
        </p:txBody>
      </p:sp>
      <p:pic>
        <p:nvPicPr>
          <p:cNvPr id="142" name="Picture 141" descr="Zip Co logo SVG free download, id: 101874 - Brandlogos.net">
            <a:hlinkClick r:id="rId12"/>
            <a:extLst>
              <a:ext uri="{FF2B5EF4-FFF2-40B4-BE49-F238E27FC236}">
                <a16:creationId xmlns:a16="http://schemas.microsoft.com/office/drawing/2014/main" id="{C641553C-93CA-459F-EDFC-8433E4438187}"/>
              </a:ext>
            </a:extLst>
          </p:cNvPr>
          <p:cNvPicPr>
            <a:picLocks noChangeArrowheads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2975" y="2846183"/>
            <a:ext cx="197434" cy="160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" name="TextBox 142">
            <a:extLst>
              <a:ext uri="{FF2B5EF4-FFF2-40B4-BE49-F238E27FC236}">
                <a16:creationId xmlns:a16="http://schemas.microsoft.com/office/drawing/2014/main" id="{11650071-A46A-060E-028E-15FF07EDB1E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322448" y="2787046"/>
            <a:ext cx="1496369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lang="en-US" sz="1200" noProof="0" dirty="0">
                <a:solidFill>
                  <a:prstClr val="black"/>
                </a:solidFill>
                <a:latin typeface="Segoe UI Semibold"/>
              </a:rPr>
              <a:t>Copilot Chat</a:t>
            </a:r>
            <a:r>
              <a:rPr kumimoji="0" lang="en-US" sz="1200" b="0" i="0" u="none" strike="noStrike" kern="0" cap="none" spc="0" normalizeH="0" baseline="3000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2</a:t>
            </a:r>
            <a:endParaRPr lang="en-US" sz="1200" noProof="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84" name="Step 1 bottom">
            <a:extLst>
              <a:ext uri="{FF2B5EF4-FFF2-40B4-BE49-F238E27FC236}">
                <a16:creationId xmlns:a16="http://schemas.microsoft.com/office/drawing/2014/main" id="{4E3B1555-36D7-22CF-C9A3-AB08C04AEA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66415" y="3167836"/>
            <a:ext cx="2705513" cy="665832"/>
          </a:xfrm>
          <a:prstGeom prst="roundRect">
            <a:avLst>
              <a:gd name="adj" fmla="val 10001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lang="en-US" sz="900" b="1" kern="0" noProof="0">
                <a:solidFill>
                  <a:srgbClr val="1A1A1A"/>
                </a:solidFill>
                <a:latin typeface="Segoe UI"/>
              </a:rPr>
              <a:t>Summarize my meetings for today</a:t>
            </a: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. For each meeting, list participants and link to relevant documents for each meeting. 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89" name="Step 2 time">
            <a:extLst>
              <a:ext uri="{FF2B5EF4-FFF2-40B4-BE49-F238E27FC236}">
                <a16:creationId xmlns:a16="http://schemas.microsoft.com/office/drawing/2014/main" id="{1D83C53D-9012-E928-4F5F-1DA3F9ACEE86}"/>
              </a:ext>
            </a:extLst>
          </p:cNvPr>
          <p:cNvSpPr/>
          <p:nvPr/>
        </p:nvSpPr>
        <p:spPr bwMode="auto">
          <a:xfrm>
            <a:off x="3820455" y="1591385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9:00 am</a:t>
            </a:r>
          </a:p>
        </p:txBody>
      </p:sp>
      <p:sp>
        <p:nvSpPr>
          <p:cNvPr id="90" name="Step 2 top">
            <a:extLst>
              <a:ext uri="{FF2B5EF4-FFF2-40B4-BE49-F238E27FC236}">
                <a16:creationId xmlns:a16="http://schemas.microsoft.com/office/drawing/2014/main" id="{239C5F0F-12E7-0412-341C-4677193AED8E}"/>
              </a:ext>
            </a:extLst>
          </p:cNvPr>
          <p:cNvSpPr txBox="1"/>
          <p:nvPr/>
        </p:nvSpPr>
        <p:spPr>
          <a:xfrm>
            <a:off x="3802523" y="2033954"/>
            <a:ext cx="2907304" cy="597471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Meeting with planning team to discuss the progress of ongoing projects, such as new housing developments, zoning changes, or transportation improvements. 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D96417D0-8551-42EB-3AAB-E78629CF3E0C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4987" t="-14987" r="-14987" b="-14987"/>
          <a:stretch/>
        </p:blipFill>
        <p:spPr>
          <a:xfrm>
            <a:off x="4022184" y="2726010"/>
            <a:ext cx="360000" cy="360000"/>
          </a:xfrm>
          <a:prstGeom prst="ellipse">
            <a:avLst/>
          </a:prstGeom>
          <a:solidFill>
            <a:schemeClr val="bg1"/>
          </a:solidFill>
        </p:spPr>
      </p:pic>
      <p:sp>
        <p:nvSpPr>
          <p:cNvPr id="30" name="TextBox 94">
            <a:extLst>
              <a:ext uri="{FF2B5EF4-FFF2-40B4-BE49-F238E27FC236}">
                <a16:creationId xmlns:a16="http://schemas.microsoft.com/office/drawing/2014/main" id="{80FCB54B-8376-3C9F-9404-4F03C0E4CE4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481135" y="2821372"/>
            <a:ext cx="18921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in Whiteboard</a:t>
            </a:r>
            <a:endParaRPr kumimoji="0" lang="en-US" sz="11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88" name="Step 2 bottom">
            <a:extLst>
              <a:ext uri="{FF2B5EF4-FFF2-40B4-BE49-F238E27FC236}">
                <a16:creationId xmlns:a16="http://schemas.microsoft.com/office/drawing/2014/main" id="{15BD94A1-43D0-8E24-80B0-240DA88742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802523" y="3167835"/>
            <a:ext cx="2844911" cy="667049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Based on the most recent Redevelopment Agency meeting and presentation by the Department of Buildings, provide a visual representation of the cities pipeline of proposed new housing developments.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91" name="Step 3 time">
            <a:extLst>
              <a:ext uri="{FF2B5EF4-FFF2-40B4-BE49-F238E27FC236}">
                <a16:creationId xmlns:a16="http://schemas.microsoft.com/office/drawing/2014/main" id="{0DC20ADC-C64F-739A-88FC-8DF81BF8ACFA}"/>
              </a:ext>
            </a:extLst>
          </p:cNvPr>
          <p:cNvSpPr/>
          <p:nvPr/>
        </p:nvSpPr>
        <p:spPr bwMode="auto">
          <a:xfrm>
            <a:off x="7074495" y="1591385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10:30 am</a:t>
            </a:r>
          </a:p>
        </p:txBody>
      </p:sp>
      <p:sp>
        <p:nvSpPr>
          <p:cNvPr id="93" name="Step 3 top">
            <a:extLst>
              <a:ext uri="{FF2B5EF4-FFF2-40B4-BE49-F238E27FC236}">
                <a16:creationId xmlns:a16="http://schemas.microsoft.com/office/drawing/2014/main" id="{2988FA8F-B84C-F2B7-DFDC-ECC3E09F1B5B}"/>
              </a:ext>
            </a:extLst>
          </p:cNvPr>
          <p:cNvSpPr txBox="1"/>
          <p:nvPr/>
        </p:nvSpPr>
        <p:spPr>
          <a:xfrm>
            <a:off x="7074494" y="2033954"/>
            <a:ext cx="2705513" cy="597471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Focus time on analyzing data related to current planning projects including reviewing GIS mappings, traffic flow analyses, or environmental impact studies.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487DEF55-BE61-6E67-F3BB-F5C42E3C30EB}"/>
              </a:ext>
            </a:extLst>
          </p:cNvPr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91113" y="2756178"/>
            <a:ext cx="360000" cy="360000"/>
          </a:xfrm>
          <a:prstGeom prst="ellipse">
            <a:avLst/>
          </a:prstGeom>
          <a:solidFill>
            <a:schemeClr val="bg1"/>
          </a:solidFill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A9036222-3E12-F4A3-0B62-8EC192928A9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7860888" y="2851540"/>
            <a:ext cx="18921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in Excel</a:t>
            </a:r>
            <a:endParaRPr kumimoji="0" lang="en-US" sz="11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92" name="Step 3 bottom">
            <a:extLst>
              <a:ext uri="{FF2B5EF4-FFF2-40B4-BE49-F238E27FC236}">
                <a16:creationId xmlns:a16="http://schemas.microsoft.com/office/drawing/2014/main" id="{E6D11F0C-EF05-1ECA-A90D-087BA21F0B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074494" y="3167835"/>
            <a:ext cx="2705513" cy="665833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Summarize the most recent data collected by our City Bus Fleet to extract road-condition to help inform road service improvements.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83" name="Step 4 time">
            <a:extLst>
              <a:ext uri="{FF2B5EF4-FFF2-40B4-BE49-F238E27FC236}">
                <a16:creationId xmlns:a16="http://schemas.microsoft.com/office/drawing/2014/main" id="{D651B74E-9309-627C-E5D7-730481199B0A}"/>
              </a:ext>
            </a:extLst>
          </p:cNvPr>
          <p:cNvSpPr/>
          <p:nvPr/>
        </p:nvSpPr>
        <p:spPr bwMode="auto">
          <a:xfrm>
            <a:off x="7074495" y="4050588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1:00 pm</a:t>
            </a:r>
          </a:p>
        </p:txBody>
      </p:sp>
      <p:sp>
        <p:nvSpPr>
          <p:cNvPr id="13" name="Step 4 top">
            <a:extLst>
              <a:ext uri="{FF2B5EF4-FFF2-40B4-BE49-F238E27FC236}">
                <a16:creationId xmlns:a16="http://schemas.microsoft.com/office/drawing/2014/main" id="{ACCB43B2-8093-0CD8-164B-C793CE190B76}"/>
              </a:ext>
            </a:extLst>
          </p:cNvPr>
          <p:cNvSpPr txBox="1"/>
          <p:nvPr/>
        </p:nvSpPr>
        <p:spPr>
          <a:xfrm>
            <a:off x="7068596" y="4494256"/>
            <a:ext cx="2901234" cy="597471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Draft planning proposals, reports, or recommendations based on research, analysis, and community feedback which is crucial for decision making.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FE855F0-6173-2F56-91D7-BF51953E765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7983215" y="5394499"/>
            <a:ext cx="1796792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lang="en-US" sz="1200" noProof="0" dirty="0">
                <a:solidFill>
                  <a:prstClr val="black"/>
                </a:solidFill>
                <a:latin typeface="Segoe UI Semibold"/>
              </a:rPr>
              <a:t>Copilot in PowerPoint</a:t>
            </a:r>
          </a:p>
        </p:txBody>
      </p:sp>
      <p:pic>
        <p:nvPicPr>
          <p:cNvPr id="18" name="Picture 4" descr="Microsoft PowerPoint Logo - PNG and Vector - Logo Download">
            <a:hlinkClick r:id="rId16"/>
            <a:extLst>
              <a:ext uri="{FF2B5EF4-FFF2-40B4-BE49-F238E27FC236}">
                <a16:creationId xmlns:a16="http://schemas.microsoft.com/office/drawing/2014/main" id="{DDA65D27-8AD4-8033-61F6-49A1622922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33352" y="5390687"/>
            <a:ext cx="205287" cy="190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Step 4 bottom">
            <a:extLst>
              <a:ext uri="{FF2B5EF4-FFF2-40B4-BE49-F238E27FC236}">
                <a16:creationId xmlns:a16="http://schemas.microsoft.com/office/drawing/2014/main" id="{1D609776-8AE9-8A8C-E5F2-CDA90B3126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074494" y="5751931"/>
            <a:ext cx="2705513" cy="480654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kumimoji="0" lang="en-US" sz="900" b="1" i="0" u="none" strike="noStrike" kern="1200" cap="none" spc="0" normalizeH="0" baseline="0" noProof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Create a PowerPoint presentation </a:t>
            </a:r>
            <a:r>
              <a:rPr kumimoji="0" lang="en-US" sz="900" i="0" u="none" strike="noStrike" kern="1200" cap="none" spc="0" normalizeH="0" baseline="0" noProof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based on notes from the most recent community neighborhood meeting.</a:t>
            </a:r>
          </a:p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i="0" u="none" strike="noStrike" kern="1200" cap="none" spc="0" normalizeH="0" baseline="0" noProof="0">
              <a:ln w="3175">
                <a:noFill/>
              </a:ln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strike="noStrike" kern="1200" cap="none" spc="0" normalizeH="0" baseline="0" noProof="0">
              <a:ln w="3175">
                <a:noFill/>
              </a:ln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95" name="Step 5 time">
            <a:extLst>
              <a:ext uri="{FF2B5EF4-FFF2-40B4-BE49-F238E27FC236}">
                <a16:creationId xmlns:a16="http://schemas.microsoft.com/office/drawing/2014/main" id="{F7FE5F6D-43C5-FFA2-6095-3F6B0F779B58}"/>
              </a:ext>
            </a:extLst>
          </p:cNvPr>
          <p:cNvSpPr/>
          <p:nvPr/>
        </p:nvSpPr>
        <p:spPr bwMode="auto">
          <a:xfrm>
            <a:off x="3820455" y="4051018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3:00 pm</a:t>
            </a:r>
          </a:p>
        </p:txBody>
      </p:sp>
      <p:sp>
        <p:nvSpPr>
          <p:cNvPr id="96" name="Step 5 top">
            <a:extLst>
              <a:ext uri="{FF2B5EF4-FFF2-40B4-BE49-F238E27FC236}">
                <a16:creationId xmlns:a16="http://schemas.microsoft.com/office/drawing/2014/main" id="{520C5E3A-2951-40BE-835D-5920D3FAE0F3}"/>
              </a:ext>
            </a:extLst>
          </p:cNvPr>
          <p:cNvSpPr txBox="1"/>
          <p:nvPr/>
        </p:nvSpPr>
        <p:spPr>
          <a:xfrm>
            <a:off x="3690700" y="4500890"/>
            <a:ext cx="3026453" cy="597471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Visits to areas under consideration for development or redevelopment which helps assess feasibility, understand the local context, and identify potential challenges.</a:t>
            </a:r>
          </a:p>
        </p:txBody>
      </p:sp>
      <p:pic>
        <p:nvPicPr>
          <p:cNvPr id="21" name="Picture 6" descr="Microsoft Teams Logo, symbol, meaning, history, PNG">
            <a:hlinkClick r:id="rId18"/>
            <a:extLst>
              <a:ext uri="{FF2B5EF4-FFF2-40B4-BE49-F238E27FC236}">
                <a16:creationId xmlns:a16="http://schemas.microsoft.com/office/drawing/2014/main" id="{BE37BC51-9718-D782-85D3-CEA30A6E66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244" r="20244"/>
          <a:stretch/>
        </p:blipFill>
        <p:spPr bwMode="auto">
          <a:xfrm>
            <a:off x="4238624" y="5399657"/>
            <a:ext cx="228153" cy="215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610989E0-E51B-B8FA-BDE3-86B6DCB0995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638931" y="5391883"/>
            <a:ext cx="1602056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lang="en-US" sz="1200" noProof="0">
                <a:solidFill>
                  <a:prstClr val="black"/>
                </a:solidFill>
                <a:latin typeface="Segoe UI Semibold"/>
              </a:rPr>
              <a:t>Copilot in Teams</a:t>
            </a:r>
          </a:p>
        </p:txBody>
      </p:sp>
      <p:sp>
        <p:nvSpPr>
          <p:cNvPr id="94" name="Step 5 bottom">
            <a:extLst>
              <a:ext uri="{FF2B5EF4-FFF2-40B4-BE49-F238E27FC236}">
                <a16:creationId xmlns:a16="http://schemas.microsoft.com/office/drawing/2014/main" id="{E1B44A05-6CDC-A8EA-1023-48C9E2C0E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690824" y="5750163"/>
            <a:ext cx="2844911" cy="480654"/>
          </a:xfrm>
          <a:prstGeom prst="roundRect">
            <a:avLst>
              <a:gd name="adj" fmla="val 8425"/>
            </a:avLst>
          </a:prstGeom>
          <a:solidFill>
            <a:schemeClr val="bg1">
              <a:lumMod val="85000"/>
              <a:lumOff val="15000"/>
              <a:alpha val="62000"/>
            </a:schemeClr>
          </a:solidFill>
          <a:ln w="12700">
            <a:solidFill>
              <a:schemeClr val="bg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64008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lang="en-US" sz="900" b="1" spc="0" noProof="0">
                <a:solidFill>
                  <a:schemeClr val="tx1"/>
                </a:solidFill>
                <a:latin typeface="Segoe UI"/>
              </a:rPr>
              <a:t>Summarize site meeting notes </a:t>
            </a:r>
            <a:r>
              <a:rPr lang="en-US" sz="900" spc="0" noProof="0">
                <a:solidFill>
                  <a:schemeClr val="tx1"/>
                </a:solidFill>
                <a:latin typeface="Segoe UI"/>
              </a:rPr>
              <a:t>with Engineer X related to the proposed construction of a new public park.</a:t>
            </a: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78" name="Step 6 time">
            <a:extLst>
              <a:ext uri="{FF2B5EF4-FFF2-40B4-BE49-F238E27FC236}">
                <a16:creationId xmlns:a16="http://schemas.microsoft.com/office/drawing/2014/main" id="{802DE4A6-EDD3-5C06-ED77-A52EB596B6C7}"/>
              </a:ext>
            </a:extLst>
          </p:cNvPr>
          <p:cNvSpPr/>
          <p:nvPr/>
        </p:nvSpPr>
        <p:spPr bwMode="auto">
          <a:xfrm>
            <a:off x="566416" y="4048426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4:30 pm</a:t>
            </a:r>
          </a:p>
        </p:txBody>
      </p:sp>
      <p:sp>
        <p:nvSpPr>
          <p:cNvPr id="80" name="Step 6 top">
            <a:extLst>
              <a:ext uri="{FF2B5EF4-FFF2-40B4-BE49-F238E27FC236}">
                <a16:creationId xmlns:a16="http://schemas.microsoft.com/office/drawing/2014/main" id="{209E03D8-C4D6-C33B-0037-F3E6C0AC76EE}"/>
              </a:ext>
            </a:extLst>
          </p:cNvPr>
          <p:cNvSpPr txBox="1"/>
          <p:nvPr/>
        </p:nvSpPr>
        <p:spPr>
          <a:xfrm>
            <a:off x="566415" y="4500890"/>
            <a:ext cx="2748203" cy="597471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Preparing for and/or attending public meetings, workshops, or hearings related to public input on planning initiatives and addressing community concerns.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C43C9D57-1E2A-2ABD-A6C1-573C20BABD6F}"/>
              </a:ext>
            </a:extLst>
          </p:cNvPr>
          <p:cNvPicPr>
            <a:picLocks noChangeAspect="1"/>
          </p:cNvPicPr>
          <p:nvPr/>
        </p:nvPicPr>
        <p:blipFill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864" y="5361065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7B52AE33-F142-998F-8661-BC84A38FEFF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264815" y="5456427"/>
            <a:ext cx="18921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in Word</a:t>
            </a:r>
            <a:endParaRPr kumimoji="0" lang="en-US" sz="11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sp>
        <p:nvSpPr>
          <p:cNvPr id="77" name="Step 6 bottom">
            <a:extLst>
              <a:ext uri="{FF2B5EF4-FFF2-40B4-BE49-F238E27FC236}">
                <a16:creationId xmlns:a16="http://schemas.microsoft.com/office/drawing/2014/main" id="{454C818F-734C-58A6-30E6-59EB71204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66415" y="5753713"/>
            <a:ext cx="2705513" cy="597470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lang="en-US" sz="900" spc="0" noProof="0">
                <a:solidFill>
                  <a:schemeClr val="tx1"/>
                </a:solidFill>
                <a:latin typeface="Segoe UI"/>
              </a:rPr>
              <a:t>Based off recent site visits, community meetings and with Agency X discussions </a:t>
            </a:r>
            <a:r>
              <a:rPr lang="en-US" sz="900" b="1" spc="0" noProof="0">
                <a:solidFill>
                  <a:schemeClr val="tx1"/>
                </a:solidFill>
                <a:latin typeface="Segoe UI"/>
              </a:rPr>
              <a:t>prepare a draft memo</a:t>
            </a:r>
            <a:r>
              <a:rPr lang="en-US" sz="900" spc="0" noProof="0">
                <a:solidFill>
                  <a:schemeClr val="tx1"/>
                </a:solidFill>
                <a:latin typeface="Segoe UI"/>
              </a:rPr>
              <a:t> for me to present to the Mayor.</a:t>
            </a: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327674700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356</Words>
  <Application>Microsoft Office PowerPoint</Application>
  <PresentationFormat>Widescreen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an Urban Planner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2025-02-11T02:42:50Z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