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50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78EF35-DB73-F6EA-2713-D5307F6936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1DC464A-9AE0-2CCC-15CA-F6652483969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203005D-55E0-18E9-E271-A060DD974A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3E7446-9D59-4948-A86B-F10CA0DB11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57A88C-D68B-7E43-B6BD-8EAA306090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67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16.png"/><Relationship Id="rId18" Type="http://schemas.openxmlformats.org/officeDocument/2006/relationships/image" Target="../media/image19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5.png"/><Relationship Id="rId17" Type="http://schemas.openxmlformats.org/officeDocument/2006/relationships/hyperlink" Target="https://support.microsoft.com/en-us/copilot-powerpoint" TargetMode="External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svg"/><Relationship Id="rId11" Type="http://schemas.openxmlformats.org/officeDocument/2006/relationships/hyperlink" Target="https://support.microsoft.com/en-us/topic/overview-of-microsoft-365-chat-preview-5b00a52d-7296-48ee-b938-b95b7209f737" TargetMode="External"/><Relationship Id="rId5" Type="http://schemas.openxmlformats.org/officeDocument/2006/relationships/image" Target="../media/image9.png"/><Relationship Id="rId15" Type="http://schemas.openxmlformats.org/officeDocument/2006/relationships/hyperlink" Target="https://support.microsoft.com/en-us/copilot-teams" TargetMode="External"/><Relationship Id="rId10" Type="http://schemas.openxmlformats.org/officeDocument/2006/relationships/image" Target="../media/image14.svg"/><Relationship Id="rId19" Type="http://schemas.openxmlformats.org/officeDocument/2006/relationships/image" Target="../media/image20.png"/><Relationship Id="rId4" Type="http://schemas.openxmlformats.org/officeDocument/2006/relationships/image" Target="../media/image8.svg"/><Relationship Id="rId9" Type="http://schemas.openxmlformats.org/officeDocument/2006/relationships/image" Target="../media/image13.png"/><Relationship Id="rId1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669D05-023C-CC80-A8A4-03FD987178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itle 67">
            <a:extLst>
              <a:ext uri="{FF2B5EF4-FFF2-40B4-BE49-F238E27FC236}">
                <a16:creationId xmlns:a16="http://schemas.microsoft.com/office/drawing/2014/main" id="{91A63429-C658-77DB-CCC7-33487787C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noProof="0"/>
              <a:t>A day in the life of a Transportation Policy Analyst</a:t>
            </a: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734BCEB1-5A86-1839-513B-8D8C1E8DF0E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6001" y="521099"/>
            <a:ext cx="4022928" cy="169277"/>
          </a:xfrm>
        </p:spPr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Microsoft 365 Copilot</a:t>
            </a:r>
            <a:endParaRPr lang="en-US" noProof="0"/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0C8C8CA3-725A-6D12-0DE0-88758EDAA0BE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EADEE331-A445-667F-A8DC-65F5597F49E4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8D87F970-7B6C-BEAD-AA53-7675802BF13E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" name="Rectangle: Rounded Corners 6">
            <a:extLst>
              <a:ext uri="{FF2B5EF4-FFF2-40B4-BE49-F238E27FC236}">
                <a16:creationId xmlns:a16="http://schemas.microsoft.com/office/drawing/2014/main" id="{DB530609-6D1C-7A6F-5C0C-55C4751CDD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6356" y="1134767"/>
            <a:ext cx="659514" cy="216000"/>
          </a:xfrm>
          <a:prstGeom prst="roundRect">
            <a:avLst>
              <a:gd name="adj" fmla="val 50000"/>
            </a:avLst>
          </a:prstGeom>
          <a:solidFill>
            <a:srgbClr val="FFA38B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Benefits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1EDDFC1-BAA1-351D-7159-17EB432704D5}"/>
              </a:ext>
            </a:extLst>
          </p:cNvPr>
          <p:cNvGrpSpPr/>
          <p:nvPr/>
        </p:nvGrpSpPr>
        <p:grpSpPr>
          <a:xfrm>
            <a:off x="1286540" y="1134767"/>
            <a:ext cx="1571031" cy="216000"/>
            <a:chOff x="1372194" y="969899"/>
            <a:chExt cx="1571031" cy="216000"/>
          </a:xfrm>
        </p:grpSpPr>
        <p:sp>
          <p:nvSpPr>
            <p:cNvPr id="4" name="Rectangle: Rounded Corners 6">
              <a:extLst>
                <a:ext uri="{FF2B5EF4-FFF2-40B4-BE49-F238E27FC236}">
                  <a16:creationId xmlns:a16="http://schemas.microsoft.com/office/drawing/2014/main" id="{83FF8915-4C53-D6D7-637D-EAC9823EE4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372194" y="969899"/>
              <a:ext cx="1571031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~75 minutes per day</a:t>
              </a:r>
            </a:p>
          </p:txBody>
        </p:sp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0131DBED-36D6-20CA-8501-F02A22933B2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421924" y="1005899"/>
              <a:ext cx="144000" cy="144000"/>
            </a:xfrm>
            <a:prstGeom prst="rect">
              <a:avLst/>
            </a:prstGeom>
          </p:spPr>
        </p:pic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222A9873-BF0E-E4A5-0E7B-DC53A269989F}"/>
              </a:ext>
            </a:extLst>
          </p:cNvPr>
          <p:cNvGrpSpPr/>
          <p:nvPr/>
        </p:nvGrpSpPr>
        <p:grpSpPr>
          <a:xfrm>
            <a:off x="5754503" y="1134767"/>
            <a:ext cx="2325078" cy="216000"/>
            <a:chOff x="6235579" y="969899"/>
            <a:chExt cx="2325078" cy="216000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530E6948-7F3C-5450-C384-34C73C91D8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6235579" y="969899"/>
              <a:ext cx="2325078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Research</a:t>
              </a:r>
            </a:p>
          </p:txBody>
        </p:sp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68DEB8F3-80CE-F430-6AEA-3DBDEC87090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6282712" y="1005899"/>
              <a:ext cx="144000" cy="144000"/>
            </a:xfrm>
            <a:prstGeom prst="rect">
              <a:avLst/>
            </a:prstGeom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4F3D4ADE-D35F-38FA-4BC3-248D55AAE540}"/>
              </a:ext>
            </a:extLst>
          </p:cNvPr>
          <p:cNvGrpSpPr/>
          <p:nvPr/>
        </p:nvGrpSpPr>
        <p:grpSpPr>
          <a:xfrm>
            <a:off x="2908241" y="1134767"/>
            <a:ext cx="2795593" cy="216000"/>
            <a:chOff x="3133720" y="969899"/>
            <a:chExt cx="2795593" cy="216000"/>
          </a:xfrm>
        </p:grpSpPr>
        <p:sp>
          <p:nvSpPr>
            <p:cNvPr id="10" name="Rectangle: Rounded Corners 6">
              <a:extLst>
                <a:ext uri="{FF2B5EF4-FFF2-40B4-BE49-F238E27FC236}">
                  <a16:creationId xmlns:a16="http://schemas.microsoft.com/office/drawing/2014/main" id="{768FDB27-DEC0-6493-3105-BEEC7EBF1B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3133720" y="969899"/>
              <a:ext cx="2795593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742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Areas of investment: </a:t>
              </a:r>
              <a:r>
                <a:rPr lang="en-US" sz="900" noProof="0">
                  <a:solidFill>
                    <a:srgbClr val="73391D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Communication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73391D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BAC6BD4E-B97B-FA1E-025A-8DA4FDD3D61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193555" y="1005899"/>
              <a:ext cx="144000" cy="144000"/>
            </a:xfrm>
            <a:prstGeom prst="rect">
              <a:avLst/>
            </a:prstGeom>
          </p:spPr>
        </p:pic>
      </p:grp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214C819-146F-8FE8-C853-2DDDBBD547BC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en-US" noProof="0"/>
              <a:t>Buy</a:t>
            </a:r>
          </a:p>
        </p:txBody>
      </p:sp>
      <p:sp>
        <p:nvSpPr>
          <p:cNvPr id="77" name="Rectangle: Rounded Corners 6">
            <a:extLst>
              <a:ext uri="{FF2B5EF4-FFF2-40B4-BE49-F238E27FC236}">
                <a16:creationId xmlns:a16="http://schemas.microsoft.com/office/drawing/2014/main" id="{54CE9224-9A0B-73D6-79EC-90D3705D57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66415" y="5753713"/>
            <a:ext cx="2705513" cy="597470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</a:t>
            </a:r>
            <a:r>
              <a:rPr lang="en-US" sz="900" b="1" spc="0" noProof="0">
                <a:solidFill>
                  <a:schemeClr val="tx1"/>
                </a:solidFill>
                <a:latin typeface="Segoe UI"/>
              </a:rPr>
              <a:t>Summarize this email thread.</a:t>
            </a: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b="1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78" name="Rectangle: Rounded Corners 4">
            <a:extLst>
              <a:ext uri="{FF2B5EF4-FFF2-40B4-BE49-F238E27FC236}">
                <a16:creationId xmlns:a16="http://schemas.microsoft.com/office/drawing/2014/main" id="{93692690-93C3-78E0-057D-7EDD36296144}"/>
              </a:ext>
            </a:extLst>
          </p:cNvPr>
          <p:cNvSpPr/>
          <p:nvPr/>
        </p:nvSpPr>
        <p:spPr bwMode="auto">
          <a:xfrm>
            <a:off x="566416" y="4048426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4:00 pm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C8506D96-9847-6A9E-209B-5C6EE3E96198}"/>
              </a:ext>
            </a:extLst>
          </p:cNvPr>
          <p:cNvSpPr txBox="1"/>
          <p:nvPr/>
        </p:nvSpPr>
        <p:spPr>
          <a:xfrm>
            <a:off x="566415" y="4500890"/>
            <a:ext cx="2748203" cy="597471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Charlotte has been looped into a long email thread concerning public reaction to a new proposed policy and uses copilot to quickly catch up and generate a response.</a:t>
            </a:r>
          </a:p>
        </p:txBody>
      </p:sp>
      <p:sp>
        <p:nvSpPr>
          <p:cNvPr id="81" name="Rectangle: Rounded Corners 6">
            <a:extLst>
              <a:ext uri="{FF2B5EF4-FFF2-40B4-BE49-F238E27FC236}">
                <a16:creationId xmlns:a16="http://schemas.microsoft.com/office/drawing/2014/main" id="{5E5BDAA1-ACE6-85AC-46BD-570CD19AE1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074494" y="5751931"/>
            <a:ext cx="2705513" cy="480654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</a:t>
            </a:r>
            <a:r>
              <a:rPr kumimoji="0" lang="en-US" sz="900" i="0" u="none" strike="noStrike" kern="1200" cap="none" spc="0" normalizeH="0" baseline="0" noProof="0">
                <a:ln w="3175">
                  <a:noFill/>
                </a:ln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Have traffic incidents in the city gone up or down over the last six months? By what amount?</a:t>
            </a:r>
          </a:p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0" normalizeH="0" baseline="0" noProof="0">
                <a:ln w="3175">
                  <a:noFill/>
                </a:ln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What street had the most incidents?</a:t>
            </a:r>
          </a:p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i="0" u="none" strike="noStrike" kern="1200" cap="none" spc="0" normalizeH="0" baseline="0" noProof="0">
              <a:ln w="3175">
                <a:noFill/>
              </a:ln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i="0" u="none" strike="noStrike" kern="1200" cap="none" spc="0" normalizeH="0" baseline="0" noProof="0">
              <a:ln w="3175">
                <a:noFill/>
              </a:ln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i="0" u="none" strike="noStrike" kern="1200" cap="none" spc="0" normalizeH="0" baseline="0" noProof="0">
              <a:ln w="3175">
                <a:noFill/>
              </a:ln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1" i="0" u="none" strike="noStrike" kern="1200" cap="none" spc="0" normalizeH="0" baseline="0" noProof="0">
              <a:ln w="3175">
                <a:noFill/>
              </a:ln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i="0" u="none" strike="noStrike" kern="1200" cap="none" spc="0" normalizeH="0" baseline="0" noProof="0">
              <a:ln w="3175">
                <a:noFill/>
              </a:ln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sp>
        <p:nvSpPr>
          <p:cNvPr id="83" name="Rectangle: Rounded Corners 7">
            <a:extLst>
              <a:ext uri="{FF2B5EF4-FFF2-40B4-BE49-F238E27FC236}">
                <a16:creationId xmlns:a16="http://schemas.microsoft.com/office/drawing/2014/main" id="{C84643DF-C963-DC6E-D83A-590BFC0290E4}"/>
              </a:ext>
            </a:extLst>
          </p:cNvPr>
          <p:cNvSpPr/>
          <p:nvPr/>
        </p:nvSpPr>
        <p:spPr bwMode="auto">
          <a:xfrm>
            <a:off x="7074495" y="4050588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11:00 am</a:t>
            </a:r>
          </a:p>
        </p:txBody>
      </p:sp>
      <p:sp>
        <p:nvSpPr>
          <p:cNvPr id="84" name="Rectangle: Rounded Corners 6">
            <a:extLst>
              <a:ext uri="{FF2B5EF4-FFF2-40B4-BE49-F238E27FC236}">
                <a16:creationId xmlns:a16="http://schemas.microsoft.com/office/drawing/2014/main" id="{19DB03DD-53CE-CFE0-1256-EEEA7C52D5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66415" y="3167836"/>
            <a:ext cx="2705513" cy="665832"/>
          </a:xfrm>
          <a:prstGeom prst="roundRect">
            <a:avLst>
              <a:gd name="adj" fmla="val 10001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Summarize my meetings for today. For each meeting, list participants and link to relevant documents for each meeting. </a:t>
            </a: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16D0C365-4383-C5B1-4535-7CC19AA4C4CE}"/>
              </a:ext>
            </a:extLst>
          </p:cNvPr>
          <p:cNvSpPr txBox="1"/>
          <p:nvPr/>
        </p:nvSpPr>
        <p:spPr>
          <a:xfrm>
            <a:off x="566414" y="2033954"/>
            <a:ext cx="2705513" cy="44512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900" noProof="0">
                <a:solidFill>
                  <a:srgbClr val="1A1A1A"/>
                </a:solidFill>
                <a:ea typeface="Segoe UI" pitchFamily="34" charset="0"/>
                <a:cs typeface="Segoe UI" pitchFamily="34" charset="0"/>
              </a:rPr>
              <a:t>Review the day’s schedule and prepare for meetings and work by reviewing relevant information.</a:t>
            </a:r>
          </a:p>
        </p:txBody>
      </p:sp>
      <p:sp>
        <p:nvSpPr>
          <p:cNvPr id="87" name="Rectangle: Rounded Corners 11">
            <a:extLst>
              <a:ext uri="{FF2B5EF4-FFF2-40B4-BE49-F238E27FC236}">
                <a16:creationId xmlns:a16="http://schemas.microsoft.com/office/drawing/2014/main" id="{980512D7-2AFE-5CEA-7B29-63FEFD540D60}"/>
              </a:ext>
            </a:extLst>
          </p:cNvPr>
          <p:cNvSpPr/>
          <p:nvPr/>
        </p:nvSpPr>
        <p:spPr bwMode="auto">
          <a:xfrm>
            <a:off x="566416" y="1591385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8:00 am</a:t>
            </a:r>
          </a:p>
        </p:txBody>
      </p:sp>
      <p:sp>
        <p:nvSpPr>
          <p:cNvPr id="88" name="Rectangle: Rounded Corners 6">
            <a:extLst>
              <a:ext uri="{FF2B5EF4-FFF2-40B4-BE49-F238E27FC236}">
                <a16:creationId xmlns:a16="http://schemas.microsoft.com/office/drawing/2014/main" id="{5B47EEF3-4FD8-0333-2B05-F2A17BF085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3802523" y="3167835"/>
            <a:ext cx="2844911" cy="667049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Create a summary of this report, including: The main findings of the report, the methodology and data sources used, and any recommendations made.</a:t>
            </a: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89" name="Rectangle: Rounded Corners 13">
            <a:extLst>
              <a:ext uri="{FF2B5EF4-FFF2-40B4-BE49-F238E27FC236}">
                <a16:creationId xmlns:a16="http://schemas.microsoft.com/office/drawing/2014/main" id="{F1AA2AEF-63B4-8141-A490-E67699A66D9C}"/>
              </a:ext>
            </a:extLst>
          </p:cNvPr>
          <p:cNvSpPr/>
          <p:nvPr/>
        </p:nvSpPr>
        <p:spPr bwMode="auto">
          <a:xfrm>
            <a:off x="3820455" y="1591385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9:30 am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7457C9D-2FAC-F856-1631-870858430C16}"/>
              </a:ext>
            </a:extLst>
          </p:cNvPr>
          <p:cNvSpPr txBox="1"/>
          <p:nvPr/>
        </p:nvSpPr>
        <p:spPr>
          <a:xfrm>
            <a:off x="3802523" y="2033954"/>
            <a:ext cx="2907304" cy="44512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New research on traffic safety has been published by an influential university and it could impact policy decisions.</a:t>
            </a:r>
          </a:p>
        </p:txBody>
      </p:sp>
      <p:sp>
        <p:nvSpPr>
          <p:cNvPr id="91" name="Rectangle: Rounded Corners 15">
            <a:extLst>
              <a:ext uri="{FF2B5EF4-FFF2-40B4-BE49-F238E27FC236}">
                <a16:creationId xmlns:a16="http://schemas.microsoft.com/office/drawing/2014/main" id="{652855C5-EB6D-1770-15EE-D6770E65111F}"/>
              </a:ext>
            </a:extLst>
          </p:cNvPr>
          <p:cNvSpPr/>
          <p:nvPr/>
        </p:nvSpPr>
        <p:spPr bwMode="auto">
          <a:xfrm>
            <a:off x="7074495" y="1591385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10:00 am</a:t>
            </a:r>
          </a:p>
        </p:txBody>
      </p:sp>
      <p:sp>
        <p:nvSpPr>
          <p:cNvPr id="92" name="Rectangle: Rounded Corners 6">
            <a:extLst>
              <a:ext uri="{FF2B5EF4-FFF2-40B4-BE49-F238E27FC236}">
                <a16:creationId xmlns:a16="http://schemas.microsoft.com/office/drawing/2014/main" id="{B10F7D8C-E9A7-BFE8-A758-D64D07FB1E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074494" y="3167835"/>
            <a:ext cx="2705513" cy="665833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What decisions were made during this meeting?  Summarize any discussion for each decision and include a table with columns for pros and cons raised.</a:t>
            </a: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95C4E9C9-E214-8ACC-69E3-E5BD8E18C684}"/>
              </a:ext>
            </a:extLst>
          </p:cNvPr>
          <p:cNvSpPr txBox="1"/>
          <p:nvPr/>
        </p:nvSpPr>
        <p:spPr>
          <a:xfrm>
            <a:off x="7074494" y="2033954"/>
            <a:ext cx="2705513" cy="597471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A second meeting has been scheduled at the same time. Both are important, so she uses Copilot to help catch up on the meeting she didn’t attend.</a:t>
            </a:r>
          </a:p>
        </p:txBody>
      </p:sp>
      <p:sp>
        <p:nvSpPr>
          <p:cNvPr id="94" name="Rectangle: Rounded Corners 6">
            <a:extLst>
              <a:ext uri="{FF2B5EF4-FFF2-40B4-BE49-F238E27FC236}">
                <a16:creationId xmlns:a16="http://schemas.microsoft.com/office/drawing/2014/main" id="{DF4A4B6D-A018-D588-7DB0-5A83540E45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3690824" y="5750163"/>
            <a:ext cx="2844911" cy="480654"/>
          </a:xfrm>
          <a:prstGeom prst="roundRect">
            <a:avLst>
              <a:gd name="adj" fmla="val 8425"/>
            </a:avLst>
          </a:prstGeom>
          <a:solidFill>
            <a:schemeClr val="bg1">
              <a:lumMod val="85000"/>
              <a:lumOff val="15000"/>
              <a:alpha val="62000"/>
            </a:schemeClr>
          </a:solidFill>
          <a:ln w="12700">
            <a:solidFill>
              <a:schemeClr val="bg1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64008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</a:t>
            </a:r>
            <a:r>
              <a:rPr lang="en-US" sz="900" b="1" spc="0" noProof="0">
                <a:solidFill>
                  <a:schemeClr val="tx1"/>
                </a:solidFill>
                <a:latin typeface="Segoe UI"/>
              </a:rPr>
              <a:t>Create a presentation</a:t>
            </a:r>
            <a:r>
              <a:rPr lang="en-US" sz="900" spc="0" noProof="0">
                <a:solidFill>
                  <a:schemeClr val="tx1"/>
                </a:solidFill>
                <a:latin typeface="Segoe UI"/>
              </a:rPr>
              <a:t> that summarizes the policy priorities and outcomes included in this word document.</a:t>
            </a: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95" name="Rectangle: Rounded Corners 19">
            <a:extLst>
              <a:ext uri="{FF2B5EF4-FFF2-40B4-BE49-F238E27FC236}">
                <a16:creationId xmlns:a16="http://schemas.microsoft.com/office/drawing/2014/main" id="{AC51751F-5A08-0E39-0815-D8A42D87BB78}"/>
              </a:ext>
            </a:extLst>
          </p:cNvPr>
          <p:cNvSpPr/>
          <p:nvPr/>
        </p:nvSpPr>
        <p:spPr bwMode="auto">
          <a:xfrm>
            <a:off x="3820455" y="4051018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2:00 pm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C2832277-6924-CB46-3AF0-2D47F5024A5E}"/>
              </a:ext>
            </a:extLst>
          </p:cNvPr>
          <p:cNvSpPr txBox="1"/>
          <p:nvPr/>
        </p:nvSpPr>
        <p:spPr>
          <a:xfrm>
            <a:off x="3690700" y="4500890"/>
            <a:ext cx="3026453" cy="44512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Use Copilot in Word to build out an outline of policy priorities and outcomes, then use Copilot in PowerPoint to turn it into a presentation.</a:t>
            </a:r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504DFD08-9576-031A-945E-B9A016F78C61}"/>
              </a:ext>
            </a:extLst>
          </p:cNvPr>
          <p:cNvSpPr>
            <a:spLocks/>
          </p:cNvSpPr>
          <p:nvPr/>
        </p:nvSpPr>
        <p:spPr bwMode="auto">
          <a:xfrm>
            <a:off x="7500428" y="5273411"/>
            <a:ext cx="411480" cy="411480"/>
          </a:xfrm>
          <a:prstGeom prst="ellipse">
            <a:avLst/>
          </a:prstGeom>
          <a:solidFill>
            <a:srgbClr val="FFFFFF"/>
          </a:solidFill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b="1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592E08B8-A48D-F65B-17CC-5885D97A936D}"/>
              </a:ext>
            </a:extLst>
          </p:cNvPr>
          <p:cNvSpPr txBox="1"/>
          <p:nvPr/>
        </p:nvSpPr>
        <p:spPr>
          <a:xfrm>
            <a:off x="10206183" y="1113728"/>
            <a:ext cx="1905067" cy="19697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2400" noProof="0">
                <a:solidFill>
                  <a:schemeClr val="accent3"/>
                </a:solidFill>
                <a:latin typeface="Segoe UI Semibold"/>
              </a:rPr>
              <a:t>Charlotte</a:t>
            </a:r>
          </a:p>
          <a:p>
            <a:pPr algn="r"/>
            <a:r>
              <a:rPr lang="en-US" sz="2400" noProof="0">
                <a:solidFill>
                  <a:schemeClr val="accent3"/>
                </a:solidFill>
                <a:latin typeface="Segoe UI Semibold"/>
              </a:rPr>
              <a:t> </a:t>
            </a:r>
            <a:r>
              <a:rPr kumimoji="0" lang="en-US" sz="1600" u="none" strike="noStrike" kern="1200" cap="none" spc="0" normalizeH="0" baseline="0" noProof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is a Transportation Policy Analyst who uses data to drive policy discussions within her government.</a:t>
            </a:r>
            <a:endParaRPr kumimoji="0" lang="en-US" sz="2000" u="none" strike="noStrike" kern="1200" cap="none" spc="0" normalizeH="0" baseline="0" noProof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53" name="Graphic 152">
            <a:extLst>
              <a:ext uri="{FF2B5EF4-FFF2-40B4-BE49-F238E27FC236}">
                <a16:creationId xmlns:a16="http://schemas.microsoft.com/office/drawing/2014/main" id="{8BD1DFEB-69C4-40D3-8A53-2E5B61BEE17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0800000">
            <a:off x="11161094" y="3106271"/>
            <a:ext cx="274790" cy="27479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3CC0061-7216-54B9-0F21-51AEA856FE37}"/>
              </a:ext>
            </a:extLst>
          </p:cNvPr>
          <p:cNvSpPr txBox="1"/>
          <p:nvPr/>
        </p:nvSpPr>
        <p:spPr>
          <a:xfrm>
            <a:off x="7068596" y="4494256"/>
            <a:ext cx="2901234" cy="140423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Review new traffic incident data. 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56909FEC-49AA-76AE-95BE-8D8D6DA1E43A}"/>
              </a:ext>
            </a:extLst>
          </p:cNvPr>
          <p:cNvGrpSpPr/>
          <p:nvPr/>
        </p:nvGrpSpPr>
        <p:grpSpPr>
          <a:xfrm>
            <a:off x="653131" y="2640954"/>
            <a:ext cx="2011569" cy="411480"/>
            <a:chOff x="4495083" y="5273411"/>
            <a:chExt cx="2011569" cy="411480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7935C6AB-0F6A-EB86-8F56-6219F75F463B}"/>
                </a:ext>
              </a:extLst>
            </p:cNvPr>
            <p:cNvGrpSpPr/>
            <p:nvPr/>
          </p:nvGrpSpPr>
          <p:grpSpPr>
            <a:xfrm>
              <a:off x="4495083" y="5273411"/>
              <a:ext cx="411480" cy="411480"/>
              <a:chOff x="4447458" y="5129735"/>
              <a:chExt cx="411480" cy="411480"/>
            </a:xfrm>
          </p:grpSpPr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8A469CD8-ECB3-EC77-A204-9CAA8E3E6B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7458" y="5129735"/>
                <a:ext cx="411480" cy="411480"/>
              </a:xfrm>
              <a:prstGeom prst="ellipse">
                <a:avLst/>
              </a:prstGeom>
              <a:solidFill>
                <a:srgbClr val="FFFFFF"/>
              </a:solidFill>
              <a:ln w="9525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defTabSz="932472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 b="1" kern="0" noProof="0">
                  <a:solidFill>
                    <a:srgbClr val="1A1A1A"/>
                  </a:solidFill>
                  <a:latin typeface="Segoe UI"/>
                </a:endParaRPr>
              </a:p>
            </p:txBody>
          </p:sp>
          <p:pic>
            <p:nvPicPr>
              <p:cNvPr id="36" name="Picture 35" descr="Zip Co logo SVG free download, id: 101874 - Brandlogos.net">
                <a:hlinkClick r:id="rId11"/>
                <a:extLst>
                  <a:ext uri="{FF2B5EF4-FFF2-40B4-BE49-F238E27FC236}">
                    <a16:creationId xmlns:a16="http://schemas.microsoft.com/office/drawing/2014/main" id="{606F7ED0-C254-6567-5F6B-D3C0AA1C2C90}"/>
                  </a:ext>
                </a:extLst>
              </p:cNvPr>
              <p:cNvPicPr>
                <a:picLocks noChangeArrowheads="1"/>
              </p:cNvPicPr>
              <p:nvPr/>
            </p:nvPicPr>
            <p:blipFill>
              <a:blip r:embed="rId1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84569" y="5292092"/>
                <a:ext cx="197434" cy="1604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19540BEA-FAD2-400F-36C6-70AA6A4EA19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5010283" y="5411550"/>
              <a:ext cx="1496369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2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2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2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807902B3-6DB7-77E1-FD16-81FCBB47A8AB}"/>
              </a:ext>
            </a:extLst>
          </p:cNvPr>
          <p:cNvGrpSpPr/>
          <p:nvPr/>
        </p:nvGrpSpPr>
        <p:grpSpPr>
          <a:xfrm>
            <a:off x="7288654" y="5320107"/>
            <a:ext cx="2361959" cy="360000"/>
            <a:chOff x="577439" y="3137252"/>
            <a:chExt cx="2361959" cy="360000"/>
          </a:xfrm>
        </p:grpSpPr>
        <p:pic>
          <p:nvPicPr>
            <p:cNvPr id="73" name="Picture 72">
              <a:extLst>
                <a:ext uri="{FF2B5EF4-FFF2-40B4-BE49-F238E27FC236}">
                  <a16:creationId xmlns:a16="http://schemas.microsoft.com/office/drawing/2014/main" id="{1EE7077C-238F-04D2-3C28-BA7D6BCEE96E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F3B1628D-FF86-A411-E1B6-94DA38B487D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AA5126A2-C259-148F-9E5C-922A7C86782A}"/>
              </a:ext>
            </a:extLst>
          </p:cNvPr>
          <p:cNvPicPr>
            <a:picLocks noChangeAspect="1"/>
          </p:cNvPicPr>
          <p:nvPr/>
        </p:nvPicPr>
        <p:blipFill rotWithShape="1"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681041" y="3516387"/>
            <a:ext cx="2627575" cy="3325333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4149400E-7A3B-6E34-D3EA-9E4AA5D2ADD9}"/>
              </a:ext>
            </a:extLst>
          </p:cNvPr>
          <p:cNvGrpSpPr/>
          <p:nvPr/>
        </p:nvGrpSpPr>
        <p:grpSpPr>
          <a:xfrm>
            <a:off x="4012265" y="2659765"/>
            <a:ext cx="2011569" cy="411480"/>
            <a:chOff x="4495083" y="5273411"/>
            <a:chExt cx="2011569" cy="411480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5D6D082E-2FE3-AB60-2BF8-8EB88F47EE83}"/>
                </a:ext>
              </a:extLst>
            </p:cNvPr>
            <p:cNvGrpSpPr/>
            <p:nvPr/>
          </p:nvGrpSpPr>
          <p:grpSpPr>
            <a:xfrm>
              <a:off x="4495083" y="5273411"/>
              <a:ext cx="411480" cy="411480"/>
              <a:chOff x="4447458" y="5129735"/>
              <a:chExt cx="411480" cy="411480"/>
            </a:xfrm>
          </p:grpSpPr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E03DC38E-FC26-15D4-B66F-F542FF4BAB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7458" y="5129735"/>
                <a:ext cx="411480" cy="411480"/>
              </a:xfrm>
              <a:prstGeom prst="ellipse">
                <a:avLst/>
              </a:prstGeom>
              <a:solidFill>
                <a:srgbClr val="FFFFFF"/>
              </a:solidFill>
              <a:ln w="9525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defTabSz="932472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 b="1" kern="0" noProof="0">
                  <a:solidFill>
                    <a:srgbClr val="1A1A1A"/>
                  </a:solidFill>
                  <a:latin typeface="Segoe UI"/>
                </a:endParaRPr>
              </a:p>
            </p:txBody>
          </p:sp>
          <p:pic>
            <p:nvPicPr>
              <p:cNvPr id="20" name="Picture 19" descr="Zip Co logo SVG free download, id: 101874 - Brandlogos.net">
                <a:hlinkClick r:id="rId11"/>
                <a:extLst>
                  <a:ext uri="{FF2B5EF4-FFF2-40B4-BE49-F238E27FC236}">
                    <a16:creationId xmlns:a16="http://schemas.microsoft.com/office/drawing/2014/main" id="{E8BCAA0F-1EEA-FEDA-A6FD-57C5E4CB9427}"/>
                  </a:ext>
                </a:extLst>
              </p:cNvPr>
              <p:cNvPicPr>
                <a:picLocks noChangeArrowheads="1"/>
              </p:cNvPicPr>
              <p:nvPr/>
            </p:nvPicPr>
            <p:blipFill>
              <a:blip r:embed="rId1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84569" y="5292092"/>
                <a:ext cx="197434" cy="1604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7FE86431-A8AD-A3AE-5B58-F86F29F0E74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5010283" y="5411550"/>
              <a:ext cx="1496369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2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2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2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DF9BAB4-F24E-4C66-75C6-6BD03A2A946B}"/>
              </a:ext>
            </a:extLst>
          </p:cNvPr>
          <p:cNvGrpSpPr/>
          <p:nvPr/>
        </p:nvGrpSpPr>
        <p:grpSpPr>
          <a:xfrm>
            <a:off x="7222460" y="2694791"/>
            <a:ext cx="2118640" cy="411480"/>
            <a:chOff x="-900503" y="2282565"/>
            <a:chExt cx="2118640" cy="411480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D71DA9AD-DD7A-65D3-CFB6-D5A3FAD0705D}"/>
                </a:ext>
              </a:extLst>
            </p:cNvPr>
            <p:cNvSpPr>
              <a:spLocks/>
            </p:cNvSpPr>
            <p:nvPr/>
          </p:nvSpPr>
          <p:spPr bwMode="auto">
            <a:xfrm>
              <a:off x="-900503" y="2282565"/>
              <a:ext cx="411480" cy="41148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472" fontAlgn="base">
                <a:spcBef>
                  <a:spcPct val="0"/>
                </a:spcBef>
                <a:spcAft>
                  <a:spcPct val="0"/>
                </a:spcAft>
              </a:pPr>
              <a:endParaRPr lang="en-US" sz="900" b="1" kern="0" noProof="0">
                <a:solidFill>
                  <a:srgbClr val="1A1A1A"/>
                </a:solidFill>
                <a:latin typeface="Segoe UI"/>
              </a:endParaRPr>
            </a:p>
          </p:txBody>
        </p:sp>
        <p:pic>
          <p:nvPicPr>
            <p:cNvPr id="23" name="Picture 6" descr="Microsoft Teams Logo, symbol, meaning, history, PNG">
              <a:hlinkClick r:id="rId15"/>
              <a:extLst>
                <a:ext uri="{FF2B5EF4-FFF2-40B4-BE49-F238E27FC236}">
                  <a16:creationId xmlns:a16="http://schemas.microsoft.com/office/drawing/2014/main" id="{85F2572F-5534-43F8-B645-925EDE96FBA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0244" r="20244"/>
            <a:stretch/>
          </p:blipFill>
          <p:spPr bwMode="auto">
            <a:xfrm>
              <a:off x="-752957" y="2417245"/>
              <a:ext cx="188383" cy="1780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9AA96B27-282C-6D71-A707-821350E8CD6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-383919" y="2401037"/>
              <a:ext cx="1602056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200" noProof="0">
                  <a:solidFill>
                    <a:prstClr val="black"/>
                  </a:solidFill>
                  <a:latin typeface="Segoe UI Semibold"/>
                </a:rPr>
                <a:t>Copilot in Teams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1D459612-5E9D-1D01-7609-75ACCE528DFD}"/>
              </a:ext>
            </a:extLst>
          </p:cNvPr>
          <p:cNvGrpSpPr/>
          <p:nvPr/>
        </p:nvGrpSpPr>
        <p:grpSpPr>
          <a:xfrm>
            <a:off x="4174559" y="5427897"/>
            <a:ext cx="2146655" cy="190965"/>
            <a:chOff x="7951310" y="5159246"/>
            <a:chExt cx="2146655" cy="190965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5E62C9C-9071-747E-62DC-D64273E9573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8301173" y="5162395"/>
              <a:ext cx="1796792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200" noProof="0">
                  <a:solidFill>
                    <a:prstClr val="black"/>
                  </a:solidFill>
                  <a:latin typeface="Segoe UI Semibold"/>
                </a:rPr>
                <a:t>Copilot in PowerPoint</a:t>
              </a:r>
            </a:p>
          </p:txBody>
        </p:sp>
        <p:pic>
          <p:nvPicPr>
            <p:cNvPr id="27" name="Picture 4" descr="Microsoft PowerPoint Logo - PNG and Vector - Logo Download">
              <a:hlinkClick r:id="rId17"/>
              <a:extLst>
                <a:ext uri="{FF2B5EF4-FFF2-40B4-BE49-F238E27FC236}">
                  <a16:creationId xmlns:a16="http://schemas.microsoft.com/office/drawing/2014/main" id="{4FF900DC-5EEE-F226-B791-889478AE568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1310" y="5159246"/>
              <a:ext cx="205287" cy="1909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6E613EE7-AF42-0E60-EA8F-D9DC8785F24B}"/>
              </a:ext>
            </a:extLst>
          </p:cNvPr>
          <p:cNvGrpSpPr/>
          <p:nvPr/>
        </p:nvGrpSpPr>
        <p:grpSpPr>
          <a:xfrm>
            <a:off x="790242" y="5397994"/>
            <a:ext cx="2351135" cy="360000"/>
            <a:chOff x="588263" y="1697756"/>
            <a:chExt cx="2351135" cy="360000"/>
          </a:xfrm>
        </p:grpSpPr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66C64C59-00A4-59BF-209A-BBEE162A7774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B67758F2-939F-C8D1-A822-4ED4EB9DEB8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4883179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334</Words>
  <Application>Microsoft Office PowerPoint</Application>
  <PresentationFormat>Widescreen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A day in the life of a Transportation Policy Analyst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2025-02-11T02:41:23Z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