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8EF35-DB73-F6EA-2713-D5307F693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DC464A-9AE0-2CCC-15CA-F665248396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03005D-55E0-18E9-E271-A060DD974A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3E7446-9D59-4948-A86B-F10CA0DB11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6.png"/><Relationship Id="rId1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openxmlformats.org/officeDocument/2006/relationships/hyperlink" Target="https://support.microsoft.com/en-us/copilot-powerpoint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9.png"/><Relationship Id="rId15" Type="http://schemas.openxmlformats.org/officeDocument/2006/relationships/hyperlink" Target="https://support.microsoft.com/en-us/copilot-teams" TargetMode="External"/><Relationship Id="rId10" Type="http://schemas.openxmlformats.org/officeDocument/2006/relationships/image" Target="../media/image14.svg"/><Relationship Id="rId19" Type="http://schemas.openxmlformats.org/officeDocument/2006/relationships/image" Target="../media/image20.pn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669D05-023C-CC80-A8A4-03FD98717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>
            <a:extLst>
              <a:ext uri="{FF2B5EF4-FFF2-40B4-BE49-F238E27FC236}">
                <a16:creationId xmlns:a16="http://schemas.microsoft.com/office/drawing/2014/main" id="{91A63429-C658-77DB-CCC7-33487787C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 Transportation Policy Analyst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734BCEB1-5A86-1839-513B-8D8C1E8DF0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0C8C8CA3-725A-6D12-0DE0-88758EDAA0B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ADEE331-A445-667F-A8DC-65F5597F49E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D87F970-7B6C-BEAD-AA53-7675802BF13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DB530609-6D1C-7A6F-5C0C-55C4751CD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1EDDFC1-BAA1-351D-7159-17EB432704D5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83FF8915-4C53-D6D7-637D-EAC9823EE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~75 minutes per day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0131DBED-36D6-20CA-8501-F02A22933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22A9873-BF0E-E4A5-0E7B-DC53A269989F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30E6948-7F3C-5450-C384-34C73C91D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Research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68DEB8F3-80CE-F430-6AEA-3DBDEC870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F3D4ADE-D35F-38FA-4BC3-248D55AAE540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768FDB27-DEC0-6493-3105-BEEC7EBF1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</a:t>
              </a:r>
              <a:r>
                <a:rPr lang="en-US" sz="900" noProof="0">
                  <a:solidFill>
                    <a:srgbClr val="73391D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Communication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BAC6BD4E-B97B-FA1E-025A-8DA4FDD3D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214C819-146F-8FE8-C853-2DDDBBD547B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77" name="Rectangle: Rounded Corners 6">
            <a:extLst>
              <a:ext uri="{FF2B5EF4-FFF2-40B4-BE49-F238E27FC236}">
                <a16:creationId xmlns:a16="http://schemas.microsoft.com/office/drawing/2014/main" id="{54CE9224-9A0B-73D6-79EC-90D3705D5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5753713"/>
            <a:ext cx="2705513" cy="597470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Summarize this email thread.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b="1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8" name="Rectangle: Rounded Corners 4">
            <a:extLst>
              <a:ext uri="{FF2B5EF4-FFF2-40B4-BE49-F238E27FC236}">
                <a16:creationId xmlns:a16="http://schemas.microsoft.com/office/drawing/2014/main" id="{93692690-93C3-78E0-057D-7EDD36296144}"/>
              </a:ext>
            </a:extLst>
          </p:cNvPr>
          <p:cNvSpPr/>
          <p:nvPr/>
        </p:nvSpPr>
        <p:spPr bwMode="auto">
          <a:xfrm>
            <a:off x="566416" y="4048426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4:00 pm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506D96-9847-6A9E-209B-5C6EE3E96198}"/>
              </a:ext>
            </a:extLst>
          </p:cNvPr>
          <p:cNvSpPr txBox="1"/>
          <p:nvPr/>
        </p:nvSpPr>
        <p:spPr>
          <a:xfrm>
            <a:off x="566415" y="4500890"/>
            <a:ext cx="274820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Charlotte has been looped into a long email thread concerning public reaction to a new proposed policy and uses copilot to quickly catch up and generate a response.</a:t>
            </a:r>
          </a:p>
        </p:txBody>
      </p: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5E5BDAA1-ACE6-85AC-46BD-570CD19AE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5751931"/>
            <a:ext cx="2705513" cy="48065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Have traffic incidents in the city gone up or down over the last six months? By what amount?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What street had the most incidents?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3" name="Rectangle: Rounded Corners 7">
            <a:extLst>
              <a:ext uri="{FF2B5EF4-FFF2-40B4-BE49-F238E27FC236}">
                <a16:creationId xmlns:a16="http://schemas.microsoft.com/office/drawing/2014/main" id="{C84643DF-C963-DC6E-D83A-590BFC0290E4}"/>
              </a:ext>
            </a:extLst>
          </p:cNvPr>
          <p:cNvSpPr/>
          <p:nvPr/>
        </p:nvSpPr>
        <p:spPr bwMode="auto">
          <a:xfrm>
            <a:off x="7074495" y="405058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11:00 am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19DB03DD-53CE-CFE0-1256-EEEA7C52D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3167836"/>
            <a:ext cx="2705513" cy="66583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Summarize my meetings for today. For each meeting, list participants and link to relevant documents for each meeting. 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6D0C365-4383-C5B1-4535-7CC19AA4C4CE}"/>
              </a:ext>
            </a:extLst>
          </p:cNvPr>
          <p:cNvSpPr txBox="1"/>
          <p:nvPr/>
        </p:nvSpPr>
        <p:spPr>
          <a:xfrm>
            <a:off x="566414" y="2033954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Review the day’s schedule and prepare for meetings and work by reviewing relevant information.</a:t>
            </a:r>
          </a:p>
        </p:txBody>
      </p:sp>
      <p:sp>
        <p:nvSpPr>
          <p:cNvPr id="87" name="Rectangle: Rounded Corners 11">
            <a:extLst>
              <a:ext uri="{FF2B5EF4-FFF2-40B4-BE49-F238E27FC236}">
                <a16:creationId xmlns:a16="http://schemas.microsoft.com/office/drawing/2014/main" id="{980512D7-2AFE-5CEA-7B29-63FEFD540D60}"/>
              </a:ext>
            </a:extLst>
          </p:cNvPr>
          <p:cNvSpPr/>
          <p:nvPr/>
        </p:nvSpPr>
        <p:spPr bwMode="auto">
          <a:xfrm>
            <a:off x="566416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8:00 am</a:t>
            </a:r>
          </a:p>
        </p:txBody>
      </p:sp>
      <p:sp>
        <p:nvSpPr>
          <p:cNvPr id="88" name="Rectangle: Rounded Corners 6">
            <a:extLst>
              <a:ext uri="{FF2B5EF4-FFF2-40B4-BE49-F238E27FC236}">
                <a16:creationId xmlns:a16="http://schemas.microsoft.com/office/drawing/2014/main" id="{5B47EEF3-4FD8-0333-2B05-F2A17BF08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02523" y="3167835"/>
            <a:ext cx="2844911" cy="6670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Create a summary of this report, including: The main findings of the report, the methodology and data sources used, and any recommendations made.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9" name="Rectangle: Rounded Corners 13">
            <a:extLst>
              <a:ext uri="{FF2B5EF4-FFF2-40B4-BE49-F238E27FC236}">
                <a16:creationId xmlns:a16="http://schemas.microsoft.com/office/drawing/2014/main" id="{F1AA2AEF-63B4-8141-A490-E67699A66D9C}"/>
              </a:ext>
            </a:extLst>
          </p:cNvPr>
          <p:cNvSpPr/>
          <p:nvPr/>
        </p:nvSpPr>
        <p:spPr bwMode="auto">
          <a:xfrm>
            <a:off x="382045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9:30 am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7457C9D-2FAC-F856-1631-870858430C16}"/>
              </a:ext>
            </a:extLst>
          </p:cNvPr>
          <p:cNvSpPr txBox="1"/>
          <p:nvPr/>
        </p:nvSpPr>
        <p:spPr>
          <a:xfrm>
            <a:off x="3802523" y="2033954"/>
            <a:ext cx="2907304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New research on traffic safety has been published by an influential university and it could impact policy decisions.</a:t>
            </a:r>
          </a:p>
        </p:txBody>
      </p:sp>
      <p:sp>
        <p:nvSpPr>
          <p:cNvPr id="91" name="Rectangle: Rounded Corners 15">
            <a:extLst>
              <a:ext uri="{FF2B5EF4-FFF2-40B4-BE49-F238E27FC236}">
                <a16:creationId xmlns:a16="http://schemas.microsoft.com/office/drawing/2014/main" id="{652855C5-EB6D-1770-15EE-D6770E65111F}"/>
              </a:ext>
            </a:extLst>
          </p:cNvPr>
          <p:cNvSpPr/>
          <p:nvPr/>
        </p:nvSpPr>
        <p:spPr bwMode="auto">
          <a:xfrm>
            <a:off x="707449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10:00 am</a:t>
            </a:r>
          </a:p>
        </p:txBody>
      </p:sp>
      <p:sp>
        <p:nvSpPr>
          <p:cNvPr id="92" name="Rectangle: Rounded Corners 6">
            <a:extLst>
              <a:ext uri="{FF2B5EF4-FFF2-40B4-BE49-F238E27FC236}">
                <a16:creationId xmlns:a16="http://schemas.microsoft.com/office/drawing/2014/main" id="{B10F7D8C-E9A7-BFE8-A758-D64D07FB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3167835"/>
            <a:ext cx="2705513" cy="66583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What decisions were made during this meeting?  Summarize any discussion for each decision and include a table with columns for pros and cons raised.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5C4E9C9-E214-8ACC-69E3-E5BD8E18C684}"/>
              </a:ext>
            </a:extLst>
          </p:cNvPr>
          <p:cNvSpPr txBox="1"/>
          <p:nvPr/>
        </p:nvSpPr>
        <p:spPr>
          <a:xfrm>
            <a:off x="7074494" y="2033954"/>
            <a:ext cx="270551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A second meeting has been scheduled at the same time. Both are important, so she uses Copilot to help catch up on the meeting she didn’t attend.</a:t>
            </a:r>
          </a:p>
        </p:txBody>
      </p:sp>
      <p:sp>
        <p:nvSpPr>
          <p:cNvPr id="94" name="Rectangle: Rounded Corners 6">
            <a:extLst>
              <a:ext uri="{FF2B5EF4-FFF2-40B4-BE49-F238E27FC236}">
                <a16:creationId xmlns:a16="http://schemas.microsoft.com/office/drawing/2014/main" id="{DF4A4B6D-A018-D588-7DB0-5A83540E4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90824" y="5750163"/>
            <a:ext cx="2844911" cy="480654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Create a presentation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that summarizes the policy priorities and outcomes included in this word document.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5" name="Rectangle: Rounded Corners 19">
            <a:extLst>
              <a:ext uri="{FF2B5EF4-FFF2-40B4-BE49-F238E27FC236}">
                <a16:creationId xmlns:a16="http://schemas.microsoft.com/office/drawing/2014/main" id="{AC51751F-5A08-0E39-0815-D8A42D87BB78}"/>
              </a:ext>
            </a:extLst>
          </p:cNvPr>
          <p:cNvSpPr/>
          <p:nvPr/>
        </p:nvSpPr>
        <p:spPr bwMode="auto">
          <a:xfrm>
            <a:off x="3820455" y="405101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2:00 pm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2832277-6924-CB46-3AF0-2D47F5024A5E}"/>
              </a:ext>
            </a:extLst>
          </p:cNvPr>
          <p:cNvSpPr txBox="1"/>
          <p:nvPr/>
        </p:nvSpPr>
        <p:spPr>
          <a:xfrm>
            <a:off x="3690700" y="4500890"/>
            <a:ext cx="302645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Use Copilot in Word to build out an outline of policy priorities and outcomes, then use Copilot in PowerPoint to turn it into a presentation.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504DFD08-9576-031A-945E-B9A016F78C61}"/>
              </a:ext>
            </a:extLst>
          </p:cNvPr>
          <p:cNvSpPr>
            <a:spLocks/>
          </p:cNvSpPr>
          <p:nvPr/>
        </p:nvSpPr>
        <p:spPr bwMode="auto">
          <a:xfrm>
            <a:off x="7500428" y="52734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2E08B8-A48D-F65B-17CC-5885D97A936D}"/>
              </a:ext>
            </a:extLst>
          </p:cNvPr>
          <p:cNvSpPr txBox="1"/>
          <p:nvPr/>
        </p:nvSpPr>
        <p:spPr>
          <a:xfrm>
            <a:off x="10206183" y="1113728"/>
            <a:ext cx="1905067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noProof="0">
                <a:solidFill>
                  <a:schemeClr val="accent3"/>
                </a:solidFill>
                <a:latin typeface="Segoe UI Semibold"/>
              </a:rPr>
              <a:t>Charlotte</a:t>
            </a:r>
          </a:p>
          <a:p>
            <a:pPr algn="r"/>
            <a:r>
              <a:rPr lang="en-US" sz="2400" noProof="0">
                <a:solidFill>
                  <a:schemeClr val="accent3"/>
                </a:solidFill>
                <a:latin typeface="Segoe UI Semibold"/>
              </a:rPr>
              <a:t> </a:t>
            </a:r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is a Transportation Policy Analyst who uses data to drive policy discussions within her government.</a:t>
            </a:r>
            <a:endParaRPr kumimoji="0" lang="en-US" sz="2000" u="none" strike="noStrike" kern="120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" name="Graphic 152">
            <a:extLst>
              <a:ext uri="{FF2B5EF4-FFF2-40B4-BE49-F238E27FC236}">
                <a16:creationId xmlns:a16="http://schemas.microsoft.com/office/drawing/2014/main" id="{8BD1DFEB-69C4-40D3-8A53-2E5B61BEE1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11161094" y="3106271"/>
            <a:ext cx="274790" cy="2747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3CC0061-7216-54B9-0F21-51AEA856FE37}"/>
              </a:ext>
            </a:extLst>
          </p:cNvPr>
          <p:cNvSpPr txBox="1"/>
          <p:nvPr/>
        </p:nvSpPr>
        <p:spPr>
          <a:xfrm>
            <a:off x="7068596" y="4494256"/>
            <a:ext cx="2901234" cy="140423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Review new traffic incident data. 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6909FEC-49AA-76AE-95BE-8D8D6DA1E43A}"/>
              </a:ext>
            </a:extLst>
          </p:cNvPr>
          <p:cNvGrpSpPr/>
          <p:nvPr/>
        </p:nvGrpSpPr>
        <p:grpSpPr>
          <a:xfrm>
            <a:off x="653131" y="2640954"/>
            <a:ext cx="2011569" cy="411480"/>
            <a:chOff x="4495083" y="5273411"/>
            <a:chExt cx="2011569" cy="41148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7935C6AB-0F6A-EB86-8F56-6219F75F463B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A469CD8-ECB3-EC77-A204-9CAA8E3E6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36" name="Picture 35" descr="Zip Co logo SVG free download, id: 101874 - Brandlogos.net">
                <a:hlinkClick r:id="rId11"/>
                <a:extLst>
                  <a:ext uri="{FF2B5EF4-FFF2-40B4-BE49-F238E27FC236}">
                    <a16:creationId xmlns:a16="http://schemas.microsoft.com/office/drawing/2014/main" id="{606F7ED0-C254-6567-5F6B-D3C0AA1C2C90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9540BEA-FAD2-400F-36C6-70AA6A4EA19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07902B3-6DB7-77E1-FD16-81FCBB47A8AB}"/>
              </a:ext>
            </a:extLst>
          </p:cNvPr>
          <p:cNvGrpSpPr/>
          <p:nvPr/>
        </p:nvGrpSpPr>
        <p:grpSpPr>
          <a:xfrm>
            <a:off x="7288654" y="5320107"/>
            <a:ext cx="2361959" cy="360000"/>
            <a:chOff x="577439" y="3137252"/>
            <a:chExt cx="2361959" cy="360000"/>
          </a:xfrm>
        </p:grpSpPr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1EE7077C-238F-04D2-3C28-BA7D6BCEE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3B1628D-FF86-A411-E1B6-94DA38B487D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A5126A2-C259-148F-9E5C-922A7C86782A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81041" y="3516387"/>
            <a:ext cx="2627575" cy="332533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4149400E-7A3B-6E34-D3EA-9E4AA5D2ADD9}"/>
              </a:ext>
            </a:extLst>
          </p:cNvPr>
          <p:cNvGrpSpPr/>
          <p:nvPr/>
        </p:nvGrpSpPr>
        <p:grpSpPr>
          <a:xfrm>
            <a:off x="4012265" y="2659765"/>
            <a:ext cx="2011569" cy="411480"/>
            <a:chOff x="4495083" y="5273411"/>
            <a:chExt cx="2011569" cy="41148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D6D082E-2FE3-AB60-2BF8-8EB88F47EE83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3DC38E-FC26-15D4-B66F-F542FF4BAB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20" name="Picture 19" descr="Zip Co logo SVG free download, id: 101874 - Brandlogos.net">
                <a:hlinkClick r:id="rId11"/>
                <a:extLst>
                  <a:ext uri="{FF2B5EF4-FFF2-40B4-BE49-F238E27FC236}">
                    <a16:creationId xmlns:a16="http://schemas.microsoft.com/office/drawing/2014/main" id="{E8BCAA0F-1EEA-FEDA-A6FD-57C5E4CB9427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FE86431-A8AD-A3AE-5B58-F86F29F0E74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F9BAB4-F24E-4C66-75C6-6BD03A2A946B}"/>
              </a:ext>
            </a:extLst>
          </p:cNvPr>
          <p:cNvGrpSpPr/>
          <p:nvPr/>
        </p:nvGrpSpPr>
        <p:grpSpPr>
          <a:xfrm>
            <a:off x="7222460" y="2694791"/>
            <a:ext cx="2118640" cy="411480"/>
            <a:chOff x="-900503" y="2282565"/>
            <a:chExt cx="2118640" cy="41148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71DA9AD-DD7A-65D3-CFB6-D5A3FAD07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23" name="Picture 6" descr="Microsoft Teams Logo, symbol, meaning, history, PNG">
              <a:hlinkClick r:id="rId15"/>
              <a:extLst>
                <a:ext uri="{FF2B5EF4-FFF2-40B4-BE49-F238E27FC236}">
                  <a16:creationId xmlns:a16="http://schemas.microsoft.com/office/drawing/2014/main" id="{85F2572F-5534-43F8-B645-925EDE96FB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52957" y="2417245"/>
              <a:ext cx="188383" cy="178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AA96B27-282C-6D71-A707-821350E8CD6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D459612-5E9D-1D01-7609-75ACCE528DFD}"/>
              </a:ext>
            </a:extLst>
          </p:cNvPr>
          <p:cNvGrpSpPr/>
          <p:nvPr/>
        </p:nvGrpSpPr>
        <p:grpSpPr>
          <a:xfrm>
            <a:off x="4174559" y="5427897"/>
            <a:ext cx="2146655" cy="190965"/>
            <a:chOff x="7951310" y="5159246"/>
            <a:chExt cx="2146655" cy="19096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5E62C9C-9071-747E-62DC-D64273E9573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301173" y="5162395"/>
              <a:ext cx="179679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PowerPoint</a:t>
              </a:r>
            </a:p>
          </p:txBody>
        </p:sp>
        <p:pic>
          <p:nvPicPr>
            <p:cNvPr id="27" name="Picture 4" descr="Microsoft PowerPoint Logo - PNG and Vector - Logo Download">
              <a:hlinkClick r:id="rId17"/>
              <a:extLst>
                <a:ext uri="{FF2B5EF4-FFF2-40B4-BE49-F238E27FC236}">
                  <a16:creationId xmlns:a16="http://schemas.microsoft.com/office/drawing/2014/main" id="{4FF900DC-5EEE-F226-B791-889478AE56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1310" y="5159246"/>
              <a:ext cx="205287" cy="1909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E613EE7-AF42-0E60-EA8F-D9DC8785F24B}"/>
              </a:ext>
            </a:extLst>
          </p:cNvPr>
          <p:cNvGrpSpPr/>
          <p:nvPr/>
        </p:nvGrpSpPr>
        <p:grpSpPr>
          <a:xfrm>
            <a:off x="790242" y="5397994"/>
            <a:ext cx="2351135" cy="360000"/>
            <a:chOff x="588263" y="1697756"/>
            <a:chExt cx="2351135" cy="360000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66C64C59-00A4-59BF-209A-BBEE162A77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67758F2-939F-C8D1-A822-4ED4EB9DEB8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88317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334</Words>
  <Application>Microsoft Office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Transportation Policy Analyst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