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4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19.pn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78">
            <a:extLst>
              <a:ext uri="{FF2B5EF4-FFF2-40B4-BE49-F238E27FC236}">
                <a16:creationId xmlns:a16="http://schemas.microsoft.com/office/drawing/2014/main" id="{3AE5E23D-8AAB-AF15-3C8C-4111F3BD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714654" cy="263149"/>
          </a:xfrm>
        </p:spPr>
        <p:txBody>
          <a:bodyPr/>
          <a:lstStyle/>
          <a:p>
            <a:r>
              <a:rPr lang="en-US" noProof="0"/>
              <a:t>A day in the life of a Paralegal at Microsoft</a:t>
            </a:r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0253B73F-9664-CDAD-E6F0-515CB2672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Microsoft 365 Copilot</a:t>
            </a:r>
            <a:endParaRPr lang="en-US" noProof="0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4553E6CD-9C66-96B3-6DA6-DA628EDFB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noProof="0"/>
              <a:t>8:30 am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62F5E670-CA0D-651F-67AE-2C7154D543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784426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Tomek is added to ongoing email chains and chats relating to an urgent project with a customer and ask to support MOU discussions. He asks Copilot to summarize the content.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8AC67740-4884-392C-DA42-E3C994AC5C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Summarize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all the email, chats, and documents that relate to [project name] with Contoso,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list open items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. 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F861A375-461F-B9AA-CC48-DE2FD26EFE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noProof="0"/>
              <a:t>9:00 am</a:t>
            </a: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EB66DDC9-D634-9BFF-3F00-CAB09FD960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784426"/>
          </a:xfrm>
        </p:spPr>
        <p:txBody>
          <a:bodyPr>
            <a:norm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Tomek asks Copilot to highlight gaps between MOUs. After reviewing the MOU, he refines the table produced by Copilot, and uses it to help explain changes in an internal discussion.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BD0C6DC0-6566-4943-DF22-791BCE2F45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791609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Compare key legal positions between these two agreements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, list results in a table.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Indicate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if one of the agreements is silent on issue that the other covers.</a:t>
            </a:r>
            <a:r>
              <a:rPr kumimoji="0" lang="en-US" sz="900" b="0" i="0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[Microsoft MOU], [Contoso MOU]</a:t>
            </a: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59EB6274-5C11-A791-ED81-16E5F86A64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r>
              <a:rPr lang="en-US" noProof="0"/>
              <a:t>10:30 am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314DC460-163E-0178-3794-AB0C1E0882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After finalizing the internal discussion on the MOU, Tomek joins his team call halfway through and asks for a detailed recap of any feedback on the demo he provided last week.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7A133770-2F74-25D9-0AC8-4128F6D9C8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Recap the meeting so far indicating speakers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and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write a detailed summary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of what was discussed in relation to AI terms builder.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119434C3-5B7E-9B29-9EC3-DE6CF9D961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noProof="0"/>
              <a:t>5:00 pm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1A1C0C7D-2FEA-3261-57F6-283F4C5AEC0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Tomek is preparing for an internal report on a project he is involved in. To get started with a draft, he asks Copilot to prepare the first version of a report and to follow the standard structure. 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DAF91BED-EB43-C16A-106A-679C2F291F2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906652" cy="626701"/>
          </a:xfrm>
        </p:spPr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Prepare an update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on [project name]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,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looking at calls, emails and chats from the last month -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format and headings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fro</a:t>
            </a:r>
            <a:r>
              <a:rPr kumimoji="0" lang="en-US" sz="900" b="0" i="0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m [project report template]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C39F4D07-6209-0225-7637-BD55DEF1272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noProof="0"/>
              <a:t>1:00 pm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D114EA20-48B1-17DE-E622-CC61277C12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After a lunch break Tomek uses Copilot to summarize new emails and draft responses. He also leverages Copilot to locate internal materials related to the queries he’s supporting.</a:t>
            </a:r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2BE85B30-1F1A-548A-31C7-7FB09BA4318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5" y="5414981"/>
            <a:ext cx="3021877" cy="1055253"/>
          </a:xfrm>
        </p:spPr>
        <p:txBody>
          <a:bodyPr>
            <a:normAutofit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Draft an email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pointing out that prior to sharing confidential information, we should ensure an NDA is in place with the other party (by checking via Legal Contracting Experience).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Include reminder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that this is a requirement under the Policy. 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3DC14E15-0BFB-8049-3E0C-AC9C986B04C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noProof="0"/>
              <a:t>11:30 am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AB22307D-3DE3-372E-CD30-52630D7CD0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Autofit/>
          </a:bodyPr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While catching up on a recorded session with updates on an EU act. Tomek opens a PDF version of the newly published final draft in the browser and uses Copilot to recap details of  the act.</a:t>
            </a:r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0E39DD00-FEC6-0697-4B44-00FDD2C8567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579568" cy="626701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How does the act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define </a:t>
            </a:r>
            <a:r>
              <a:rPr kumimoji="0" lang="en-US" sz="900" b="0" i="0" u="none" strike="noStrike" kern="1200" cap="none" spc="0" normalizeH="0" baseline="0" noProof="0" err="1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GenAI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models with systemic risk? </a:t>
            </a:r>
          </a:p>
        </p:txBody>
      </p:sp>
      <p:sp>
        <p:nvSpPr>
          <p:cNvPr id="62" name="Text Placeholder 22">
            <a:extLst>
              <a:ext uri="{FF2B5EF4-FFF2-40B4-BE49-F238E27FC236}">
                <a16:creationId xmlns:a16="http://schemas.microsoft.com/office/drawing/2014/main" id="{BAA95387-6525-1ED9-F240-E65D4CB58BF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>
                <a:latin typeface="Segoe UI Semibold"/>
                <a:cs typeface="Segoe UI Semibold"/>
              </a:rPr>
              <a:t>Buy</a:t>
            </a:r>
            <a:endParaRPr lang="en-US" noProof="0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52A1A12F-8B91-E4B4-7E34-CB78841A35C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43" name="Text Placeholder 142">
            <a:extLst>
              <a:ext uri="{FF2B5EF4-FFF2-40B4-BE49-F238E27FC236}">
                <a16:creationId xmlns:a16="http://schemas.microsoft.com/office/drawing/2014/main" id="{EB382820-EF79-F130-8D83-00A9201B707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2EE42A24-9AB2-3626-9BD9-333CE688355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6" name="Rectangle: Rounded Corners 6">
            <a:extLst>
              <a:ext uri="{FF2B5EF4-FFF2-40B4-BE49-F238E27FC236}">
                <a16:creationId xmlns:a16="http://schemas.microsoft.com/office/drawing/2014/main" id="{90B275A2-E1C5-4E77-F869-FE269FEFE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CE4BFF5-89CA-95A6-736E-B15B9E40076C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68" name="Rectangle: Rounded Corners 6">
              <a:extLst>
                <a:ext uri="{FF2B5EF4-FFF2-40B4-BE49-F238E27FC236}">
                  <a16:creationId xmlns:a16="http://schemas.microsoft.com/office/drawing/2014/main" id="{2163269C-D2A9-A125-684E-FB4D23655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~3.5 hours weekly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CBAAEA74-33CA-9F09-9465-14C8B693F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A0A9C31-571E-0853-F157-8828D3DB15E5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14F1931A-29E5-2C40-6437-DC2A224D5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Spending more time on work I enjoy!</a:t>
              </a: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C3EAC795-5DBE-C90F-7F2C-72A4B8FCF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E4FFA1C-3803-4670-94FA-AA3C9D7FBB55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74" name="Rectangle: Rounded Corners 6">
              <a:extLst>
                <a:ext uri="{FF2B5EF4-FFF2-40B4-BE49-F238E27FC236}">
                  <a16:creationId xmlns:a16="http://schemas.microsoft.com/office/drawing/2014/main" id="{C012EEE8-50AA-D375-BFD9-5F0297F72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Learning &amp; scale impact</a:t>
              </a:r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CB210821-B0FF-8A82-E55F-D94A7401E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099E22E-EB51-97FE-9C90-33A316C3FBDC}"/>
              </a:ext>
            </a:extLst>
          </p:cNvPr>
          <p:cNvGrpSpPr/>
          <p:nvPr/>
        </p:nvGrpSpPr>
        <p:grpSpPr>
          <a:xfrm>
            <a:off x="10195084" y="1462475"/>
            <a:ext cx="1696592" cy="1601221"/>
            <a:chOff x="10195084" y="1462475"/>
            <a:chExt cx="1696592" cy="1601221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F2B26C2-19E8-08A9-5D2C-F2EBE6668BE7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Tomek</a:t>
              </a:r>
              <a:b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Paralegal 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at Microsoft </a:t>
              </a:r>
            </a:p>
          </p:txBody>
        </p:sp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18DC154C-34EC-17C4-D6D0-96DB3BE48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11616886" y="2788906"/>
              <a:ext cx="274790" cy="274790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7203F75-D178-CAC8-BC5C-4C735FC91DB4}"/>
              </a:ext>
            </a:extLst>
          </p:cNvPr>
          <p:cNvGrpSpPr/>
          <p:nvPr/>
        </p:nvGrpSpPr>
        <p:grpSpPr>
          <a:xfrm>
            <a:off x="812633" y="2721252"/>
            <a:ext cx="2351135" cy="360000"/>
            <a:chOff x="588263" y="1217924"/>
            <a:chExt cx="2351135" cy="360000"/>
          </a:xfrm>
        </p:grpSpPr>
        <p:pic>
          <p:nvPicPr>
            <p:cNvPr id="221" name="Picture 220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9BD34ECC-0D18-54C6-4B66-7D01A77B31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E8CE64C4-2BE4-1403-3AED-01C98190C67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A95884C-3E9F-73CD-2BEE-E5B6404550FD}"/>
              </a:ext>
            </a:extLst>
          </p:cNvPr>
          <p:cNvGrpSpPr/>
          <p:nvPr/>
        </p:nvGrpSpPr>
        <p:grpSpPr>
          <a:xfrm>
            <a:off x="812633" y="5156688"/>
            <a:ext cx="2351135" cy="360000"/>
            <a:chOff x="588263" y="1217924"/>
            <a:chExt cx="2351135" cy="360000"/>
          </a:xfrm>
        </p:grpSpPr>
        <p:pic>
          <p:nvPicPr>
            <p:cNvPr id="224" name="Picture 223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5DEF2C08-ADD8-C808-445E-4B6665DA80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2BDE1909-D38F-A5C8-60E9-E37D32E6FEF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ECF6CA6-4FB4-56AE-E9C4-7DB42E38B9C7}"/>
              </a:ext>
            </a:extLst>
          </p:cNvPr>
          <p:cNvGrpSpPr/>
          <p:nvPr/>
        </p:nvGrpSpPr>
        <p:grpSpPr>
          <a:xfrm>
            <a:off x="7198028" y="5156688"/>
            <a:ext cx="2351135" cy="360000"/>
            <a:chOff x="588263" y="1217924"/>
            <a:chExt cx="2351135" cy="360000"/>
          </a:xfrm>
        </p:grpSpPr>
        <p:pic>
          <p:nvPicPr>
            <p:cNvPr id="227" name="Picture 226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BB9175E1-2704-F5B1-2581-0DC9CECC72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741EEEC-68C7-DB06-D4ED-2DDAA843B5B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CF2342D-E9AD-ED1F-04E5-5F407C85E42D}"/>
              </a:ext>
            </a:extLst>
          </p:cNvPr>
          <p:cNvGrpSpPr/>
          <p:nvPr/>
        </p:nvGrpSpPr>
        <p:grpSpPr>
          <a:xfrm>
            <a:off x="3947719" y="5156688"/>
            <a:ext cx="2351135" cy="360000"/>
            <a:chOff x="588263" y="1697756"/>
            <a:chExt cx="2351135" cy="360000"/>
          </a:xfrm>
        </p:grpSpPr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549C4EE6-3CE7-8B9D-E9B9-1D95C466A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EB016987-F9BF-3501-8E2C-5ECC03F177A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A50FE4AB-987C-27AF-DF2E-D4B0DB85BD93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2657420"/>
            <a:chExt cx="2351135" cy="360000"/>
          </a:xfrm>
        </p:grpSpPr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560BF253-2360-8017-51AF-60AF5C8F0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E5E0DAB5-776E-C28C-FF5B-1EE49CF9A4B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4A74BBC-A7C8-F360-92A8-420F29D4C2FB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3617084"/>
            <a:chExt cx="2351135" cy="360000"/>
          </a:xfrm>
        </p:grpSpPr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E01D1B77-EFB4-F8E0-B40E-BCF95D5A8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3296BBC9-1ADC-8746-90B0-22C09FFC218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38" name="Picture 237">
            <a:extLst>
              <a:ext uri="{FF2B5EF4-FFF2-40B4-BE49-F238E27FC236}">
                <a16:creationId xmlns:a16="http://schemas.microsoft.com/office/drawing/2014/main" id="{8E814D25-46B5-98FF-F5F2-1B32CD015FF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372" y="3672412"/>
            <a:ext cx="2917641" cy="31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83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463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Paralegal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2025-02-11T21:18:54Z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