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446A3-8961-AE4E-6DB0-E34AEA2EE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79E54D-57F5-751A-719F-10ACED1EC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A3D215-E084-CA3D-29D0-DBA7C9A15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EF389-A273-6304-9740-26D7690324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hyperlink" Target="https://support.microsoft.com/en-us/copilot-powerpoint" TargetMode="External"/><Relationship Id="rId18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hyperlink" Target="https://support.microsoft.com/en-us/copilot-teams" TargetMode="External"/><Relationship Id="rId10" Type="http://schemas.openxmlformats.org/officeDocument/2006/relationships/image" Target="../media/image13.png"/><Relationship Id="rId19" Type="http://schemas.openxmlformats.org/officeDocument/2006/relationships/image" Target="../media/image20.jpeg"/><Relationship Id="rId4" Type="http://schemas.openxmlformats.org/officeDocument/2006/relationships/image" Target="../media/image8.svg"/><Relationship Id="rId9" Type="http://schemas.openxmlformats.org/officeDocument/2006/relationships/hyperlink" Target="https://support.microsoft.com/en-us/topic/overview-of-microsoft-365-chat-preview-5b00a52d-7296-48ee-b938-b95b7209f737" TargetMode="External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40B90-B991-4BD7-0BC3-FE14BDCCA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B31B346C-81C3-745A-9704-E7241A1D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Tax Policy Analyst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0E8E4089-7916-ACC7-2391-00FDA72AEB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1FCEA51D-1FEB-0355-DD88-3C3E7D6BA23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5C28245-5024-B2C9-FCCA-C119666D60E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158C0ED-C6AB-5A7A-AD7C-3ED80120923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1BD088A3-DE11-0D03-9684-4F2567E52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BF0798-420B-CF69-BDF5-C8C6688F1839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358F5F8D-0DED-0DCB-30E3-024F5E3E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~3 hours per week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1586388-F158-10F2-8498-83815CD38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8F0EC0C-A15E-F1A6-F451-A499C1A4EBCD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7B8466F-E76F-131C-6D0F-8F4235F11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Policy research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2A04798-7036-2ABA-7EFD-57E2A6DE02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94BD524-6695-7543-D588-E17675377A4B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C0FF2642-06B7-10AE-72AF-2E2368A55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Analysis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1C727D16-3123-296B-83D9-DDA8BDC30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93C0EB4-2C1E-54AA-FDF6-58855A25D3B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C6122B96-0ADE-D494-6CBB-6DC87F632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Enhances document quality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with advanced editing and formatting capabilities for professional reports.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0AD703D1-3373-A6F9-202B-A3FA98979A07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C126809-AD81-72EF-A55A-A5301A54AD4B}"/>
              </a:ext>
            </a:extLst>
          </p:cNvPr>
          <p:cNvSpPr txBox="1"/>
          <p:nvPr/>
        </p:nvSpPr>
        <p:spPr>
          <a:xfrm>
            <a:off x="566415" y="4500890"/>
            <a:ext cx="274820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Jake drafts a white paper detailing new tax policies, using data analysis to support her findings.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BDEE338A-69DE-BD41-4B41-F4F09861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Organizes and prioritizes communication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efficiently, allowing for quick response to legislative inquiries.</a:t>
            </a: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F446FF58-021B-09C9-1670-D9001E6B8F10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C89D1C98-6B4D-7984-6D74-01E48382B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Facilitates real-time collaboration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and ensures all updates on tax regulations are recorded.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AEE7281-7326-9302-F319-C2A79107E086}"/>
              </a:ext>
            </a:extLst>
          </p:cNvPr>
          <p:cNvSpPr txBox="1"/>
          <p:nvPr/>
        </p:nvSpPr>
        <p:spPr>
          <a:xfrm>
            <a:off x="56641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Jake meets with the fiscal policy team to discuss updates on tax reform analysis.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239F6B66-0A8C-8C0F-0CB2-E3BABCE797F4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4DF6452B-A5C9-53C4-CB78-1854E90B5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Enables complex data analysis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, making it easier to visualize the economic implications of tax changes.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7E69DC99-2769-5B77-F0A6-E28B5D47B5BC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6FB22AF-57DB-7EC9-BA3B-8BAB4F22F79A}"/>
              </a:ext>
            </a:extLst>
          </p:cNvPr>
          <p:cNvSpPr txBox="1"/>
          <p:nvPr/>
        </p:nvSpPr>
        <p:spPr>
          <a:xfrm>
            <a:off x="3802523" y="2033954"/>
            <a:ext cx="2907304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Jake analyzes datasets on the projected fiscal impact of new tax policies.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2C5C5F07-F84A-0273-4F58-424158815927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9:00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297F39EB-C330-59ED-E3BD-A7E264461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Streamlines the creation of presentations with tools for integrating data analysis directly from Excel.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EF5292D-A5D6-9B03-9F58-DCF886A709C5}"/>
              </a:ext>
            </a:extLst>
          </p:cNvPr>
          <p:cNvSpPr txBox="1"/>
          <p:nvPr/>
        </p:nvSpPr>
        <p:spPr>
          <a:xfrm>
            <a:off x="707449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Jake prepares a presentation for the finance ministry on the impact of tax reforms.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91070650-65CF-832A-6A0D-C6980FFC3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Benefit: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Documents meeting minutes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and action items for efficient follow-up.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3AF59B50-FD74-11FC-756B-923E7AE93A1F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6F1976E-AE18-3787-CF75-55429C8A7B07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Jake summarizes the key points from a policy meeting and outlines necessary follow-up actions.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765A3B9E-887F-933F-A529-3F5EBC0506AE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77ED494-ADEA-3631-F9D4-A0A12887627A}"/>
              </a:ext>
            </a:extLst>
          </p:cNvPr>
          <p:cNvGrpSpPr/>
          <p:nvPr/>
        </p:nvGrpSpPr>
        <p:grpSpPr>
          <a:xfrm>
            <a:off x="7319773" y="5077944"/>
            <a:ext cx="2012953" cy="411480"/>
            <a:chOff x="4495083" y="5273411"/>
            <a:chExt cx="2012953" cy="41148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3EA493E-AFBF-22DD-B231-35094C8D6B18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566B44C0-3F18-F283-8F3A-990FAD3F2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142" name="Picture 141" descr="Zip Co logo SVG free download, id: 101874 - Brandlogos.net">
                <a:hlinkClick r:id="rId9"/>
                <a:extLst>
                  <a:ext uri="{FF2B5EF4-FFF2-40B4-BE49-F238E27FC236}">
                    <a16:creationId xmlns:a16="http://schemas.microsoft.com/office/drawing/2014/main" id="{43DB0D59-7456-55CE-8EF6-CC40478E3B04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1A3D422E-B19F-FC39-E262-E5312F14B60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1667" y="5376631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DF4EAAF0-868C-AE56-3973-349E45258767}"/>
              </a:ext>
            </a:extLst>
          </p:cNvPr>
          <p:cNvSpPr txBox="1"/>
          <p:nvPr/>
        </p:nvSpPr>
        <p:spPr>
          <a:xfrm>
            <a:off x="10217553" y="1179297"/>
            <a:ext cx="1905067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Jake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Tax Policy Analyst who aims to analyze the impact of current policies and strategize tax reform.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965B6232-A5F1-AFD2-D78E-B3098CF9B3B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11423392" y="3139967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6A26E9A-1870-40D1-67CC-8833B0A604AB}"/>
              </a:ext>
            </a:extLst>
          </p:cNvPr>
          <p:cNvSpPr txBox="1"/>
          <p:nvPr/>
        </p:nvSpPr>
        <p:spPr>
          <a:xfrm>
            <a:off x="7068596" y="4494256"/>
            <a:ext cx="2901234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Jake sorts through emails regarding tax policy questions and drafts responses.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018072F-EFE5-C3D0-1963-36E9F749BF0F}"/>
              </a:ext>
            </a:extLst>
          </p:cNvPr>
          <p:cNvGrpSpPr/>
          <p:nvPr/>
        </p:nvGrpSpPr>
        <p:grpSpPr>
          <a:xfrm>
            <a:off x="7359215" y="2755174"/>
            <a:ext cx="2146655" cy="190965"/>
            <a:chOff x="7951310" y="5159246"/>
            <a:chExt cx="2146655" cy="19096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D5E0641-D095-F239-B853-665408CF354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62395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18" name="Picture 4" descr="Microsoft PowerPoint Logo - PNG and Vector - Logo Download">
              <a:hlinkClick r:id="rId13"/>
              <a:extLst>
                <a:ext uri="{FF2B5EF4-FFF2-40B4-BE49-F238E27FC236}">
                  <a16:creationId xmlns:a16="http://schemas.microsoft.com/office/drawing/2014/main" id="{42B935B9-25C3-467D-05E2-BFFA580164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E137F3-A960-5E63-3901-6FB1573AE787}"/>
              </a:ext>
            </a:extLst>
          </p:cNvPr>
          <p:cNvGrpSpPr/>
          <p:nvPr/>
        </p:nvGrpSpPr>
        <p:grpSpPr>
          <a:xfrm>
            <a:off x="789601" y="2607068"/>
            <a:ext cx="2118640" cy="411480"/>
            <a:chOff x="-900503" y="2282565"/>
            <a:chExt cx="2118640" cy="41148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CC5770-3A68-B34F-22C7-3F1F15C54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1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E37F4319-7B11-2D13-A668-210D62F941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84226" y="2408811"/>
              <a:ext cx="228153" cy="215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FA18F5B-E84A-4EC5-595F-BF5E3FC6D2F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8EDF8FF-C2AE-B934-F103-B5500578AE07}"/>
              </a:ext>
            </a:extLst>
          </p:cNvPr>
          <p:cNvGrpSpPr/>
          <p:nvPr/>
        </p:nvGrpSpPr>
        <p:grpSpPr>
          <a:xfrm>
            <a:off x="4017912" y="5143284"/>
            <a:ext cx="2118640" cy="411480"/>
            <a:chOff x="-900503" y="2282565"/>
            <a:chExt cx="2118640" cy="41148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FCC40EB-0E93-BAF1-19F0-D93F29DEE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7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69F15A90-4C27-89CF-4A1B-3AE995675B5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731A9EF-7E7E-7C88-7D68-9772871302A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1FC056A-35F5-B35F-9B68-F05FF437DD9C}"/>
              </a:ext>
            </a:extLst>
          </p:cNvPr>
          <p:cNvGrpSpPr/>
          <p:nvPr/>
        </p:nvGrpSpPr>
        <p:grpSpPr>
          <a:xfrm>
            <a:off x="4100148" y="2670657"/>
            <a:ext cx="2361959" cy="360000"/>
            <a:chOff x="577439" y="3137252"/>
            <a:chExt cx="2361959" cy="3600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FCAF166E-5854-D7F9-11DD-217BFCD78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6B91D23-4739-D4DF-0361-269D70805B0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FB79A38-E91A-275B-0B70-C044BF17735A}"/>
              </a:ext>
            </a:extLst>
          </p:cNvPr>
          <p:cNvGrpSpPr/>
          <p:nvPr/>
        </p:nvGrpSpPr>
        <p:grpSpPr>
          <a:xfrm>
            <a:off x="822728" y="5190598"/>
            <a:ext cx="2351135" cy="360000"/>
            <a:chOff x="588263" y="2657420"/>
            <a:chExt cx="2351135" cy="36000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C762E9CD-7DF9-D26D-BD13-CCF99D497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786D3AB-BB49-4E37-E7A1-5749DB8F9F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4" name="Picture 23" descr="A person in a suit holding a phone&#10;&#10;Description automatically generated">
            <a:extLst>
              <a:ext uri="{FF2B5EF4-FFF2-40B4-BE49-F238E27FC236}">
                <a16:creationId xmlns:a16="http://schemas.microsoft.com/office/drawing/2014/main" id="{18590697-8D8D-D7DF-1F22-6A417567F2FC}"/>
              </a:ext>
            </a:extLst>
          </p:cNvPr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6056" y="3443244"/>
            <a:ext cx="1905151" cy="3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728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258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Tax Policy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