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9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FB4980-4DBB-6F08-7BA1-AEFAD4BD80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D508844-D8D1-5477-228F-2C9089BB1B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AE6E1E5-408B-8CEF-D98D-1B76C87D1A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8A7A32-F28F-AA55-92A0-0D343FD747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57A88C-D68B-7E43-B6BD-8EAA306090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553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hyperlink" Target="https://support.microsoft.com/en-us/copilot-powerpoint" TargetMode="External"/><Relationship Id="rId18" Type="http://schemas.openxmlformats.org/officeDocument/2006/relationships/image" Target="../media/image19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5.svg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sv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5" Type="http://schemas.openxmlformats.org/officeDocument/2006/relationships/hyperlink" Target="https://support.microsoft.com/en-us/copilot-teams" TargetMode="External"/><Relationship Id="rId10" Type="http://schemas.openxmlformats.org/officeDocument/2006/relationships/image" Target="../media/image13.png"/><Relationship Id="rId4" Type="http://schemas.openxmlformats.org/officeDocument/2006/relationships/image" Target="../media/image8.svg"/><Relationship Id="rId9" Type="http://schemas.openxmlformats.org/officeDocument/2006/relationships/hyperlink" Target="https://support.microsoft.com/en-us/topic/overview-of-microsoft-365-chat-preview-5b00a52d-7296-48ee-b938-b95b7209f737" TargetMode="External"/><Relationship Id="rId1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D23CA8-BCCF-92A3-457B-E7433CE054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itle 67">
            <a:extLst>
              <a:ext uri="{FF2B5EF4-FFF2-40B4-BE49-F238E27FC236}">
                <a16:creationId xmlns:a16="http://schemas.microsoft.com/office/drawing/2014/main" id="{88F56C11-BBF3-FD41-21A6-2FCF13F7F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/>
              <a:t>A day in the life of a Tax Collections Agent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5B63384A-E3A4-9415-9ED2-278267147A9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1" y="521099"/>
            <a:ext cx="4022928" cy="169277"/>
          </a:xfrm>
        </p:spPr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Microsoft 365 Copilot</a:t>
            </a:r>
            <a:endParaRPr lang="en-US" noProof="0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DC8A3056-E969-783C-2C4F-CD102E3AAEB7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ED8FB5CD-689E-B4FF-76C0-08CDB75C1CB7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B427DAB5-0157-2E23-6042-8C70D5B59AE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" name="Rectangle: Rounded Corners 6">
            <a:extLst>
              <a:ext uri="{FF2B5EF4-FFF2-40B4-BE49-F238E27FC236}">
                <a16:creationId xmlns:a16="http://schemas.microsoft.com/office/drawing/2014/main" id="{08B3EFA1-147E-CDC6-8469-C7CD5DA99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2FE9BD9-6E7A-688D-BD18-6903240C025F}"/>
              </a:ext>
            </a:extLst>
          </p:cNvPr>
          <p:cNvGrpSpPr/>
          <p:nvPr/>
        </p:nvGrpSpPr>
        <p:grpSpPr>
          <a:xfrm>
            <a:off x="1286540" y="1134767"/>
            <a:ext cx="1571031" cy="216000"/>
            <a:chOff x="1372194" y="969899"/>
            <a:chExt cx="1571031" cy="216000"/>
          </a:xfrm>
        </p:grpSpPr>
        <p:sp>
          <p:nvSpPr>
            <p:cNvPr id="4" name="Rectangle: Rounded Corners 6">
              <a:extLst>
                <a:ext uri="{FF2B5EF4-FFF2-40B4-BE49-F238E27FC236}">
                  <a16:creationId xmlns:a16="http://schemas.microsoft.com/office/drawing/2014/main" id="{8D237050-0E75-174F-803B-710C933BDB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372194" y="969899"/>
              <a:ext cx="1571031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~45 minutes per day</a:t>
              </a:r>
            </a:p>
          </p:txBody>
        </p:sp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67330EA2-1313-9466-587F-D7CA6EEF2A0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421924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E17DF3D4-68CF-CFDF-161B-D1F352F8B62C}"/>
              </a:ext>
            </a:extLst>
          </p:cNvPr>
          <p:cNvGrpSpPr/>
          <p:nvPr/>
        </p:nvGrpSpPr>
        <p:grpSpPr>
          <a:xfrm>
            <a:off x="5754503" y="1134767"/>
            <a:ext cx="2325078" cy="216000"/>
            <a:chOff x="6235579" y="969899"/>
            <a:chExt cx="2325078" cy="21600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D8811C0A-2E22-26A9-E5E5-81FE96ABDD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6235579" y="969899"/>
              <a:ext cx="2325078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Community engagement</a:t>
              </a:r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2FEE84A5-4C1C-8180-0712-E978A047BC8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282712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B89E1514-BCCD-18C8-3B1C-CC2D5A6827CD}"/>
              </a:ext>
            </a:extLst>
          </p:cNvPr>
          <p:cNvGrpSpPr/>
          <p:nvPr/>
        </p:nvGrpSpPr>
        <p:grpSpPr>
          <a:xfrm>
            <a:off x="2908241" y="1134767"/>
            <a:ext cx="2795593" cy="216000"/>
            <a:chOff x="3133720" y="969899"/>
            <a:chExt cx="2795593" cy="216000"/>
          </a:xfrm>
        </p:grpSpPr>
        <p:sp>
          <p:nvSpPr>
            <p:cNvPr id="10" name="Rectangle: Rounded Corners 6">
              <a:extLst>
                <a:ext uri="{FF2B5EF4-FFF2-40B4-BE49-F238E27FC236}">
                  <a16:creationId xmlns:a16="http://schemas.microsoft.com/office/drawing/2014/main" id="{4FC91D1D-DD13-802B-23CD-066666D20E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3133720" y="969899"/>
              <a:ext cx="2795593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742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Areas of investment: Documentation</a:t>
              </a:r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E7088ACC-A3E4-D697-515D-8BCC940F0A3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193555" y="1005899"/>
              <a:ext cx="144000" cy="144000"/>
            </a:xfrm>
            <a:prstGeom prst="rect">
              <a:avLst/>
            </a:prstGeom>
          </p:spPr>
        </p:pic>
      </p:grp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CA9CD8C1-8C72-D04A-2155-18F1540C1519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77" name="Rectangle: Rounded Corners 6">
            <a:extLst>
              <a:ext uri="{FF2B5EF4-FFF2-40B4-BE49-F238E27FC236}">
                <a16:creationId xmlns:a16="http://schemas.microsoft.com/office/drawing/2014/main" id="{02515D7F-369B-3A6D-278D-CE8A7DACC9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66415" y="5753713"/>
            <a:ext cx="2705513" cy="597470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lang="en-US" sz="900" spc="0" noProof="0">
                <a:solidFill>
                  <a:schemeClr val="tx1"/>
                </a:solidFill>
                <a:latin typeface="Segoe UI"/>
              </a:rPr>
              <a:t>Assess the impact of new tax policies on collection targets.</a:t>
            </a: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78" name="Rectangle: Rounded Corners 4">
            <a:extLst>
              <a:ext uri="{FF2B5EF4-FFF2-40B4-BE49-F238E27FC236}">
                <a16:creationId xmlns:a16="http://schemas.microsoft.com/office/drawing/2014/main" id="{5CB385CB-5FC6-E963-5B1E-2FA947987EBB}"/>
              </a:ext>
            </a:extLst>
          </p:cNvPr>
          <p:cNvSpPr/>
          <p:nvPr/>
        </p:nvSpPr>
        <p:spPr bwMode="auto">
          <a:xfrm>
            <a:off x="566416" y="4048426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4:00 pm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F7198C41-5C89-A7B9-C9FB-E42BDAAC8844}"/>
              </a:ext>
            </a:extLst>
          </p:cNvPr>
          <p:cNvSpPr txBox="1"/>
          <p:nvPr/>
        </p:nvSpPr>
        <p:spPr>
          <a:xfrm>
            <a:off x="566415" y="4500890"/>
            <a:ext cx="2748203" cy="44512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Revises the collection forecasts based on recent policy changes and their projected impact on revenue.</a:t>
            </a:r>
          </a:p>
        </p:txBody>
      </p:sp>
      <p:sp>
        <p:nvSpPr>
          <p:cNvPr id="81" name="Rectangle: Rounded Corners 6">
            <a:extLst>
              <a:ext uri="{FF2B5EF4-FFF2-40B4-BE49-F238E27FC236}">
                <a16:creationId xmlns:a16="http://schemas.microsoft.com/office/drawing/2014/main" id="{31A8CD80-50A4-3B76-5EAD-C04901C825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074494" y="5751931"/>
            <a:ext cx="2705513" cy="480654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kumimoji="0" lang="en-US" sz="900" b="1" i="0" u="none" strike="noStrike" kern="1200" cap="none" spc="0" normalizeH="0" baseline="0" noProof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Create a PowerPoint presentation </a:t>
            </a:r>
            <a:r>
              <a:rPr kumimoji="0" lang="en-US" sz="900" i="0" u="none" strike="noStrike" kern="1200" cap="none" spc="0" normalizeH="0" baseline="0" noProof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from the enforcement action report for the team.</a:t>
            </a:r>
          </a:p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strike="noStrike" kern="1200" cap="none" spc="0" normalizeH="0" baseline="0" noProof="0">
              <a:ln w="3175">
                <a:noFill/>
              </a:ln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83" name="Rectangle: Rounded Corners 7">
            <a:extLst>
              <a:ext uri="{FF2B5EF4-FFF2-40B4-BE49-F238E27FC236}">
                <a16:creationId xmlns:a16="http://schemas.microsoft.com/office/drawing/2014/main" id="{E9EB41C6-3D7E-5EE4-C4AF-234418E8F943}"/>
              </a:ext>
            </a:extLst>
          </p:cNvPr>
          <p:cNvSpPr/>
          <p:nvPr/>
        </p:nvSpPr>
        <p:spPr bwMode="auto">
          <a:xfrm>
            <a:off x="7074495" y="4050588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11:00 pm</a:t>
            </a:r>
          </a:p>
        </p:txBody>
      </p:sp>
      <p:sp>
        <p:nvSpPr>
          <p:cNvPr id="84" name="Rectangle: Rounded Corners 6">
            <a:extLst>
              <a:ext uri="{FF2B5EF4-FFF2-40B4-BE49-F238E27FC236}">
                <a16:creationId xmlns:a16="http://schemas.microsoft.com/office/drawing/2014/main" id="{A8B816A4-99C0-34D3-DA2D-0B3930472C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66415" y="3167836"/>
            <a:ext cx="2705513" cy="665832"/>
          </a:xfrm>
          <a:prstGeom prst="roundRect">
            <a:avLst>
              <a:gd name="adj" fmla="val 10001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lang="en-US" sz="900" b="1" kern="0" noProof="0">
                <a:solidFill>
                  <a:srgbClr val="1A1A1A"/>
                </a:solidFill>
                <a:latin typeface="Segoe UI"/>
              </a:rPr>
              <a:t>Sort the data by taxpayer status</a:t>
            </a: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 and then filter out the high-priority cases.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3883032-30B0-327C-C1AB-7787FE80325C}"/>
              </a:ext>
            </a:extLst>
          </p:cNvPr>
          <p:cNvSpPr txBox="1"/>
          <p:nvPr/>
        </p:nvSpPr>
        <p:spPr>
          <a:xfrm>
            <a:off x="566414" y="2033954"/>
            <a:ext cx="2705513" cy="44512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900" noProof="0">
                <a:solidFill>
                  <a:srgbClr val="1A1A1A"/>
                </a:solidFill>
                <a:ea typeface="Segoe UI" pitchFamily="34" charset="0"/>
                <a:cs typeface="Segoe UI" pitchFamily="34" charset="0"/>
              </a:rPr>
              <a:t>Begin the day by analyzing the latest batch of tax filings to identify any discrepancies or cases of non-compliance.</a:t>
            </a:r>
          </a:p>
        </p:txBody>
      </p:sp>
      <p:sp>
        <p:nvSpPr>
          <p:cNvPr id="87" name="Rectangle: Rounded Corners 11">
            <a:extLst>
              <a:ext uri="{FF2B5EF4-FFF2-40B4-BE49-F238E27FC236}">
                <a16:creationId xmlns:a16="http://schemas.microsoft.com/office/drawing/2014/main" id="{E966E2ED-23AF-F1FA-8F1E-600A79A73EBF}"/>
              </a:ext>
            </a:extLst>
          </p:cNvPr>
          <p:cNvSpPr/>
          <p:nvPr/>
        </p:nvSpPr>
        <p:spPr bwMode="auto">
          <a:xfrm>
            <a:off x="566416" y="1591385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8:00 am</a:t>
            </a:r>
          </a:p>
        </p:txBody>
      </p:sp>
      <p:sp>
        <p:nvSpPr>
          <p:cNvPr id="88" name="Rectangle: Rounded Corners 6">
            <a:extLst>
              <a:ext uri="{FF2B5EF4-FFF2-40B4-BE49-F238E27FC236}">
                <a16:creationId xmlns:a16="http://schemas.microsoft.com/office/drawing/2014/main" id="{69F286EC-266C-2E6D-F43F-89E42E856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802523" y="3167835"/>
            <a:ext cx="2844911" cy="667049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lang="en-US" sz="900" b="1" kern="0" noProof="0">
                <a:solidFill>
                  <a:srgbClr val="1A1A1A"/>
                </a:solidFill>
                <a:latin typeface="Segoe UI"/>
              </a:rPr>
              <a:t>Summarize the meeting</a:t>
            </a: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 and ensure all new tax regulation updates are listed.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89" name="Rectangle: Rounded Corners 13">
            <a:extLst>
              <a:ext uri="{FF2B5EF4-FFF2-40B4-BE49-F238E27FC236}">
                <a16:creationId xmlns:a16="http://schemas.microsoft.com/office/drawing/2014/main" id="{52FBB763-23E2-46C8-6BE7-AA2324A7ECC4}"/>
              </a:ext>
            </a:extLst>
          </p:cNvPr>
          <p:cNvSpPr/>
          <p:nvPr/>
        </p:nvSpPr>
        <p:spPr bwMode="auto">
          <a:xfrm>
            <a:off x="3820455" y="1591385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9:30 am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4667A0DD-DC11-C013-CC10-13A506575AC1}"/>
              </a:ext>
            </a:extLst>
          </p:cNvPr>
          <p:cNvSpPr txBox="1"/>
          <p:nvPr/>
        </p:nvSpPr>
        <p:spPr>
          <a:xfrm>
            <a:off x="3802523" y="2033954"/>
            <a:ext cx="2907304" cy="44512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Discuss strategies for dealing with delinquent accounts and the implementation of new tax policies with the management, &amp; compliance teams.</a:t>
            </a:r>
          </a:p>
        </p:txBody>
      </p:sp>
      <p:sp>
        <p:nvSpPr>
          <p:cNvPr id="91" name="Rectangle: Rounded Corners 15">
            <a:extLst>
              <a:ext uri="{FF2B5EF4-FFF2-40B4-BE49-F238E27FC236}">
                <a16:creationId xmlns:a16="http://schemas.microsoft.com/office/drawing/2014/main" id="{31986217-C61D-43BC-9E1F-B91B98AB5D6B}"/>
              </a:ext>
            </a:extLst>
          </p:cNvPr>
          <p:cNvSpPr/>
          <p:nvPr/>
        </p:nvSpPr>
        <p:spPr bwMode="auto">
          <a:xfrm>
            <a:off x="7074495" y="1591385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10:00 am</a:t>
            </a:r>
          </a:p>
        </p:txBody>
      </p:sp>
      <p:sp>
        <p:nvSpPr>
          <p:cNvPr id="92" name="Rectangle: Rounded Corners 6">
            <a:extLst>
              <a:ext uri="{FF2B5EF4-FFF2-40B4-BE49-F238E27FC236}">
                <a16:creationId xmlns:a16="http://schemas.microsoft.com/office/drawing/2014/main" id="{361A1899-34F6-6ED6-7484-6E6764F2D4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074494" y="3167835"/>
            <a:ext cx="2705513" cy="665833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Summarize the information on accounts due for review and create an action plan.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16AFC079-FBA9-DB97-9FAA-4B6841E1FD9F}"/>
              </a:ext>
            </a:extLst>
          </p:cNvPr>
          <p:cNvSpPr txBox="1"/>
          <p:nvPr/>
        </p:nvSpPr>
        <p:spPr>
          <a:xfrm>
            <a:off x="7074494" y="2033954"/>
            <a:ext cx="2705513" cy="44512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Focus on in-depth analysis of accounts that have been flagged for potential issues to determine the necessary course of action.</a:t>
            </a:r>
          </a:p>
        </p:txBody>
      </p:sp>
      <p:sp>
        <p:nvSpPr>
          <p:cNvPr id="94" name="Rectangle: Rounded Corners 6">
            <a:extLst>
              <a:ext uri="{FF2B5EF4-FFF2-40B4-BE49-F238E27FC236}">
                <a16:creationId xmlns:a16="http://schemas.microsoft.com/office/drawing/2014/main" id="{3AC673AF-BF5E-F1F5-FA38-33C375EC22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690824" y="5750163"/>
            <a:ext cx="2844911" cy="480654"/>
          </a:xfrm>
          <a:prstGeom prst="roundRect">
            <a:avLst>
              <a:gd name="adj" fmla="val 8425"/>
            </a:avLst>
          </a:prstGeom>
          <a:solidFill>
            <a:schemeClr val="bg1">
              <a:lumMod val="85000"/>
              <a:lumOff val="15000"/>
              <a:alpha val="62000"/>
            </a:schemeClr>
          </a:solidFill>
          <a:ln w="12700">
            <a:solidFill>
              <a:schemeClr val="bg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64008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lang="en-US" sz="900" b="1" spc="0" noProof="0">
                <a:solidFill>
                  <a:schemeClr val="tx1"/>
                </a:solidFill>
                <a:latin typeface="Segoe UI"/>
              </a:rPr>
              <a:t>Summarize this thread</a:t>
            </a:r>
            <a:r>
              <a:rPr lang="en-US" sz="900" spc="0" noProof="0">
                <a:solidFill>
                  <a:schemeClr val="tx1"/>
                </a:solidFill>
                <a:latin typeface="Segoe UI"/>
              </a:rPr>
              <a:t> identifying outstanding issues and actionable items.</a:t>
            </a: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95" name="Rectangle: Rounded Corners 19">
            <a:extLst>
              <a:ext uri="{FF2B5EF4-FFF2-40B4-BE49-F238E27FC236}">
                <a16:creationId xmlns:a16="http://schemas.microsoft.com/office/drawing/2014/main" id="{55A66F7E-ED42-F91F-3EE1-3C21BFD8B741}"/>
              </a:ext>
            </a:extLst>
          </p:cNvPr>
          <p:cNvSpPr/>
          <p:nvPr/>
        </p:nvSpPr>
        <p:spPr bwMode="auto">
          <a:xfrm>
            <a:off x="3820455" y="4051018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2:00 pm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97BF30EE-43EF-C5F4-0DBA-E05387435BC2}"/>
              </a:ext>
            </a:extLst>
          </p:cNvPr>
          <p:cNvSpPr txBox="1"/>
          <p:nvPr/>
        </p:nvSpPr>
        <p:spPr>
          <a:xfrm>
            <a:off x="3690700" y="4500890"/>
            <a:ext cx="3026453" cy="29277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Catches up on correspondence with taxpayers to resolve outstanding queries and ensure compliance.</a:t>
            </a:r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5EF083AA-2C47-5379-3E88-52B29400397B}"/>
              </a:ext>
            </a:extLst>
          </p:cNvPr>
          <p:cNvSpPr>
            <a:spLocks/>
          </p:cNvSpPr>
          <p:nvPr/>
        </p:nvSpPr>
        <p:spPr bwMode="auto">
          <a:xfrm>
            <a:off x="7500428" y="5273411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2AA46E3-8915-03B4-9CBD-C626D075D19E}"/>
              </a:ext>
            </a:extLst>
          </p:cNvPr>
          <p:cNvGrpSpPr/>
          <p:nvPr/>
        </p:nvGrpSpPr>
        <p:grpSpPr>
          <a:xfrm>
            <a:off x="7377819" y="2749960"/>
            <a:ext cx="2012953" cy="411480"/>
            <a:chOff x="4495083" y="5273411"/>
            <a:chExt cx="2012953" cy="411480"/>
          </a:xfrm>
        </p:grpSpPr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3980233C-78C2-1E37-B206-EC60EF4B6079}"/>
                </a:ext>
              </a:extLst>
            </p:cNvPr>
            <p:cNvGrpSpPr/>
            <p:nvPr/>
          </p:nvGrpSpPr>
          <p:grpSpPr>
            <a:xfrm>
              <a:off x="4495083" y="5273411"/>
              <a:ext cx="411480" cy="411480"/>
              <a:chOff x="4447458" y="5129735"/>
              <a:chExt cx="411480" cy="411480"/>
            </a:xfrm>
          </p:grpSpPr>
          <p:sp>
            <p:nvSpPr>
              <p:cNvPr id="141" name="Oval 140">
                <a:extLst>
                  <a:ext uri="{FF2B5EF4-FFF2-40B4-BE49-F238E27FC236}">
                    <a16:creationId xmlns:a16="http://schemas.microsoft.com/office/drawing/2014/main" id="{F58E9B88-EAC4-75C5-6085-6A13E35884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7458" y="5129735"/>
                <a:ext cx="411480" cy="411480"/>
              </a:xfrm>
              <a:prstGeom prst="ellipse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 b="1" kern="0" noProof="0">
                  <a:solidFill>
                    <a:srgbClr val="1A1A1A"/>
                  </a:solidFill>
                  <a:latin typeface="Segoe UI"/>
                </a:endParaRPr>
              </a:p>
            </p:txBody>
          </p:sp>
          <p:pic>
            <p:nvPicPr>
              <p:cNvPr id="142" name="Picture 141" descr="Zip Co logo SVG free download, id: 101874 - Brandlogos.net">
                <a:hlinkClick r:id="rId9"/>
                <a:extLst>
                  <a:ext uri="{FF2B5EF4-FFF2-40B4-BE49-F238E27FC236}">
                    <a16:creationId xmlns:a16="http://schemas.microsoft.com/office/drawing/2014/main" id="{1D41A767-864A-8EE7-B1DE-6F3A690EEAC4}"/>
                  </a:ext>
                </a:extLst>
              </p:cNvPr>
              <p:cNvPicPr>
                <a:picLocks noChangeArrowheads="1"/>
              </p:cNvPicPr>
              <p:nvPr/>
            </p:nvPicPr>
            <p:blipFill>
              <a:blip r:embed="rId1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84569" y="5292092"/>
                <a:ext cx="197434" cy="1604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17B5BFF1-6BC5-6BE1-CEF2-336626367FD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5011667" y="5376631"/>
              <a:ext cx="1496369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2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2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2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sp>
        <p:nvSpPr>
          <p:cNvPr id="152" name="TextBox 151">
            <a:extLst>
              <a:ext uri="{FF2B5EF4-FFF2-40B4-BE49-F238E27FC236}">
                <a16:creationId xmlns:a16="http://schemas.microsoft.com/office/drawing/2014/main" id="{D80FC942-36E0-79E9-C1F9-5521B32C17C2}"/>
              </a:ext>
            </a:extLst>
          </p:cNvPr>
          <p:cNvSpPr txBox="1"/>
          <p:nvPr/>
        </p:nvSpPr>
        <p:spPr>
          <a:xfrm>
            <a:off x="10218172" y="1800428"/>
            <a:ext cx="1905067" cy="16619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2400" noProof="0">
                <a:solidFill>
                  <a:schemeClr val="accent3"/>
                </a:solidFill>
                <a:latin typeface="Segoe UI Semibold"/>
              </a:rPr>
              <a:t>Hillary</a:t>
            </a:r>
          </a:p>
          <a:p>
            <a:pPr algn="r"/>
            <a:r>
              <a:rPr kumimoji="0" lang="en-US" sz="1600" u="none" strike="noStrike" kern="1200" cap="none" spc="0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is a Tax Collection Agent who seeks insights on collected tax revenue.</a:t>
            </a:r>
          </a:p>
          <a:p>
            <a:pPr algn="r"/>
            <a:endParaRPr kumimoji="0" lang="en-US" sz="2000" u="none" strike="noStrike" kern="1200" cap="none" spc="0" normalizeH="0" baseline="0" noProof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53" name="Graphic 152">
            <a:extLst>
              <a:ext uri="{FF2B5EF4-FFF2-40B4-BE49-F238E27FC236}">
                <a16:creationId xmlns:a16="http://schemas.microsoft.com/office/drawing/2014/main" id="{FF4B9DE7-691F-01FB-CFD3-1CC5E9C4237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0800000">
            <a:off x="11423392" y="3139967"/>
            <a:ext cx="274790" cy="27479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B1D1231-6D2E-5089-D9CC-E5C7CDE868F7}"/>
              </a:ext>
            </a:extLst>
          </p:cNvPr>
          <p:cNvSpPr txBox="1"/>
          <p:nvPr/>
        </p:nvSpPr>
        <p:spPr>
          <a:xfrm>
            <a:off x="7068596" y="4494256"/>
            <a:ext cx="2901234" cy="44512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Prepare to brief the enforcement team on upcoming actions and ensure that all team members are informed of their specific roles.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9A3D030-8BAB-BFC1-F526-79E01C4F4749}"/>
              </a:ext>
            </a:extLst>
          </p:cNvPr>
          <p:cNvGrpSpPr/>
          <p:nvPr/>
        </p:nvGrpSpPr>
        <p:grpSpPr>
          <a:xfrm>
            <a:off x="7633352" y="5356399"/>
            <a:ext cx="2146655" cy="225253"/>
            <a:chOff x="7951310" y="5124958"/>
            <a:chExt cx="2146655" cy="225253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11CB53F-E341-6B25-DEBD-BA248115C35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8301173" y="5124958"/>
              <a:ext cx="1796792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200" noProof="0">
                  <a:solidFill>
                    <a:prstClr val="black"/>
                  </a:solidFill>
                  <a:latin typeface="Segoe UI Semibold"/>
                </a:rPr>
                <a:t>Copilot in PowerPoint</a:t>
              </a:r>
            </a:p>
          </p:txBody>
        </p:sp>
        <p:pic>
          <p:nvPicPr>
            <p:cNvPr id="18" name="Picture 4" descr="Microsoft PowerPoint Logo - PNG and Vector - Logo Download">
              <a:hlinkClick r:id="rId13"/>
              <a:extLst>
                <a:ext uri="{FF2B5EF4-FFF2-40B4-BE49-F238E27FC236}">
                  <a16:creationId xmlns:a16="http://schemas.microsoft.com/office/drawing/2014/main" id="{91F16EC4-4D0A-9726-8132-D322169EDBE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1310" y="5159246"/>
              <a:ext cx="205287" cy="1909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6916262-CD8E-7416-6C9A-BFE9D05E17A0}"/>
              </a:ext>
            </a:extLst>
          </p:cNvPr>
          <p:cNvGrpSpPr/>
          <p:nvPr/>
        </p:nvGrpSpPr>
        <p:grpSpPr>
          <a:xfrm>
            <a:off x="4053959" y="2749960"/>
            <a:ext cx="2118640" cy="411480"/>
            <a:chOff x="-900503" y="2282565"/>
            <a:chExt cx="2118640" cy="41148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177E9C5-9C38-BED8-558C-0F1868392360}"/>
                </a:ext>
              </a:extLst>
            </p:cNvPr>
            <p:cNvSpPr>
              <a:spLocks/>
            </p:cNvSpPr>
            <p:nvPr/>
          </p:nvSpPr>
          <p:spPr bwMode="auto">
            <a:xfrm>
              <a:off x="-900503" y="2282565"/>
              <a:ext cx="411480" cy="41148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900" b="1" kern="0" noProof="0">
                <a:solidFill>
                  <a:srgbClr val="1A1A1A"/>
                </a:solidFill>
                <a:latin typeface="Segoe UI"/>
              </a:endParaRPr>
            </a:p>
          </p:txBody>
        </p:sp>
        <p:pic>
          <p:nvPicPr>
            <p:cNvPr id="21" name="Picture 6" descr="Microsoft Teams Logo, symbol, meaning, history, PNG">
              <a:hlinkClick r:id="rId15"/>
              <a:extLst>
                <a:ext uri="{FF2B5EF4-FFF2-40B4-BE49-F238E27FC236}">
                  <a16:creationId xmlns:a16="http://schemas.microsoft.com/office/drawing/2014/main" id="{AFF17CF2-F7E0-54A0-2FB3-DC604F961E5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0244" r="20244"/>
            <a:stretch/>
          </p:blipFill>
          <p:spPr bwMode="auto">
            <a:xfrm>
              <a:off x="-784226" y="2408811"/>
              <a:ext cx="228153" cy="2156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0246829-8D87-1C49-8855-058FA35035D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-383919" y="2401037"/>
              <a:ext cx="1602056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200" noProof="0">
                  <a:solidFill>
                    <a:prstClr val="black"/>
                  </a:solidFill>
                  <a:latin typeface="Segoe UI Semibold"/>
                </a:rPr>
                <a:t>Copilot in Teams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55195F3-80C1-0D8E-135B-FF2711715857}"/>
              </a:ext>
            </a:extLst>
          </p:cNvPr>
          <p:cNvGrpSpPr/>
          <p:nvPr/>
        </p:nvGrpSpPr>
        <p:grpSpPr>
          <a:xfrm>
            <a:off x="906113" y="2773078"/>
            <a:ext cx="2361959" cy="360000"/>
            <a:chOff x="577439" y="3137252"/>
            <a:chExt cx="2361959" cy="360000"/>
          </a:xfrm>
        </p:grpSpPr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5DCD80DB-D555-D04D-34EE-ECBE836D196B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BD4D14D6-F360-B4DD-F1CB-AF8F3BC4366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2AF4057-153A-BC25-17EF-54B19DDBE280}"/>
              </a:ext>
            </a:extLst>
          </p:cNvPr>
          <p:cNvGrpSpPr/>
          <p:nvPr/>
        </p:nvGrpSpPr>
        <p:grpSpPr>
          <a:xfrm>
            <a:off x="4046409" y="5273411"/>
            <a:ext cx="2118640" cy="411480"/>
            <a:chOff x="-900503" y="2282565"/>
            <a:chExt cx="2118640" cy="411480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CA3F126-7EE4-FCD5-9983-0337A1A4259C}"/>
                </a:ext>
              </a:extLst>
            </p:cNvPr>
            <p:cNvSpPr>
              <a:spLocks/>
            </p:cNvSpPr>
            <p:nvPr/>
          </p:nvSpPr>
          <p:spPr bwMode="auto">
            <a:xfrm>
              <a:off x="-900503" y="2282565"/>
              <a:ext cx="411480" cy="41148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900" b="1" kern="0" noProof="0">
                <a:solidFill>
                  <a:srgbClr val="1A1A1A"/>
                </a:solidFill>
                <a:latin typeface="Segoe UI"/>
              </a:endParaRPr>
            </a:p>
          </p:txBody>
        </p:sp>
        <p:pic>
          <p:nvPicPr>
            <p:cNvPr id="27" name="Picture 6" descr="Microsoft Teams Logo, symbol, meaning, history, PNG">
              <a:hlinkClick r:id="rId15"/>
              <a:extLst>
                <a:ext uri="{FF2B5EF4-FFF2-40B4-BE49-F238E27FC236}">
                  <a16:creationId xmlns:a16="http://schemas.microsoft.com/office/drawing/2014/main" id="{669F1734-1625-F3B3-42B8-682668413B4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0244" r="20244"/>
            <a:stretch/>
          </p:blipFill>
          <p:spPr bwMode="auto">
            <a:xfrm>
              <a:off x="-784226" y="2408811"/>
              <a:ext cx="228153" cy="2156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1A966E1D-B37D-123D-AC1D-BF04442CC12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-383919" y="2401037"/>
              <a:ext cx="1602056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200" noProof="0">
                  <a:solidFill>
                    <a:prstClr val="black"/>
                  </a:solidFill>
                  <a:latin typeface="Segoe UI Semibold"/>
                </a:rPr>
                <a:t>Copilot in Teams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CBB44C31-82A7-93C9-BAEA-D31B2DF114B9}"/>
              </a:ext>
            </a:extLst>
          </p:cNvPr>
          <p:cNvGrpSpPr/>
          <p:nvPr/>
        </p:nvGrpSpPr>
        <p:grpSpPr>
          <a:xfrm>
            <a:off x="906113" y="5385843"/>
            <a:ext cx="2361959" cy="360000"/>
            <a:chOff x="577439" y="3137252"/>
            <a:chExt cx="2361959" cy="360000"/>
          </a:xfrm>
        </p:grpSpPr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E6DAEC3C-333A-CEEA-237E-CC9F5C75E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55FBE64E-504E-407C-5CD7-95F130C6D25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14" name="Picture 13" descr="A person in an orange coat holding a tablet&#10;&#10;Description automatically generated">
            <a:extLst>
              <a:ext uri="{FF2B5EF4-FFF2-40B4-BE49-F238E27FC236}">
                <a16:creationId xmlns:a16="http://schemas.microsoft.com/office/drawing/2014/main" id="{DF0D0B6A-8F65-FDC3-17BA-2AB1983EBBFE}"/>
              </a:ext>
            </a:extLst>
          </p:cNvPr>
          <p:cNvPicPr>
            <a:picLocks noChangeAspect="1"/>
          </p:cNvPicPr>
          <p:nvPr/>
        </p:nvPicPr>
        <p:blipFill rotWithShape="1"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120" t="4396" r="13426"/>
          <a:stretch/>
        </p:blipFill>
        <p:spPr>
          <a:xfrm>
            <a:off x="10166411" y="3429000"/>
            <a:ext cx="2098971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89985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272</Words>
  <Application>Microsoft Office PowerPoint</Application>
  <PresentationFormat>Widescreen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 Tax Collections Agent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2025-02-11T02:36:43Z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