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4"/>
  </p:sldMasterIdLst>
  <p:notesMasterIdLst>
    <p:notesMasterId r:id="rId6"/>
  </p:notesMasterIdLst>
  <p:sldIdLst>
    <p:sldId id="29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990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DB674E-4DDD-4AF1-8FA7-15384D705F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872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3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copilot.microsoft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hyperlink" Target="https://support.microsoft.com/en-us/topic/overview-of-microsoft-365-chat-preview-5b00a52d-7296-48ee-b938-b95b7209f737" TargetMode="External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8.sv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67">
            <a:extLst>
              <a:ext uri="{FF2B5EF4-FFF2-40B4-BE49-F238E27FC236}">
                <a16:creationId xmlns:a16="http://schemas.microsoft.com/office/drawing/2014/main" id="{DB572B9A-E1BA-AB21-FF8B-682195E65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177" y="365355"/>
            <a:ext cx="6711971" cy="526298"/>
          </a:xfrm>
        </p:spPr>
        <p:txBody>
          <a:bodyPr/>
          <a:lstStyle/>
          <a:p>
            <a:r>
              <a:rPr lang="en-US"/>
              <a:t>A day in the life of a Principal Corporate Counsel at Microsoft</a:t>
            </a:r>
          </a:p>
        </p:txBody>
      </p:sp>
      <p:sp>
        <p:nvSpPr>
          <p:cNvPr id="127" name="Text Placeholder 40">
            <a:extLst>
              <a:ext uri="{FF2B5EF4-FFF2-40B4-BE49-F238E27FC236}">
                <a16:creationId xmlns:a16="http://schemas.microsoft.com/office/drawing/2014/main" id="{ACD783E9-900A-E01A-1D4F-DD30827491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Microsoft 365 Copilot</a:t>
            </a:r>
            <a:endParaRPr lang="en-US"/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5321C7BE-0587-1D8B-703C-F24E930328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976461" cy="345600"/>
          </a:xfrm>
        </p:spPr>
        <p:txBody>
          <a:bodyPr/>
          <a:lstStyle/>
          <a:p>
            <a:r>
              <a:rPr lang="en-US" altLang="zh-TW" noProof="0"/>
              <a:t>8:30 am</a:t>
            </a:r>
            <a:endParaRPr lang="en-US" noProof="0"/>
          </a:p>
        </p:txBody>
      </p:sp>
      <p:sp>
        <p:nvSpPr>
          <p:cNvPr id="1060" name="Text Placeholder 1059">
            <a:extLst>
              <a:ext uri="{FF2B5EF4-FFF2-40B4-BE49-F238E27FC236}">
                <a16:creationId xmlns:a16="http://schemas.microsoft.com/office/drawing/2014/main" id="{CEC9A309-52DF-75B4-7187-6922313BBBF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916404"/>
          </a:xfrm>
        </p:spPr>
        <p:txBody>
          <a:bodyPr>
            <a:normAutofit/>
          </a:bodyPr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 Semibold"/>
              </a:rPr>
              <a:t>Tania begins her day by responding to an urgent request from the business to review a complex compliance issue. She types out an outline with the information pertinent to the case and has Copilot in Outlook draft an email.</a:t>
            </a:r>
          </a:p>
        </p:txBody>
      </p:sp>
      <p:sp>
        <p:nvSpPr>
          <p:cNvPr id="1061" name="Text Placeholder 1060">
            <a:extLst>
              <a:ext uri="{FF2B5EF4-FFF2-40B4-BE49-F238E27FC236}">
                <a16:creationId xmlns:a16="http://schemas.microsoft.com/office/drawing/2014/main" id="{BBEBC2C3-B4B8-7B4F-4508-BFCBE8DA038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Example prompt: </a:t>
            </a:r>
            <a:r>
              <a:rPr kumimoji="0" lang="en-US" sz="900" b="1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Refine and structure an email </a:t>
            </a:r>
            <a:r>
              <a:rPr kumimoji="0" lang="en-US" sz="900" b="0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to clearly outline the context and next steps the business needs to follow to remain in compliance.</a:t>
            </a:r>
          </a:p>
        </p:txBody>
      </p:sp>
      <p:sp>
        <p:nvSpPr>
          <p:cNvPr id="107" name="Text Placeholder 106">
            <a:extLst>
              <a:ext uri="{FF2B5EF4-FFF2-40B4-BE49-F238E27FC236}">
                <a16:creationId xmlns:a16="http://schemas.microsoft.com/office/drawing/2014/main" id="{A6CA991A-FC53-089C-A486-DB78616A420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76898" y="1593881"/>
            <a:ext cx="976461" cy="345600"/>
          </a:xfrm>
        </p:spPr>
        <p:txBody>
          <a:bodyPr/>
          <a:lstStyle/>
          <a:p>
            <a:r>
              <a:rPr lang="en-US" altLang="zh-TW" noProof="0"/>
              <a:t>9:00</a:t>
            </a:r>
            <a:r>
              <a:rPr lang="zh-TW" altLang="en-US" noProof="0"/>
              <a:t> </a:t>
            </a:r>
            <a:r>
              <a:rPr lang="en-US" altLang="zh-TW" noProof="0"/>
              <a:t>am</a:t>
            </a:r>
            <a:endParaRPr lang="en-US" noProof="0"/>
          </a:p>
        </p:txBody>
      </p:sp>
      <p:sp>
        <p:nvSpPr>
          <p:cNvPr id="1062" name="Text Placeholder 1061">
            <a:extLst>
              <a:ext uri="{FF2B5EF4-FFF2-40B4-BE49-F238E27FC236}">
                <a16:creationId xmlns:a16="http://schemas.microsoft.com/office/drawing/2014/main" id="{9F40883A-1C92-B617-7819-A13EA12C805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 Semibold"/>
              </a:rPr>
              <a:t>Tania is asked during a meeting to present a brief on government procurement market research methods and analyze the strengths of each strategy.</a:t>
            </a:r>
          </a:p>
        </p:txBody>
      </p:sp>
      <p:sp>
        <p:nvSpPr>
          <p:cNvPr id="1063" name="Text Placeholder 1062">
            <a:extLst>
              <a:ext uri="{FF2B5EF4-FFF2-40B4-BE49-F238E27FC236}">
                <a16:creationId xmlns:a16="http://schemas.microsoft.com/office/drawing/2014/main" id="{AEBCE9A4-002A-79CA-6C22-C7D7568E525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Example prompt: </a:t>
            </a:r>
            <a:r>
              <a:rPr kumimoji="0" lang="en-GB" sz="900" b="1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Develop a draft presentation </a:t>
            </a:r>
            <a:r>
              <a:rPr kumimoji="0" lang="en-GB" sz="900" b="0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from meeting notes outlining the benefits of different market research strategies.</a:t>
            </a:r>
            <a:endParaRPr kumimoji="0" lang="en-US" sz="900" b="0" i="0" u="sng" strike="noStrike" kern="1200" cap="none" spc="0" normalizeH="0" baseline="0" noProof="0">
              <a:ln w="3175"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110" name="Text Placeholder 109">
            <a:extLst>
              <a:ext uri="{FF2B5EF4-FFF2-40B4-BE49-F238E27FC236}">
                <a16:creationId xmlns:a16="http://schemas.microsoft.com/office/drawing/2014/main" id="{DF53B4A1-499F-2E11-E8B7-6B4E07CCC6C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69595" y="1593881"/>
            <a:ext cx="976461" cy="345600"/>
          </a:xfrm>
        </p:spPr>
        <p:txBody>
          <a:bodyPr/>
          <a:lstStyle/>
          <a:p>
            <a:r>
              <a:rPr lang="en-US" altLang="zh-TW" noProof="0"/>
              <a:t>9:30</a:t>
            </a:r>
            <a:r>
              <a:rPr lang="zh-TW" altLang="en-US" noProof="0"/>
              <a:t> </a:t>
            </a:r>
            <a:r>
              <a:rPr lang="en-US" altLang="zh-TW" noProof="0"/>
              <a:t>am</a:t>
            </a:r>
            <a:endParaRPr lang="en-US" noProof="0"/>
          </a:p>
        </p:txBody>
      </p:sp>
      <p:sp>
        <p:nvSpPr>
          <p:cNvPr id="1064" name="Text Placeholder 1063">
            <a:extLst>
              <a:ext uri="{FF2B5EF4-FFF2-40B4-BE49-F238E27FC236}">
                <a16:creationId xmlns:a16="http://schemas.microsoft.com/office/drawing/2014/main" id="{79A1CD60-4859-48AB-57DA-A261748E54A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 Semibold"/>
              </a:rPr>
              <a:t>Tania reviews the draft presentation and incorporates edits for the brief. Looking through her notes, she asks Coplot to create a talk track for the brief. </a:t>
            </a:r>
          </a:p>
        </p:txBody>
      </p:sp>
      <p:sp>
        <p:nvSpPr>
          <p:cNvPr id="1065" name="Text Placeholder 1064">
            <a:extLst>
              <a:ext uri="{FF2B5EF4-FFF2-40B4-BE49-F238E27FC236}">
                <a16:creationId xmlns:a16="http://schemas.microsoft.com/office/drawing/2014/main" id="{D088F599-12EE-8DE5-1859-CE35BC17DA1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Example prompt: </a:t>
            </a:r>
            <a:r>
              <a:rPr kumimoji="0" lang="en-US" sz="900" b="1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Write detailed talking points </a:t>
            </a:r>
            <a:r>
              <a:rPr kumimoji="0" lang="en-US" sz="900" b="0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for the presentation that are tailored to the tone, setting, and content. </a:t>
            </a:r>
          </a:p>
        </p:txBody>
      </p:sp>
      <p:sp>
        <p:nvSpPr>
          <p:cNvPr id="113" name="Text Placeholder 112">
            <a:extLst>
              <a:ext uri="{FF2B5EF4-FFF2-40B4-BE49-F238E27FC236}">
                <a16:creationId xmlns:a16="http://schemas.microsoft.com/office/drawing/2014/main" id="{28D84BC9-3B7F-EB42-1E8B-EB8ABB9E423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84200" y="4053821"/>
            <a:ext cx="976461" cy="345600"/>
          </a:xfrm>
        </p:spPr>
        <p:txBody>
          <a:bodyPr/>
          <a:lstStyle/>
          <a:p>
            <a:r>
              <a:rPr lang="en-US" altLang="zh-TW" noProof="0"/>
              <a:t>5:00</a:t>
            </a:r>
            <a:r>
              <a:rPr lang="zh-TW" altLang="en-US" noProof="0"/>
              <a:t> </a:t>
            </a:r>
            <a:r>
              <a:rPr lang="en-US" altLang="zh-TW" noProof="0"/>
              <a:t>pm</a:t>
            </a:r>
            <a:endParaRPr lang="en-US" noProof="0"/>
          </a:p>
        </p:txBody>
      </p:sp>
      <p:sp>
        <p:nvSpPr>
          <p:cNvPr id="1066" name="Text Placeholder 1065">
            <a:extLst>
              <a:ext uri="{FF2B5EF4-FFF2-40B4-BE49-F238E27FC236}">
                <a16:creationId xmlns:a16="http://schemas.microsoft.com/office/drawing/2014/main" id="{CE76C92C-94FF-2A09-D8CD-024CB789790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 Semibold"/>
              </a:rPr>
              <a:t>After a busy day, Tania is reviewing messages from the team and tracking tasks for the next day. She asks Copilot to collect Teams mentions and Outlook emails into one list. </a:t>
            </a:r>
          </a:p>
        </p:txBody>
      </p:sp>
      <p:sp>
        <p:nvSpPr>
          <p:cNvPr id="1067" name="Text Placeholder 1066">
            <a:extLst>
              <a:ext uri="{FF2B5EF4-FFF2-40B4-BE49-F238E27FC236}">
                <a16:creationId xmlns:a16="http://schemas.microsoft.com/office/drawing/2014/main" id="{3BDF5921-9B5D-4BC5-656F-93D4E4A0199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Example prompt: </a:t>
            </a:r>
            <a:r>
              <a:rPr kumimoji="0" lang="en-US" sz="900" b="1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Organize messages</a:t>
            </a:r>
            <a:r>
              <a:rPr kumimoji="0" lang="en-US" sz="900" b="0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 by email, chats, and files to review meeting context, tasks, and upcoming meetings by specific senders.</a:t>
            </a:r>
          </a:p>
        </p:txBody>
      </p:sp>
      <p:sp>
        <p:nvSpPr>
          <p:cNvPr id="116" name="Text Placeholder 115">
            <a:extLst>
              <a:ext uri="{FF2B5EF4-FFF2-40B4-BE49-F238E27FC236}">
                <a16:creationId xmlns:a16="http://schemas.microsoft.com/office/drawing/2014/main" id="{1120D8DC-6E6C-4F44-94A9-E88CC17F724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776898" y="4053821"/>
            <a:ext cx="976461" cy="345600"/>
          </a:xfrm>
        </p:spPr>
        <p:txBody>
          <a:bodyPr/>
          <a:lstStyle/>
          <a:p>
            <a:r>
              <a:rPr lang="en-US" altLang="zh-TW" noProof="0"/>
              <a:t>4:00</a:t>
            </a:r>
            <a:r>
              <a:rPr lang="zh-TW" altLang="en-US" noProof="0"/>
              <a:t> </a:t>
            </a:r>
            <a:r>
              <a:rPr lang="en-US" altLang="zh-TW" noProof="0"/>
              <a:t>pm</a:t>
            </a:r>
            <a:endParaRPr lang="en-US" noProof="0"/>
          </a:p>
        </p:txBody>
      </p:sp>
      <p:sp>
        <p:nvSpPr>
          <p:cNvPr id="1068" name="Text Placeholder 1067">
            <a:extLst>
              <a:ext uri="{FF2B5EF4-FFF2-40B4-BE49-F238E27FC236}">
                <a16:creationId xmlns:a16="http://schemas.microsoft.com/office/drawing/2014/main" id="{E6FF5029-836D-E136-36FF-9F326B1B989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 Semibold"/>
              </a:rPr>
              <a:t>Tania and the team are discussing outreach to encourage people to attend a panel on government fraud that the team will participate in as speakers. She asks Copilot to draft a social media post.</a:t>
            </a:r>
          </a:p>
        </p:txBody>
      </p:sp>
      <p:sp>
        <p:nvSpPr>
          <p:cNvPr id="1069" name="Text Placeholder 1068">
            <a:extLst>
              <a:ext uri="{FF2B5EF4-FFF2-40B4-BE49-F238E27FC236}">
                <a16:creationId xmlns:a16="http://schemas.microsoft.com/office/drawing/2014/main" id="{1D550779-8C4D-D2B6-3494-C8FEE479C78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68256" y="5641938"/>
            <a:ext cx="2808000" cy="626701"/>
          </a:xfrm>
        </p:spPr>
        <p:txBody>
          <a:bodyPr>
            <a:normAutofit lnSpcReduction="10000"/>
          </a:bodyPr>
          <a:lstStyle/>
          <a:p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Example prompt: </a:t>
            </a:r>
            <a:r>
              <a:rPr kumimoji="0" lang="en-US" sz="900" b="1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Draft a post for LinkedIn and Microsoft Teams channels </a:t>
            </a:r>
            <a:r>
              <a:rPr kumimoji="0" lang="en-US" sz="900" b="0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to provide context on the forum, provide information on how to join, and encourage attendance</a:t>
            </a:r>
            <a:r>
              <a:rPr kumimoji="0" lang="en-US" sz="900" b="1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. </a:t>
            </a:r>
            <a:endParaRPr kumimoji="0" lang="en-US" sz="900" b="0" i="0" u="none" strike="noStrike" kern="1200" cap="none" spc="0" normalizeH="0" baseline="0" noProof="0">
              <a:ln w="3175"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119" name="Text Placeholder 118">
            <a:extLst>
              <a:ext uri="{FF2B5EF4-FFF2-40B4-BE49-F238E27FC236}">
                <a16:creationId xmlns:a16="http://schemas.microsoft.com/office/drawing/2014/main" id="{D0DB047D-A2C2-84CD-8194-5BAD945D9D0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969595" y="4053821"/>
            <a:ext cx="976461" cy="345600"/>
          </a:xfrm>
        </p:spPr>
        <p:txBody>
          <a:bodyPr/>
          <a:lstStyle/>
          <a:p>
            <a:r>
              <a:rPr lang="en-US" altLang="zh-TW" noProof="0"/>
              <a:t>2:30</a:t>
            </a:r>
            <a:r>
              <a:rPr lang="zh-TW" altLang="en-US" noProof="0"/>
              <a:t> </a:t>
            </a:r>
            <a:r>
              <a:rPr lang="en-US" altLang="zh-TW" noProof="0"/>
              <a:t>pm</a:t>
            </a:r>
            <a:endParaRPr lang="en-US" noProof="0"/>
          </a:p>
        </p:txBody>
      </p:sp>
      <p:sp>
        <p:nvSpPr>
          <p:cNvPr id="1070" name="Text Placeholder 1069">
            <a:extLst>
              <a:ext uri="{FF2B5EF4-FFF2-40B4-BE49-F238E27FC236}">
                <a16:creationId xmlns:a16="http://schemas.microsoft.com/office/drawing/2014/main" id="{C81CC514-0D99-B168-87FA-6F834F44639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763684"/>
          </a:xfrm>
        </p:spPr>
        <p:txBody>
          <a:bodyPr>
            <a:normAutofit/>
          </a:bodyPr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 Semibold"/>
              </a:rPr>
              <a:t>During a weekly sync, the team discusses development of an internal Microsoft training to raise awareness of critical government compliance issues. The team asks Copilot</a:t>
            </a:r>
            <a:r>
              <a:rPr lang="en-US" baseline="30000">
                <a:solidFill>
                  <a:prstClr val="black"/>
                </a:solidFill>
                <a:latin typeface="Segoe UI"/>
                <a:cs typeface="Segoe UI Semibold"/>
              </a:rPr>
              <a:t>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 Semibold"/>
              </a:rPr>
              <a:t>to develop review questions based on the content.</a:t>
            </a:r>
          </a:p>
        </p:txBody>
      </p:sp>
      <p:sp>
        <p:nvSpPr>
          <p:cNvPr id="1071" name="Text Placeholder 1070">
            <a:extLst>
              <a:ext uri="{FF2B5EF4-FFF2-40B4-BE49-F238E27FC236}">
                <a16:creationId xmlns:a16="http://schemas.microsoft.com/office/drawing/2014/main" id="{B939B18C-BDA6-72BB-77B3-6AE7D813726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Example prompt: </a:t>
            </a:r>
            <a:r>
              <a:rPr kumimoji="0" lang="en-GB" sz="900" b="0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The team asks AI to </a:t>
            </a:r>
            <a:r>
              <a:rPr kumimoji="0" lang="en-GB" sz="900" b="1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develop polling questions </a:t>
            </a:r>
            <a:r>
              <a:rPr kumimoji="0" lang="en-GB" sz="900" b="0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to reinforce learning content and track progress.</a:t>
            </a:r>
            <a:endParaRPr kumimoji="0" lang="en-US" sz="900" b="0" i="0" u="none" strike="noStrike" kern="1200" cap="none" spc="0" normalizeH="0" baseline="0" noProof="0">
              <a:ln w="3175"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1024" name="Text Placeholder 22">
            <a:extLst>
              <a:ext uri="{FF2B5EF4-FFF2-40B4-BE49-F238E27FC236}">
                <a16:creationId xmlns:a16="http://schemas.microsoft.com/office/drawing/2014/main" id="{DFBED3ED-C388-AF24-1C16-ED9B6C47B83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Buy</a:t>
            </a:r>
            <a:endParaRPr lang="en-US"/>
          </a:p>
        </p:txBody>
      </p:sp>
      <p:sp>
        <p:nvSpPr>
          <p:cNvPr id="1072" name="Text Placeholder 1071">
            <a:extLst>
              <a:ext uri="{FF2B5EF4-FFF2-40B4-BE49-F238E27FC236}">
                <a16:creationId xmlns:a16="http://schemas.microsoft.com/office/drawing/2014/main" id="{6F970036-B86F-3723-1C3E-2F9A08C6479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/>
          </a:p>
        </p:txBody>
      </p:sp>
      <p:sp>
        <p:nvSpPr>
          <p:cNvPr id="1073" name="Text Placeholder 1072">
            <a:extLst>
              <a:ext uri="{FF2B5EF4-FFF2-40B4-BE49-F238E27FC236}">
                <a16:creationId xmlns:a16="http://schemas.microsoft.com/office/drawing/2014/main" id="{4157A9C8-A216-C6D8-B7A8-5777CD26F1D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1074" name="Text Placeholder 1073">
            <a:extLst>
              <a:ext uri="{FF2B5EF4-FFF2-40B4-BE49-F238E27FC236}">
                <a16:creationId xmlns:a16="http://schemas.microsoft.com/office/drawing/2014/main" id="{D7840E62-CC74-84CF-7DC3-139FA2D67F52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029" name="Group 1028">
            <a:extLst>
              <a:ext uri="{FF2B5EF4-FFF2-40B4-BE49-F238E27FC236}">
                <a16:creationId xmlns:a16="http://schemas.microsoft.com/office/drawing/2014/main" id="{17BC57D9-BB0D-38D0-67B5-DBDACAD462FC}"/>
              </a:ext>
            </a:extLst>
          </p:cNvPr>
          <p:cNvGrpSpPr/>
          <p:nvPr/>
        </p:nvGrpSpPr>
        <p:grpSpPr>
          <a:xfrm>
            <a:off x="10348856" y="1462475"/>
            <a:ext cx="1542820" cy="1576172"/>
            <a:chOff x="10348856" y="1462475"/>
            <a:chExt cx="1542820" cy="1576172"/>
          </a:xfrm>
        </p:grpSpPr>
        <p:sp>
          <p:nvSpPr>
            <p:cNvPr id="1030" name="TextBox 1029">
              <a:extLst>
                <a:ext uri="{FF2B5EF4-FFF2-40B4-BE49-F238E27FC236}">
                  <a16:creationId xmlns:a16="http://schemas.microsoft.com/office/drawing/2014/main" id="{A219E5B3-B44B-AF49-F71B-70EFB5534F43}"/>
                </a:ext>
              </a:extLst>
            </p:cNvPr>
            <p:cNvSpPr txBox="1"/>
            <p:nvPr/>
          </p:nvSpPr>
          <p:spPr>
            <a:xfrm>
              <a:off x="10348856" y="1462475"/>
              <a:ext cx="1542820" cy="8617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Tania  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is a Microsoft  Principal Counsel </a:t>
              </a:r>
            </a:p>
          </p:txBody>
        </p:sp>
        <p:pic>
          <p:nvPicPr>
            <p:cNvPr id="1031" name="Graphic 1030">
              <a:extLst>
                <a:ext uri="{FF2B5EF4-FFF2-40B4-BE49-F238E27FC236}">
                  <a16:creationId xmlns:a16="http://schemas.microsoft.com/office/drawing/2014/main" id="{FA030544-8783-5A2D-80B9-C467426B95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11616886" y="2763857"/>
              <a:ext cx="274790" cy="274790"/>
            </a:xfrm>
            <a:prstGeom prst="rect">
              <a:avLst/>
            </a:prstGeom>
          </p:spPr>
        </p:pic>
      </p:grpSp>
      <p:grpSp>
        <p:nvGrpSpPr>
          <p:cNvPr id="1120" name="Group 1119">
            <a:extLst>
              <a:ext uri="{FF2B5EF4-FFF2-40B4-BE49-F238E27FC236}">
                <a16:creationId xmlns:a16="http://schemas.microsoft.com/office/drawing/2014/main" id="{49B7539D-FC16-A174-A57C-D18BAD3584DC}"/>
              </a:ext>
            </a:extLst>
          </p:cNvPr>
          <p:cNvGrpSpPr/>
          <p:nvPr/>
        </p:nvGrpSpPr>
        <p:grpSpPr>
          <a:xfrm>
            <a:off x="7198028" y="2721252"/>
            <a:ext cx="2351135" cy="360000"/>
            <a:chOff x="588263" y="1217924"/>
            <a:chExt cx="2351135" cy="360000"/>
          </a:xfrm>
        </p:grpSpPr>
        <p:pic>
          <p:nvPicPr>
            <p:cNvPr id="1121" name="Picture 1120" descr="Zip Co logo SVG free download, id: 101874 - Brandlogos.net">
              <a:hlinkClick r:id="rId5"/>
              <a:extLst>
                <a:ext uri="{FF2B5EF4-FFF2-40B4-BE49-F238E27FC236}">
                  <a16:creationId xmlns:a16="http://schemas.microsoft.com/office/drawing/2014/main" id="{5E346067-A55B-9820-B689-F881CD48A44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122" name="TextBox 1121">
              <a:extLst>
                <a:ext uri="{FF2B5EF4-FFF2-40B4-BE49-F238E27FC236}">
                  <a16:creationId xmlns:a16="http://schemas.microsoft.com/office/drawing/2014/main" id="{49C6DDB1-9155-7A7E-F756-A0B3303206B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Business Chat</a:t>
              </a:r>
              <a:r>
                <a:rPr kumimoji="0" lang="en-US" sz="1100" b="0" i="0" u="none" strike="noStrike" kern="0" cap="none" spc="0" normalizeH="0" baseline="3000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Segoe UI"/>
                  <a:ea typeface="+mn-ea"/>
                  <a:cs typeface="Segoe UI" pitchFamily="34" charset="0"/>
                </a:rPr>
                <a:t>2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123" name="Group 1122">
            <a:extLst>
              <a:ext uri="{FF2B5EF4-FFF2-40B4-BE49-F238E27FC236}">
                <a16:creationId xmlns:a16="http://schemas.microsoft.com/office/drawing/2014/main" id="{0A6AC19D-6568-18EA-4721-B3EFB0FDE906}"/>
              </a:ext>
            </a:extLst>
          </p:cNvPr>
          <p:cNvGrpSpPr/>
          <p:nvPr/>
        </p:nvGrpSpPr>
        <p:grpSpPr>
          <a:xfrm>
            <a:off x="7198028" y="5240665"/>
            <a:ext cx="2351135" cy="360000"/>
            <a:chOff x="588263" y="1217924"/>
            <a:chExt cx="2351135" cy="360000"/>
          </a:xfrm>
        </p:grpSpPr>
        <p:pic>
          <p:nvPicPr>
            <p:cNvPr id="1124" name="Picture 1123" descr="Zip Co logo SVG free download, id: 101874 - Brandlogos.net">
              <a:hlinkClick r:id="rId5"/>
              <a:extLst>
                <a:ext uri="{FF2B5EF4-FFF2-40B4-BE49-F238E27FC236}">
                  <a16:creationId xmlns:a16="http://schemas.microsoft.com/office/drawing/2014/main" id="{DD5A4321-CD57-6737-F3F9-CD47A42AAB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125" name="TextBox 1124">
              <a:extLst>
                <a:ext uri="{FF2B5EF4-FFF2-40B4-BE49-F238E27FC236}">
                  <a16:creationId xmlns:a16="http://schemas.microsoft.com/office/drawing/2014/main" id="{2425D4A4-A58A-602F-7BE9-8FBC0E1EE90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Business Chat</a:t>
              </a:r>
              <a:r>
                <a:rPr kumimoji="0" lang="en-US" sz="1100" b="0" i="0" u="none" strike="noStrike" kern="0" cap="none" spc="0" normalizeH="0" baseline="3000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Segoe UI"/>
                  <a:ea typeface="+mn-ea"/>
                  <a:cs typeface="Segoe UI" pitchFamily="34" charset="0"/>
                </a:rPr>
                <a:t>2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126" name="Group 1125">
            <a:extLst>
              <a:ext uri="{FF2B5EF4-FFF2-40B4-BE49-F238E27FC236}">
                <a16:creationId xmlns:a16="http://schemas.microsoft.com/office/drawing/2014/main" id="{BEEA33B1-5C44-E5C5-015F-186ACD7282CF}"/>
              </a:ext>
            </a:extLst>
          </p:cNvPr>
          <p:cNvGrpSpPr/>
          <p:nvPr/>
        </p:nvGrpSpPr>
        <p:grpSpPr>
          <a:xfrm>
            <a:off x="3947719" y="5268658"/>
            <a:ext cx="2351135" cy="360000"/>
            <a:chOff x="588263" y="1217924"/>
            <a:chExt cx="2351135" cy="360000"/>
          </a:xfrm>
        </p:grpSpPr>
        <p:pic>
          <p:nvPicPr>
            <p:cNvPr id="1127" name="Picture 1126" descr="Zip Co logo SVG free download, id: 101874 - Brandlogos.net">
              <a:hlinkClick r:id="rId5"/>
              <a:extLst>
                <a:ext uri="{FF2B5EF4-FFF2-40B4-BE49-F238E27FC236}">
                  <a16:creationId xmlns:a16="http://schemas.microsoft.com/office/drawing/2014/main" id="{B5A06059-9A84-3BC1-DD16-6DB368F165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128" name="TextBox 1127">
              <a:extLst>
                <a:ext uri="{FF2B5EF4-FFF2-40B4-BE49-F238E27FC236}">
                  <a16:creationId xmlns:a16="http://schemas.microsoft.com/office/drawing/2014/main" id="{2270565E-1240-833A-AF14-C6B4C36627B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Business Chat</a:t>
              </a:r>
              <a:r>
                <a:rPr kumimoji="0" lang="en-US" sz="1100" b="0" i="0" u="none" strike="noStrike" kern="0" cap="none" spc="0" normalizeH="0" baseline="3000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Segoe UI"/>
                  <a:ea typeface="+mn-ea"/>
                  <a:cs typeface="Segoe UI" pitchFamily="34" charset="0"/>
                </a:rPr>
                <a:t>2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129" name="Group 1128">
            <a:extLst>
              <a:ext uri="{FF2B5EF4-FFF2-40B4-BE49-F238E27FC236}">
                <a16:creationId xmlns:a16="http://schemas.microsoft.com/office/drawing/2014/main" id="{D321AD95-5A66-753D-9648-1B6915D5ABD8}"/>
              </a:ext>
            </a:extLst>
          </p:cNvPr>
          <p:cNvGrpSpPr/>
          <p:nvPr/>
        </p:nvGrpSpPr>
        <p:grpSpPr>
          <a:xfrm>
            <a:off x="3947719" y="2721252"/>
            <a:ext cx="2351135" cy="360000"/>
            <a:chOff x="588263" y="2177588"/>
            <a:chExt cx="2351135" cy="360000"/>
          </a:xfrm>
        </p:grpSpPr>
        <p:pic>
          <p:nvPicPr>
            <p:cNvPr id="1130" name="Picture 1129">
              <a:extLst>
                <a:ext uri="{FF2B5EF4-FFF2-40B4-BE49-F238E27FC236}">
                  <a16:creationId xmlns:a16="http://schemas.microsoft.com/office/drawing/2014/main" id="{5C5D1F4A-CC01-91F6-58A7-3833EF4EF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177588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131" name="TextBox 1130">
              <a:extLst>
                <a:ext uri="{FF2B5EF4-FFF2-40B4-BE49-F238E27FC236}">
                  <a16:creationId xmlns:a16="http://schemas.microsoft.com/office/drawing/2014/main" id="{B3D40CA3-095C-AC2F-C89F-3E6E372B149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272950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pic>
        <p:nvPicPr>
          <p:cNvPr id="1133" name="Picture 1132">
            <a:extLst>
              <a:ext uri="{FF2B5EF4-FFF2-40B4-BE49-F238E27FC236}">
                <a16:creationId xmlns:a16="http://schemas.microsoft.com/office/drawing/2014/main" id="{11716185-9C44-7E16-6537-FD814B83DCA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76249" y="3318584"/>
            <a:ext cx="2315751" cy="353941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AB828EE-3F1F-40D9-E2F4-DE8F95CA2464}"/>
              </a:ext>
            </a:extLst>
          </p:cNvPr>
          <p:cNvGrpSpPr/>
          <p:nvPr/>
        </p:nvGrpSpPr>
        <p:grpSpPr>
          <a:xfrm>
            <a:off x="906113" y="5317305"/>
            <a:ext cx="2351135" cy="360000"/>
            <a:chOff x="588263" y="1217924"/>
            <a:chExt cx="2351135" cy="360000"/>
          </a:xfrm>
        </p:grpSpPr>
        <p:pic>
          <p:nvPicPr>
            <p:cNvPr id="3" name="Picture 2" descr="Zip Co logo SVG free download, id: 101874 - Brandlogos.net">
              <a:hlinkClick r:id="rId5"/>
              <a:extLst>
                <a:ext uri="{FF2B5EF4-FFF2-40B4-BE49-F238E27FC236}">
                  <a16:creationId xmlns:a16="http://schemas.microsoft.com/office/drawing/2014/main" id="{6B28A2E6-354C-979A-D41A-A07859A199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7ECD980-516C-E426-BBE7-7DDC8BA0D555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Business Chat</a:t>
              </a:r>
              <a:r>
                <a:rPr kumimoji="0" lang="en-US" sz="1100" b="0" i="0" u="none" strike="noStrike" kern="0" cap="none" spc="0" normalizeH="0" baseline="3000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Segoe UI"/>
                  <a:ea typeface="+mn-ea"/>
                  <a:cs typeface="Segoe UI" pitchFamily="34" charset="0"/>
                </a:rPr>
                <a:t>2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528B17F-A812-DBA6-4822-6B695A3AF054}"/>
              </a:ext>
            </a:extLst>
          </p:cNvPr>
          <p:cNvGrpSpPr/>
          <p:nvPr/>
        </p:nvGrpSpPr>
        <p:grpSpPr>
          <a:xfrm>
            <a:off x="827761" y="2763856"/>
            <a:ext cx="2351135" cy="360000"/>
            <a:chOff x="588263" y="1697756"/>
            <a:chExt cx="2351135" cy="360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1938D45-7D0A-AF60-09C3-E8A1F1E7F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169775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255C040-3BAD-3FD9-022F-FEEA402D802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793118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9" name="Rectangle: Rounded Corners 6">
            <a:extLst>
              <a:ext uri="{FF2B5EF4-FFF2-40B4-BE49-F238E27FC236}">
                <a16:creationId xmlns:a16="http://schemas.microsoft.com/office/drawing/2014/main" id="{0D696AC2-22CB-73E6-2BB2-D648CA89D1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6356" y="1134767"/>
            <a:ext cx="659514" cy="216000"/>
          </a:xfrm>
          <a:prstGeom prst="roundRect">
            <a:avLst>
              <a:gd name="adj" fmla="val 50000"/>
            </a:avLst>
          </a:prstGeom>
          <a:solidFill>
            <a:srgbClr val="FFA38B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Benefits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DF5B857-C992-528E-5F10-9297EA875EE6}"/>
              </a:ext>
            </a:extLst>
          </p:cNvPr>
          <p:cNvGrpSpPr/>
          <p:nvPr/>
        </p:nvGrpSpPr>
        <p:grpSpPr>
          <a:xfrm>
            <a:off x="1286540" y="1134767"/>
            <a:ext cx="1571031" cy="216000"/>
            <a:chOff x="1372194" y="969899"/>
            <a:chExt cx="1571031" cy="216000"/>
          </a:xfrm>
        </p:grpSpPr>
        <p:sp>
          <p:nvSpPr>
            <p:cNvPr id="12" name="Rectangle: Rounded Corners 6">
              <a:extLst>
                <a:ext uri="{FF2B5EF4-FFF2-40B4-BE49-F238E27FC236}">
                  <a16:creationId xmlns:a16="http://schemas.microsoft.com/office/drawing/2014/main" id="{798BD5BD-1300-8E49-8607-12209DCC82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372194" y="969899"/>
              <a:ext cx="1571031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1-3 hours a day</a:t>
              </a:r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2188D194-71CB-A45C-D989-83CEFB05E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421924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52E9D8-E7BF-0A32-99BC-20EF6AABEB76}"/>
              </a:ext>
            </a:extLst>
          </p:cNvPr>
          <p:cNvGrpSpPr/>
          <p:nvPr/>
        </p:nvGrpSpPr>
        <p:grpSpPr>
          <a:xfrm>
            <a:off x="2908241" y="1134767"/>
            <a:ext cx="2795593" cy="216000"/>
            <a:chOff x="3133720" y="969899"/>
            <a:chExt cx="2795593" cy="216000"/>
          </a:xfrm>
        </p:grpSpPr>
        <p:sp>
          <p:nvSpPr>
            <p:cNvPr id="18" name="Rectangle: Rounded Corners 6">
              <a:extLst>
                <a:ext uri="{FF2B5EF4-FFF2-40B4-BE49-F238E27FC236}">
                  <a16:creationId xmlns:a16="http://schemas.microsoft.com/office/drawing/2014/main" id="{90F91019-0311-B1F9-0644-9D8F1A408B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133720" y="969899"/>
              <a:ext cx="2795593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Increase productivity and efficiency</a:t>
              </a:r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94FFC9BA-0BF7-70E7-30C0-2B5863D44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193555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6312BC6-36E6-04D8-B1E8-240F6A38FCC6}"/>
              </a:ext>
            </a:extLst>
          </p:cNvPr>
          <p:cNvGrpSpPr/>
          <p:nvPr/>
        </p:nvGrpSpPr>
        <p:grpSpPr>
          <a:xfrm>
            <a:off x="5754503" y="1134767"/>
            <a:ext cx="2325078" cy="216000"/>
            <a:chOff x="6235579" y="969899"/>
            <a:chExt cx="2325078" cy="216000"/>
          </a:xfrm>
        </p:grpSpPr>
        <p:sp>
          <p:nvSpPr>
            <p:cNvPr id="21" name="Rectangle: Rounded Corners 6">
              <a:extLst>
                <a:ext uri="{FF2B5EF4-FFF2-40B4-BE49-F238E27FC236}">
                  <a16:creationId xmlns:a16="http://schemas.microsoft.com/office/drawing/2014/main" id="{6064279B-6C47-B562-510D-74329D3D1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6235579" y="969899"/>
              <a:ext cx="2325078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Sense of confidence</a:t>
              </a:r>
            </a:p>
          </p:txBody>
        </p: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77FB5D8F-55DE-83FC-34F5-73E3299C0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282712" y="1005899"/>
              <a:ext cx="144000" cy="144000"/>
            </a:xfrm>
            <a:prstGeom prst="rect">
              <a:avLst/>
            </a:prstGeom>
          </p:spPr>
        </p:pic>
      </p:grpSp>
      <p:sp>
        <p:nvSpPr>
          <p:cNvPr id="14" name="Text Placeholder 44">
            <a:extLst>
              <a:ext uri="{FF2B5EF4-FFF2-40B4-BE49-F238E27FC236}">
                <a16:creationId xmlns:a16="http://schemas.microsoft.com/office/drawing/2014/main" id="{7A58FDBF-5700-E31A-B556-ADBC2D192A87}"/>
              </a:ext>
            </a:extLst>
          </p:cNvPr>
          <p:cNvSpPr txBox="1">
            <a:spLocks/>
          </p:cNvSpPr>
          <p:nvPr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/>
              <a:t>1</a:t>
            </a:r>
            <a:r>
              <a:rPr lang="en-US"/>
              <a:t>Access Copilot at </a:t>
            </a:r>
            <a:r>
              <a:rPr lang="en-US">
                <a:hlinkClick r:id="rId16"/>
              </a:rPr>
              <a:t>copilot.microsoft.com </a:t>
            </a:r>
            <a:r>
              <a:rPr lang="en-US"/>
              <a:t>or the Microsoft Copilot mobile app and set toggle to “Web”.</a:t>
            </a:r>
          </a:p>
          <a:p>
            <a:r>
              <a:rPr lang="en-US" baseline="30000"/>
              <a:t>2</a:t>
            </a:r>
            <a:r>
              <a:rPr lang="en-US"/>
              <a:t>Access Business Chat at </a:t>
            </a:r>
            <a:r>
              <a:rPr lang="en-US">
                <a:hlinkClick r:id="rId16"/>
              </a:rPr>
              <a:t>copilot.microsoft.com</a:t>
            </a:r>
            <a:r>
              <a:rPr lang="en-US"/>
              <a:t>, the Microsoft Copilot mobile app, or the Copilot app in Teams, and set toggle to “Work”.</a:t>
            </a:r>
          </a:p>
          <a:p>
            <a:r>
              <a:rPr lang="en-GB" baseline="30000"/>
              <a:t>3</a:t>
            </a:r>
            <a:r>
              <a:rPr lang="en-GB"/>
              <a:t>Copilot agents allow Microsoft 365 Copilot to access your company-specific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21194028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B72E9F-248C-4A01-89E1-C33C8422E72D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http://purl.org/dc/elements/1.1/"/>
    <ds:schemaRef ds:uri="http://schemas.microsoft.com/office/infopath/2007/PartnerControls"/>
    <ds:schemaRef ds:uri="http://purl.org/dc/dcmitype/"/>
    <ds:schemaRef ds:uri="http://schemas.microsoft.com/sharepoint/v3"/>
    <ds:schemaRef ds:uri="9b9b331a-5640-4f50-a010-6cc4266aa39c"/>
    <ds:schemaRef ds:uri="http://schemas.microsoft.com/office/2006/documentManagement/types"/>
    <ds:schemaRef ds:uri="c12c9beb-9115-4dd4-b4b0-98592a7680e2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517</Words>
  <Application>Microsoft Office PowerPoint</Application>
  <PresentationFormat>Widescreen</PresentationFormat>
  <Paragraphs>38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 day in the life of a Principal Corporate Counsel at Microsoft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2024-09-25T15:39:48Z</dcterms:created>
  <dcterms:modified xsi:type="dcterms:W3CDTF">2024-10-29T17:45:17Z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