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59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950C8-AB20-A750-9755-A78592660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83F9FF-0510-5DFE-1CD9-79B01AB5FB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FB85ED-F2FE-44C8-117B-7C62D326B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8D934-D869-BE0A-D9C1-E1AE4672C4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330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66177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907" r:id="rId3"/>
    <p:sldLayoutId id="2147483835" r:id="rId4"/>
    <p:sldLayoutId id="2147483675" r:id="rId5"/>
    <p:sldLayoutId id="2147483676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6E23B-48E7-D2AD-1309-65F589643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vailable with">
            <a:extLst>
              <a:ext uri="{FF2B5EF4-FFF2-40B4-BE49-F238E27FC236}">
                <a16:creationId xmlns:a16="http://schemas.microsoft.com/office/drawing/2014/main" id="{897F931E-B2B8-4D65-9D37-2A3A8F3FCB2A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706FCC-9B18-6B4E-7853-4936344E6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noProof="0" dirty="0"/>
              <a:t>A day in the life of a Store Associate</a:t>
            </a:r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25ACBB51-7457-A39A-E094-1BB215B5FB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 noProof="0" dirty="0"/>
              <a:t>Microsoft 365 Copilot Chat</a:t>
            </a:r>
          </a:p>
        </p:txBody>
      </p:sp>
      <p:sp>
        <p:nvSpPr>
          <p:cNvPr id="107" name="Text Placeholder 106">
            <a:extLst>
              <a:ext uri="{FF2B5EF4-FFF2-40B4-BE49-F238E27FC236}">
                <a16:creationId xmlns:a16="http://schemas.microsoft.com/office/drawing/2014/main" id="{7C7CF738-4939-9E51-9E15-F804874081E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 noProof="0" dirty="0"/>
              <a:t>Start</a:t>
            </a:r>
          </a:p>
        </p:txBody>
      </p:sp>
      <p:sp>
        <p:nvSpPr>
          <p:cNvPr id="204" name="Rectangle: Rounded Corners 6">
            <a:extLst>
              <a:ext uri="{FF2B5EF4-FFF2-40B4-BE49-F238E27FC236}">
                <a16:creationId xmlns:a16="http://schemas.microsoft.com/office/drawing/2014/main" id="{C04A5233-47AE-3AF3-D278-A9E865808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109" name="Benefit 1">
            <a:extLst>
              <a:ext uri="{FF2B5EF4-FFF2-40B4-BE49-F238E27FC236}">
                <a16:creationId xmlns:a16="http://schemas.microsoft.com/office/drawing/2014/main" id="{0AA5B793-0704-51C9-57F9-016E8D2DB6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285388" y="1134767"/>
            <a:ext cx="1703112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Save 20 minutes per day</a:t>
            </a:r>
          </a:p>
        </p:txBody>
      </p:sp>
      <p:pic>
        <p:nvPicPr>
          <p:cNvPr id="110" name="Graphic 109">
            <a:extLst>
              <a:ext uri="{FF2B5EF4-FFF2-40B4-BE49-F238E27FC236}">
                <a16:creationId xmlns:a16="http://schemas.microsoft.com/office/drawing/2014/main" id="{B6B72FE9-E02C-235D-E00D-10541E5D1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8246" y="1170767"/>
            <a:ext cx="144000" cy="144000"/>
          </a:xfrm>
          <a:prstGeom prst="rect">
            <a:avLst/>
          </a:prstGeom>
        </p:spPr>
      </p:pic>
      <p:sp>
        <p:nvSpPr>
          <p:cNvPr id="111" name="Benefit 2">
            <a:extLst>
              <a:ext uri="{FF2B5EF4-FFF2-40B4-BE49-F238E27FC236}">
                <a16:creationId xmlns:a16="http://schemas.microsoft.com/office/drawing/2014/main" id="{4628E8A1-45D2-FE4A-26E2-0E5A8260905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3038018" y="1134767"/>
            <a:ext cx="1790096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Improve service</a:t>
            </a:r>
          </a:p>
        </p:txBody>
      </p:sp>
      <p:pic>
        <p:nvPicPr>
          <p:cNvPr id="112" name="Graphic 111">
            <a:extLst>
              <a:ext uri="{FF2B5EF4-FFF2-40B4-BE49-F238E27FC236}">
                <a16:creationId xmlns:a16="http://schemas.microsoft.com/office/drawing/2014/main" id="{A19A485C-EE7B-76F4-DD2D-6D5A1C1F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80876" y="1170767"/>
            <a:ext cx="144000" cy="144000"/>
          </a:xfrm>
          <a:prstGeom prst="rect">
            <a:avLst/>
          </a:prstGeom>
        </p:spPr>
      </p:pic>
      <p:sp>
        <p:nvSpPr>
          <p:cNvPr id="113" name="Benefit 3">
            <a:extLst>
              <a:ext uri="{FF2B5EF4-FFF2-40B4-BE49-F238E27FC236}">
                <a16:creationId xmlns:a16="http://schemas.microsoft.com/office/drawing/2014/main" id="{B2D2D71B-C99C-2380-516E-A4B3B1E6F8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877633" y="1134767"/>
            <a:ext cx="1970842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702040204020203" pitchFamily="34" charset="0"/>
              </a:rPr>
              <a:t>Improve product knowledge</a:t>
            </a:r>
          </a:p>
        </p:txBody>
      </p:sp>
      <p:pic>
        <p:nvPicPr>
          <p:cNvPr id="114" name="Graphic 113">
            <a:extLst>
              <a:ext uri="{FF2B5EF4-FFF2-40B4-BE49-F238E27FC236}">
                <a16:creationId xmlns:a16="http://schemas.microsoft.com/office/drawing/2014/main" id="{8EE50F28-59EC-4DCB-BC9B-58A2CC5BC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0491" y="1170767"/>
            <a:ext cx="144000" cy="14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781358-4E10-0D84-8C7C-B3793A1BC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667571B-129E-D75C-9377-121C3807D98F}"/>
              </a:ext>
            </a:extLst>
          </p:cNvPr>
          <p:cNvSpPr txBox="1">
            <a:spLocks/>
          </p:cNvSpPr>
          <p:nvPr/>
        </p:nvSpPr>
        <p:spPr>
          <a:xfrm>
            <a:off x="10144741" y="1684338"/>
            <a:ext cx="1905001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Dan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is a Store Associate</a:t>
            </a: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2A5E62FD-67C5-3A4B-AFB0-58A27058B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0959812" y="2790969"/>
            <a:ext cx="274790" cy="274790"/>
          </a:xfrm>
          <a:prstGeom prst="rect">
            <a:avLst/>
          </a:prstGeom>
        </p:spPr>
      </p:pic>
      <p:sp>
        <p:nvSpPr>
          <p:cNvPr id="82" name="Step 1 Title">
            <a:extLst>
              <a:ext uri="{FF2B5EF4-FFF2-40B4-BE49-F238E27FC236}">
                <a16:creationId xmlns:a16="http://schemas.microsoft.com/office/drawing/2014/main" id="{C34F4ECD-60AB-2C57-F75C-774F803825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584200" y="1684713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8:00 am – Find product information​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5D46F776-B366-8A12-A0B3-9EE7FB925F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838"/>
            <a:ext cx="2808288" cy="627062"/>
          </a:xfrm>
        </p:spPr>
        <p:txBody>
          <a:bodyPr/>
          <a:lstStyle/>
          <a:p>
            <a:r>
              <a:rPr lang="en-US" noProof="0" dirty="0"/>
              <a:t>A customer asks for more information about a product. Dan uses Copilot on his mobile device to find more information from the manufacturer's website.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E78AF3-FF15-AC9B-8A4A-42C035FF9747}"/>
              </a:ext>
            </a:extLst>
          </p:cNvPr>
          <p:cNvGrpSpPr/>
          <p:nvPr/>
        </p:nvGrpSpPr>
        <p:grpSpPr>
          <a:xfrm>
            <a:off x="584200" y="2850537"/>
            <a:ext cx="2351135" cy="360000"/>
            <a:chOff x="584200" y="2850537"/>
            <a:chExt cx="2351135" cy="360000"/>
          </a:xfrm>
        </p:grpSpPr>
        <p:pic>
          <p:nvPicPr>
            <p:cNvPr id="5" name="Picture 4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007B6D4B-3AA5-B971-4441-64F07342DB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4200" y="2850537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D3D34D-889F-4CF3-8930-8691D0D92B6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3151" y="2953593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0AA01703-2974-4CAD-220B-0BC614A29A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304510"/>
            <a:ext cx="2808000" cy="626701"/>
          </a:xfrm>
        </p:spPr>
        <p:txBody>
          <a:bodyPr/>
          <a:lstStyle/>
          <a:p>
            <a:r>
              <a:rPr lang="en-US" noProof="0" dirty="0"/>
              <a:t>Example Prompt: Please provide detail specs for [X] product.</a:t>
            </a:r>
          </a:p>
        </p:txBody>
      </p:sp>
      <p:sp>
        <p:nvSpPr>
          <p:cNvPr id="84" name="Step 2 Title">
            <a:extLst>
              <a:ext uri="{FF2B5EF4-FFF2-40B4-BE49-F238E27FC236}">
                <a16:creationId xmlns:a16="http://schemas.microsoft.com/office/drawing/2014/main" id="{EA043882-7897-6976-F358-996B44FE41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auto">
          <a:xfrm>
            <a:off x="3776898" y="1684713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9:30 am – Find a policy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AF55C12F-F122-7231-FFCC-356E0C813F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663" y="2128838"/>
            <a:ext cx="2808287" cy="627062"/>
          </a:xfrm>
        </p:spPr>
        <p:txBody>
          <a:bodyPr/>
          <a:lstStyle/>
          <a:p>
            <a:r>
              <a:rPr lang="en-US" noProof="0" dirty="0"/>
              <a:t>While Dan is working at the register a customer asks about the return policy for a specific item. Dan uses Copilot to find the policy on the website.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020432-60CF-A18D-8254-95D0F5F9B02B}"/>
              </a:ext>
            </a:extLst>
          </p:cNvPr>
          <p:cNvGrpSpPr/>
          <p:nvPr/>
        </p:nvGrpSpPr>
        <p:grpSpPr>
          <a:xfrm>
            <a:off x="3776663" y="2850538"/>
            <a:ext cx="2351135" cy="360000"/>
            <a:chOff x="3776663" y="2850538"/>
            <a:chExt cx="2351135" cy="3600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0AB861-B8AD-B67A-13BB-B4F992828D6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235614" y="2953595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13" name="Picture 12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F9AB563E-E384-059A-1D7D-B1A271CBB3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3776663" y="285053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sp>
        <p:nvSpPr>
          <p:cNvPr id="96" name="Text Placeholder 95">
            <a:extLst>
              <a:ext uri="{FF2B5EF4-FFF2-40B4-BE49-F238E27FC236}">
                <a16:creationId xmlns:a16="http://schemas.microsoft.com/office/drawing/2014/main" id="{32BBCC63-554E-18F0-710B-DDACFC6D83A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304510"/>
            <a:ext cx="2808000" cy="626701"/>
          </a:xfrm>
        </p:spPr>
        <p:txBody>
          <a:bodyPr/>
          <a:lstStyle/>
          <a:p>
            <a:r>
              <a:rPr lang="en-US" noProof="0" dirty="0"/>
              <a:t>Example Prompt: What is the return policy for [X] items.</a:t>
            </a:r>
          </a:p>
        </p:txBody>
      </p:sp>
      <p:sp>
        <p:nvSpPr>
          <p:cNvPr id="83" name="Step 3 Title">
            <a:extLst>
              <a:ext uri="{FF2B5EF4-FFF2-40B4-BE49-F238E27FC236}">
                <a16:creationId xmlns:a16="http://schemas.microsoft.com/office/drawing/2014/main" id="{9CBC7D70-1328-364D-9D3D-86CCA469F86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auto">
          <a:xfrm>
            <a:off x="6969595" y="1684713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10:00 am – Find a location</a:t>
            </a:r>
          </a:p>
        </p:txBody>
      </p:sp>
      <p:sp>
        <p:nvSpPr>
          <p:cNvPr id="98" name="Text Placeholder 97">
            <a:extLst>
              <a:ext uri="{FF2B5EF4-FFF2-40B4-BE49-F238E27FC236}">
                <a16:creationId xmlns:a16="http://schemas.microsoft.com/office/drawing/2014/main" id="{C176A890-E818-B684-A8EF-E4802A0BBC7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/>
          <a:lstStyle/>
          <a:p>
            <a:r>
              <a:rPr lang="en-US" noProof="0" dirty="0"/>
              <a:t>A customer says they are travelling the next week and wants to know the location of a store in the city where they are going. Dan asks Copilot for store locations near the customer’s destination.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A09F1E-86F3-F027-AA0F-2BFC9237413C}"/>
              </a:ext>
            </a:extLst>
          </p:cNvPr>
          <p:cNvGrpSpPr/>
          <p:nvPr/>
        </p:nvGrpSpPr>
        <p:grpSpPr>
          <a:xfrm>
            <a:off x="6969125" y="2850537"/>
            <a:ext cx="2351135" cy="360000"/>
            <a:chOff x="6969125" y="2850537"/>
            <a:chExt cx="2351135" cy="36000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A8DB36-5BF6-14B2-187B-D372EFD0347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076" y="2953593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7" name="Picture 6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1D7EEF6A-8F5F-CAFB-194E-E34A5ECF2D9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6969125" y="2850537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9AA14CF9-D34E-A60F-D16A-F2460762008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</p:spPr>
        <p:txBody>
          <a:bodyPr/>
          <a:lstStyle/>
          <a:p>
            <a:r>
              <a:rPr lang="en-US" noProof="0" dirty="0"/>
              <a:t>Example Prompt: Can you tell me store locations near the [X] hotel in [X] city. Also let me know the store hours.</a:t>
            </a:r>
          </a:p>
        </p:txBody>
      </p:sp>
      <p:sp>
        <p:nvSpPr>
          <p:cNvPr id="88" name="Step 4 Title">
            <a:extLst>
              <a:ext uri="{FF2B5EF4-FFF2-40B4-BE49-F238E27FC236}">
                <a16:creationId xmlns:a16="http://schemas.microsoft.com/office/drawing/2014/main" id="{942F11D3-0BBE-01EE-FD31-EA9D53D59D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auto">
          <a:xfrm>
            <a:off x="6969595" y="4137995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1:00 pm – Get a recommendation</a:t>
            </a:r>
          </a:p>
        </p:txBody>
      </p:sp>
      <p:sp>
        <p:nvSpPr>
          <p:cNvPr id="105" name="Text Placeholder 104">
            <a:extLst>
              <a:ext uri="{FF2B5EF4-FFF2-40B4-BE49-F238E27FC236}">
                <a16:creationId xmlns:a16="http://schemas.microsoft.com/office/drawing/2014/main" id="{1C42FC48-E4C2-DEF3-38D9-CB31FE37DCB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125" y="4584700"/>
            <a:ext cx="2808288" cy="627063"/>
          </a:xfrm>
        </p:spPr>
        <p:txBody>
          <a:bodyPr/>
          <a:lstStyle/>
          <a:p>
            <a:r>
              <a:rPr lang="en-US" noProof="0" dirty="0"/>
              <a:t>A customer asks Dan for recommendations for a present for their teenage daughter. Dan turns to Copilot for help.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444EBA-B3E9-9D57-05F7-256106574105}"/>
              </a:ext>
            </a:extLst>
          </p:cNvPr>
          <p:cNvGrpSpPr/>
          <p:nvPr/>
        </p:nvGrpSpPr>
        <p:grpSpPr>
          <a:xfrm>
            <a:off x="6969125" y="5266713"/>
            <a:ext cx="2351605" cy="360000"/>
            <a:chOff x="6969125" y="5266713"/>
            <a:chExt cx="2351605" cy="3600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67112F-F058-2DDF-E7B3-6856CCA50E0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7428546" y="5369769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18" name="Picture 17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372BB6FC-ACB1-C191-43CA-1DC5D97ECF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6969125" y="5266713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66415306-704C-3C51-53BD-3F96D70C8C7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81038"/>
            <a:ext cx="2808000" cy="626701"/>
          </a:xfrm>
        </p:spPr>
        <p:txBody>
          <a:bodyPr/>
          <a:lstStyle/>
          <a:p>
            <a:r>
              <a:rPr lang="en-US" noProof="0" dirty="0"/>
              <a:t>Example Prompt: Recommend some items that a teenage girl would like from our website.</a:t>
            </a:r>
          </a:p>
        </p:txBody>
      </p:sp>
      <p:sp>
        <p:nvSpPr>
          <p:cNvPr id="86" name="Step 5 Title">
            <a:extLst>
              <a:ext uri="{FF2B5EF4-FFF2-40B4-BE49-F238E27FC236}">
                <a16:creationId xmlns:a16="http://schemas.microsoft.com/office/drawing/2014/main" id="{F22B4CFD-5188-2BC8-0147-BACA28B6E8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auto">
          <a:xfrm>
            <a:off x="3776898" y="4137995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2:00 pm – Get display ideas</a:t>
            </a:r>
          </a:p>
        </p:txBody>
      </p:sp>
      <p:sp>
        <p:nvSpPr>
          <p:cNvPr id="102" name="Text Placeholder 101">
            <a:extLst>
              <a:ext uri="{FF2B5EF4-FFF2-40B4-BE49-F238E27FC236}">
                <a16:creationId xmlns:a16="http://schemas.microsoft.com/office/drawing/2014/main" id="{41B5FAF1-F892-9A5D-B864-137BD4DAC98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/>
          <a:lstStyle/>
          <a:p>
            <a:r>
              <a:rPr lang="en-US" noProof="0" dirty="0"/>
              <a:t>Dan was asked to set up a store display based on a planogram. He asks Copilot for ideas on the best way to proceed.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71C906-188E-B6F4-730D-8F1795C6FEBD}"/>
              </a:ext>
            </a:extLst>
          </p:cNvPr>
          <p:cNvGrpSpPr/>
          <p:nvPr/>
        </p:nvGrpSpPr>
        <p:grpSpPr>
          <a:xfrm>
            <a:off x="3776663" y="5266713"/>
            <a:ext cx="2255978" cy="360000"/>
            <a:chOff x="3776663" y="5266713"/>
            <a:chExt cx="2255978" cy="36000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232CB5-D411-F425-FF23-4800FC41FA3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235849" y="5368974"/>
              <a:ext cx="1796792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17" name="Picture 16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B932B04F-AE5A-2C9C-00E1-840E866D4E9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3776663" y="5266713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94ACDD39-110F-1F19-10BB-F027413CD89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81038"/>
            <a:ext cx="2808000" cy="626701"/>
          </a:xfrm>
        </p:spPr>
        <p:txBody>
          <a:bodyPr/>
          <a:lstStyle/>
          <a:p>
            <a:r>
              <a:rPr lang="en-US" noProof="0" dirty="0"/>
              <a:t>Example Prompt: How should I ensure displays are set up according to the [planogram.pdf] for effective merchandising and space optimization?</a:t>
            </a:r>
          </a:p>
        </p:txBody>
      </p:sp>
      <p:sp>
        <p:nvSpPr>
          <p:cNvPr id="85" name="Step 6 TItle">
            <a:extLst>
              <a:ext uri="{FF2B5EF4-FFF2-40B4-BE49-F238E27FC236}">
                <a16:creationId xmlns:a16="http://schemas.microsoft.com/office/drawing/2014/main" id="{71CD06ED-B190-0114-4846-BE8B1D122E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auto">
          <a:xfrm>
            <a:off x="584200" y="4137995"/>
            <a:ext cx="2808000" cy="345600"/>
          </a:xfr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4:00 pm – Draft shift summary</a:t>
            </a:r>
          </a:p>
        </p:txBody>
      </p:sp>
      <p:sp>
        <p:nvSpPr>
          <p:cNvPr id="100" name="Text Placeholder 99">
            <a:extLst>
              <a:ext uri="{FF2B5EF4-FFF2-40B4-BE49-F238E27FC236}">
                <a16:creationId xmlns:a16="http://schemas.microsoft.com/office/drawing/2014/main" id="{B2905C43-F17C-BAA9-1714-435B1E1D01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/>
          <a:lstStyle/>
          <a:p>
            <a:r>
              <a:rPr lang="en-US" noProof="0" dirty="0"/>
              <a:t>Dan needs to draft a shift summary. He provides a few brief details of what happened on the shift and ask Copilot to turn it into a shift report.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355A19-277C-58F8-C917-0AEB5797B001}"/>
              </a:ext>
            </a:extLst>
          </p:cNvPr>
          <p:cNvGrpSpPr/>
          <p:nvPr/>
        </p:nvGrpSpPr>
        <p:grpSpPr>
          <a:xfrm>
            <a:off x="584200" y="5266713"/>
            <a:ext cx="2351135" cy="360000"/>
            <a:chOff x="584200" y="5266713"/>
            <a:chExt cx="2351135" cy="3600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CDA1975-5E4E-3428-A798-917A46C9BB8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3151" y="5369769"/>
              <a:ext cx="1892184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Chat</a:t>
              </a:r>
              <a:r>
                <a:rPr kumimoji="0" lang="en-US" sz="1000" b="0" i="0" u="none" strike="noStrike" kern="120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</a:p>
          </p:txBody>
        </p:sp>
        <p:pic>
          <p:nvPicPr>
            <p:cNvPr id="11" name="Picture 10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54163FF4-9A78-219F-226E-FE9F28A4D4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4200" y="5266713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B4614337-0169-6B02-875F-84ED13577C9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</p:spPr>
        <p:txBody>
          <a:bodyPr/>
          <a:lstStyle/>
          <a:p>
            <a:r>
              <a:rPr lang="en-US" noProof="0" dirty="0"/>
              <a:t>Example Prompt: Turn this information into a shift report.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C4B954A-F753-E5D1-7D96-31DCFD1E627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279"/>
          <a:stretch/>
        </p:blipFill>
        <p:spPr>
          <a:xfrm>
            <a:off x="10348862" y="3237875"/>
            <a:ext cx="1843138" cy="362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82995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363</Words>
  <Application>Microsoft Office PowerPoint</Application>
  <PresentationFormat>Widescreen</PresentationFormat>
  <Paragraphs>35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Store Associate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