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28336090-C54A-0446-1D33-DBFC691D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7893508" cy="263149"/>
          </a:xfrm>
        </p:spPr>
        <p:txBody>
          <a:bodyPr/>
          <a:lstStyle/>
          <a:p>
            <a:r>
              <a:rPr lang="en-US" noProof="0"/>
              <a:t>A day in the life of a Communications VP at Microsoft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F57150F-4322-DE0A-2EE2-8CF3A53F2E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D7A651F6-46AB-357E-E234-1169F36070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777B0D9-3A5B-3F85-F451-93D2748F1E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Steve starts his day by checking media coverage for the organization. He uses Copilot to get a snapshot of what headlines, outlets and journalists are driving coverage of the organization.  </a:t>
            </a:r>
          </a:p>
          <a:p>
            <a:endParaRPr lang="en-US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3828F4FD-C404-6A31-B4F1-7E5E27C498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Insight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preparation for the day ahead before meeting with internal teams and media outlets. 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CD44787D-D2D3-FC35-05D9-4A398F9D573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8:15 am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2FA008E7-FC3B-80E5-2246-390ED67809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Steve reviews emails that have come in overnight from colleagues and teams around the world. He uses Copilot in Outlook to quickly summarize key topics in his inbox. </a:t>
            </a:r>
          </a:p>
          <a:p>
            <a:endParaRPr lang="en-US" noProof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EE888F40-80F3-948F-31A7-AD944677F4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all the emails from around the world that came in overnight. 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BE7F0EA8-5749-1DE1-BB0D-34861D79FAB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ECF8CBB-AE97-7716-E5BF-CE1989DE9A8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Steve drafts a blog post and announcement for a new product launch and partnership with Copilot in Word using emails and an MOU as source documents. </a:t>
            </a:r>
          </a:p>
          <a:p>
            <a:endParaRPr lang="en-US" noProof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A64044E-6F89-CB5D-FAD5-2ECA1FC9B16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Creativity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getting beyond “writers block” to get to a first draft that can be refined and shared with others. 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9E0A95DA-C6D1-7182-024A-5A3353622EE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7:00 pm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1CC3105A-42C5-1E1A-8607-3F9B305EF6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Over dinner, Steve gets help from Copilot on mobile asking for help using voice to explain what a GPU is in a terms that are easily understood.</a:t>
            </a:r>
          </a:p>
          <a:p>
            <a:endParaRPr lang="en-US" noProof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157DAC5C-0AFA-E163-DB68-A178EE12BE5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Learning and Fun.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 light relief way to answer questions with relevance and engagement. </a:t>
            </a:r>
            <a:endParaRPr kumimoji="0" lang="en-US" sz="900" b="1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36B81C5E-005C-66E1-0ADD-609369A3DF7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4126E1E8-B7E0-A921-9612-5651103D425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Steve ideates on a social media post to support the announcement using Copilot to provide multiple versions for different platforms in the tone and style of the organization’s existing channels. </a:t>
            </a:r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8BEBFD7F-FD13-F948-1FDD-BE5F6B84BE6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Brand alignment.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This step ensures that social media content is not only crafted with precision but also maintains the authenticity of our brand. 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79BE5AE2-4222-E065-C74B-20A66B496CF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2CF9E011-27DC-E2A3-A591-68288DAAB46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Steve prepares an executive for a media interview, using Copilot in Teams to anticipate the likely questions a reporter will ask based on the topic of the interview and draft blog post. 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43285221-4EBB-21F4-9564-B7723262D8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579568" cy="626701"/>
          </a:xfrm>
        </p:spPr>
        <p:txBody>
          <a:bodyPr>
            <a:normAutofit lnSpcReduction="10000"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Proactively prepare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the types of questions that are likely to be asked, enabling the spokesperson to respond confidently and thoughtfully.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C2DDAA2-F358-D8A8-9377-4AED945DF4A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E955D22-2538-1C2E-E027-20BDC6AE058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D47AE5B8-DE30-4392-FF81-C07221E5A3B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023C21AD-6BD3-76DE-6052-A8EA978663B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832732"/>
            <a:chOff x="10195084" y="1462475"/>
            <a:chExt cx="1696592" cy="183273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Steve </a:t>
              </a: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 a </a:t>
              </a:r>
              <a:b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VP of Communications Strategy 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11616886" y="3020417"/>
              <a:ext cx="274790" cy="274790"/>
            </a:xfrm>
            <a:prstGeom prst="rect">
              <a:avLst/>
            </a:prstGeom>
          </p:spPr>
        </p:pic>
      </p:grp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7A20AF53-53C8-FC7F-6C6A-797D5F69C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CEE384-6482-C446-0D2A-387863A896FD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3C396BBC-334C-BE08-4CA3-996D1DAFD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~1 - 2 hours per week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8A6D3239-B99B-6BF0-758A-EDC1022A8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0E7D46-F0E0-ADA3-68E7-78B81588C2AC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C20D191-5385-8805-FABF-435CFFAF5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Responsiveness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E58B725-EDFC-0FC1-B8FE-5E96202C0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6EB2B79-242D-39F4-AE7C-47FFC206EC34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713DCC62-B79F-1F87-9C2D-81A5D7AB2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Learning &amp; Research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B9FA928-1874-1E01-57DB-8D9DE0393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B687263-D2CE-3DA3-33B7-4073ED58BB07}"/>
              </a:ext>
            </a:extLst>
          </p:cNvPr>
          <p:cNvGrpSpPr/>
          <p:nvPr/>
        </p:nvGrpSpPr>
        <p:grpSpPr>
          <a:xfrm>
            <a:off x="812633" y="2721252"/>
            <a:ext cx="2351135" cy="360000"/>
            <a:chOff x="4276273" y="2761669"/>
            <a:chExt cx="2351135" cy="360000"/>
          </a:xfrm>
        </p:grpSpPr>
        <p:pic>
          <p:nvPicPr>
            <p:cNvPr id="156" name="Picture 155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AD6E5735-FBFE-7C1B-3E48-16AE926875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749AC23A-1368-481B-7CB7-54037925D2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0E7961A-EC74-B4A3-0DE1-2A78DE28969C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4276273" y="2761669"/>
            <a:chExt cx="2351135" cy="360000"/>
          </a:xfrm>
        </p:grpSpPr>
        <p:pic>
          <p:nvPicPr>
            <p:cNvPr id="159" name="Picture 158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BB6F7E4B-E2FF-9B29-F713-C10D1D81F9F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47BA623-7BC1-2E03-8FE4-AA55A33D51B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E36EFF6-0875-C46A-2319-6891B7248E99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4276273" y="2761669"/>
            <a:chExt cx="2351135" cy="360000"/>
          </a:xfrm>
        </p:grpSpPr>
        <p:pic>
          <p:nvPicPr>
            <p:cNvPr id="162" name="Picture 161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9DABB315-66DC-AC87-2A1C-2A057DAD86B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68C16A9C-9575-E444-E903-C4306534BA2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4C38DB27-331D-242D-215A-A206BD4FD514}"/>
              </a:ext>
            </a:extLst>
          </p:cNvPr>
          <p:cNvGrpSpPr/>
          <p:nvPr/>
        </p:nvGrpSpPr>
        <p:grpSpPr>
          <a:xfrm>
            <a:off x="3947719" y="2721252"/>
            <a:ext cx="2351135" cy="360000"/>
            <a:chOff x="588263" y="1697756"/>
            <a:chExt cx="2351135" cy="360000"/>
          </a:xfrm>
        </p:grpSpPr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DFF958A3-390B-1778-ADB4-51CC7EBE6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1D9C4B6-EB48-5113-3B6E-F766B28EEF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AADC924-6D98-3920-C8A9-0CC1689C28D1}"/>
              </a:ext>
            </a:extLst>
          </p:cNvPr>
          <p:cNvGrpSpPr/>
          <p:nvPr/>
        </p:nvGrpSpPr>
        <p:grpSpPr>
          <a:xfrm>
            <a:off x="7198028" y="2721252"/>
            <a:ext cx="2351135" cy="360000"/>
            <a:chOff x="588263" y="2657420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F731E3B6-060A-543D-D182-EF264418F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0FB4E05-D22D-E471-27D9-9C2C561F81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E09C473-3225-FEBA-258A-9541FA696878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3617084"/>
            <a:chExt cx="2351135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B7018D2F-4BE4-8D10-5C54-865536B69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183C9E6-78FB-CA55-589A-56E7AD4844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73" name="Picture 172">
            <a:extLst>
              <a:ext uri="{FF2B5EF4-FFF2-40B4-BE49-F238E27FC236}">
                <a16:creationId xmlns:a16="http://schemas.microsoft.com/office/drawing/2014/main" id="{1DCAA937-7AFE-7D15-7625-83487204C8AC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7708" y="3295207"/>
            <a:ext cx="3740933" cy="35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232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375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Communications VP at Microsoft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