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57A88C-D68B-7E43-B6BD-8EAA306090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011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svg"/><Relationship Id="rId11" Type="http://schemas.openxmlformats.org/officeDocument/2006/relationships/hyperlink" Target="https://support.microsoft.com/en-us/topic/overview-of-microsoft-365-chat-preview-5b00a52d-7296-48ee-b938-b95b7209f737" TargetMode="External"/><Relationship Id="rId5" Type="http://schemas.openxmlformats.org/officeDocument/2006/relationships/image" Target="../media/image9.png"/><Relationship Id="rId15" Type="http://schemas.openxmlformats.org/officeDocument/2006/relationships/image" Target="../media/image18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itle 67">
            <a:extLst>
              <a:ext uri="{FF2B5EF4-FFF2-40B4-BE49-F238E27FC236}">
                <a16:creationId xmlns:a16="http://schemas.microsoft.com/office/drawing/2014/main" id="{28336090-C54A-0446-1D33-DBFC691D4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7893508" cy="263149"/>
          </a:xfrm>
        </p:spPr>
        <p:txBody>
          <a:bodyPr/>
          <a:lstStyle/>
          <a:p>
            <a:r>
              <a:rPr lang="en-US" noProof="0"/>
              <a:t>A day in the life of a Communications VP at Microsoft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AF57150F-4322-DE0A-2EE2-8CF3A53F2E9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pPr lvl="0"/>
            <a:r>
              <a:rPr lang="en-US" noProof="0"/>
              <a:t>Microsoft 365 Copilot</a:t>
            </a:r>
          </a:p>
        </p:txBody>
      </p:sp>
      <p:sp>
        <p:nvSpPr>
          <p:cNvPr id="70" name="Text Placeholder 69">
            <a:extLst>
              <a:ext uri="{FF2B5EF4-FFF2-40B4-BE49-F238E27FC236}">
                <a16:creationId xmlns:a16="http://schemas.microsoft.com/office/drawing/2014/main" id="{D7A651F6-46AB-357E-E234-1169F36070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976461" cy="345600"/>
          </a:xfrm>
        </p:spPr>
        <p:txBody>
          <a:bodyPr/>
          <a:lstStyle/>
          <a:p>
            <a:r>
              <a:rPr lang="en-US" noProof="0"/>
              <a:t>8:00 am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F777B0D9-3A5B-3F85-F451-93D2748F1E2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Steve starts his day by checking media coverage for the organization. He uses Copilot to get a snapshot of what headlines, outlets and journalists are driving coverage of the organization.  </a:t>
            </a:r>
          </a:p>
          <a:p>
            <a:endParaRPr lang="en-US" noProof="0"/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3828F4FD-C404-6A31-B4F1-7E5E27C4983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Insight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and preparation for the day ahead before meeting with internal teams and media outlets. </a:t>
            </a:r>
          </a:p>
        </p:txBody>
      </p:sp>
      <p:sp>
        <p:nvSpPr>
          <p:cNvPr id="73" name="Text Placeholder 72">
            <a:extLst>
              <a:ext uri="{FF2B5EF4-FFF2-40B4-BE49-F238E27FC236}">
                <a16:creationId xmlns:a16="http://schemas.microsoft.com/office/drawing/2014/main" id="{CD44787D-D2D3-FC35-05D9-4A398F9D573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776898" y="1593881"/>
            <a:ext cx="976461" cy="345600"/>
          </a:xfrm>
        </p:spPr>
        <p:txBody>
          <a:bodyPr/>
          <a:lstStyle/>
          <a:p>
            <a:r>
              <a:rPr lang="en-US" noProof="0"/>
              <a:t>8:15 am</a:t>
            </a:r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2FA008E7-FC3B-80E5-2246-390ED678095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Steve reviews emails that have come in overnight from colleagues and teams around the world. He uses Copilot in Outlook to quickly summarize key topics in his inbox. </a:t>
            </a:r>
          </a:p>
          <a:p>
            <a:endParaRPr lang="en-US" noProof="0"/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EE888F40-80F3-948F-31A7-AD944677F44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Summarize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all the emails from around the world that came in overnight. </a:t>
            </a:r>
          </a:p>
        </p:txBody>
      </p:sp>
      <p:sp>
        <p:nvSpPr>
          <p:cNvPr id="76" name="Text Placeholder 75">
            <a:extLst>
              <a:ext uri="{FF2B5EF4-FFF2-40B4-BE49-F238E27FC236}">
                <a16:creationId xmlns:a16="http://schemas.microsoft.com/office/drawing/2014/main" id="{BE7F0EA8-5749-1DE1-BB0D-34861D79FAB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969595" y="1593881"/>
            <a:ext cx="976461" cy="345600"/>
          </a:xfrm>
        </p:spPr>
        <p:txBody>
          <a:bodyPr/>
          <a:lstStyle/>
          <a:p>
            <a:r>
              <a:rPr lang="en-US" noProof="0"/>
              <a:t>9:00 am</a:t>
            </a:r>
          </a:p>
        </p:txBody>
      </p:sp>
      <p:sp>
        <p:nvSpPr>
          <p:cNvPr id="64" name="Text Placeholder 63">
            <a:extLst>
              <a:ext uri="{FF2B5EF4-FFF2-40B4-BE49-F238E27FC236}">
                <a16:creationId xmlns:a16="http://schemas.microsoft.com/office/drawing/2014/main" id="{AECF8CBB-AE97-7716-E5BF-CE1989DE9A8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Steve drafts a blog post and announcement for a new product launch and partnership with Copilot in Word using emails and an MOU as source documents. </a:t>
            </a:r>
          </a:p>
          <a:p>
            <a:endParaRPr lang="en-US" noProof="0"/>
          </a:p>
        </p:txBody>
      </p:sp>
      <p:sp>
        <p:nvSpPr>
          <p:cNvPr id="65" name="Text Placeholder 64">
            <a:extLst>
              <a:ext uri="{FF2B5EF4-FFF2-40B4-BE49-F238E27FC236}">
                <a16:creationId xmlns:a16="http://schemas.microsoft.com/office/drawing/2014/main" id="{AA64044E-6F89-CB5D-FAD5-2ECA1FC9B16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Creativity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and getting beyond “writers block” to get to a first draft that can be refined and shared with others. </a:t>
            </a:r>
          </a:p>
        </p:txBody>
      </p:sp>
      <p:sp>
        <p:nvSpPr>
          <p:cNvPr id="79" name="Text Placeholder 78">
            <a:extLst>
              <a:ext uri="{FF2B5EF4-FFF2-40B4-BE49-F238E27FC236}">
                <a16:creationId xmlns:a16="http://schemas.microsoft.com/office/drawing/2014/main" id="{9E0A95DA-C6D1-7182-024A-5A3353622EE9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84200" y="4053821"/>
            <a:ext cx="976461" cy="345600"/>
          </a:xfrm>
        </p:spPr>
        <p:txBody>
          <a:bodyPr/>
          <a:lstStyle/>
          <a:p>
            <a:r>
              <a:rPr lang="en-US" noProof="0"/>
              <a:t>7:00 pm</a:t>
            </a:r>
          </a:p>
        </p:txBody>
      </p:sp>
      <p:sp>
        <p:nvSpPr>
          <p:cNvPr id="66" name="Text Placeholder 65">
            <a:extLst>
              <a:ext uri="{FF2B5EF4-FFF2-40B4-BE49-F238E27FC236}">
                <a16:creationId xmlns:a16="http://schemas.microsoft.com/office/drawing/2014/main" id="{1CC3105A-42C5-1E1A-8607-3F9B305EF64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Over dinner, Steve gets help from Copilot on mobile asking for help using voice to explain what a GPU is in a terms that are easily understood.</a:t>
            </a:r>
          </a:p>
          <a:p>
            <a:endParaRPr lang="en-US" noProof="0"/>
          </a:p>
        </p:txBody>
      </p:sp>
      <p:sp>
        <p:nvSpPr>
          <p:cNvPr id="67" name="Text Placeholder 66">
            <a:extLst>
              <a:ext uri="{FF2B5EF4-FFF2-40B4-BE49-F238E27FC236}">
                <a16:creationId xmlns:a16="http://schemas.microsoft.com/office/drawing/2014/main" id="{157DAC5C-0AFA-E163-DB68-A178EE12BE52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Learning and Fun.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 light relief way to answer questions with relevance and engagement. </a:t>
            </a:r>
            <a:endParaRPr kumimoji="0" lang="en-US" sz="900" b="1" i="0" u="none" strike="noStrike" kern="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82" name="Text Placeholder 81">
            <a:extLst>
              <a:ext uri="{FF2B5EF4-FFF2-40B4-BE49-F238E27FC236}">
                <a16:creationId xmlns:a16="http://schemas.microsoft.com/office/drawing/2014/main" id="{36B81C5E-005C-66E1-0ADD-609369A3DF7D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776898" y="4053821"/>
            <a:ext cx="976461" cy="345600"/>
          </a:xfrm>
        </p:spPr>
        <p:txBody>
          <a:bodyPr/>
          <a:lstStyle/>
          <a:p>
            <a:r>
              <a:rPr lang="en-US" noProof="0"/>
              <a:t>2:00 pm</a:t>
            </a:r>
          </a:p>
        </p:txBody>
      </p:sp>
      <p:sp>
        <p:nvSpPr>
          <p:cNvPr id="91" name="Text Placeholder 90">
            <a:extLst>
              <a:ext uri="{FF2B5EF4-FFF2-40B4-BE49-F238E27FC236}">
                <a16:creationId xmlns:a16="http://schemas.microsoft.com/office/drawing/2014/main" id="{4126E1E8-B7E0-A921-9612-5651103D425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Steve ideates on a social media post to support the announcement using Copilot to provide multiple versions for different platforms in the tone and style of the organization’s existing channels. </a:t>
            </a:r>
          </a:p>
        </p:txBody>
      </p:sp>
      <p:sp>
        <p:nvSpPr>
          <p:cNvPr id="92" name="Text Placeholder 91">
            <a:extLst>
              <a:ext uri="{FF2B5EF4-FFF2-40B4-BE49-F238E27FC236}">
                <a16:creationId xmlns:a16="http://schemas.microsoft.com/office/drawing/2014/main" id="{8BEBFD7F-FD13-F948-1FDD-BE5F6B84BE6E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>
            <a:normAutofit lnSpcReduction="10000"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Brand alignment.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24242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This step ensures that social media content is not only crafted with precision but also maintains the authenticity of our brand. </a:t>
            </a: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79BE5AE2-4222-E065-C74B-20A66B496CF8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969595" y="4053821"/>
            <a:ext cx="976461" cy="345600"/>
          </a:xfrm>
        </p:spPr>
        <p:txBody>
          <a:bodyPr/>
          <a:lstStyle/>
          <a:p>
            <a:r>
              <a:rPr lang="en-US" noProof="0"/>
              <a:t>11:00 am</a:t>
            </a:r>
          </a:p>
        </p:txBody>
      </p:sp>
      <p:sp>
        <p:nvSpPr>
          <p:cNvPr id="93" name="Text Placeholder 92">
            <a:extLst>
              <a:ext uri="{FF2B5EF4-FFF2-40B4-BE49-F238E27FC236}">
                <a16:creationId xmlns:a16="http://schemas.microsoft.com/office/drawing/2014/main" id="{2CF9E011-27DC-E2A3-A591-68288DAAB46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Steve prepares an executive for a media interview, using Copilot in Teams to anticipate the likely questions a reporter will ask based on the topic of the interview and draft blog post. </a:t>
            </a:r>
          </a:p>
        </p:txBody>
      </p:sp>
      <p:sp>
        <p:nvSpPr>
          <p:cNvPr id="94" name="Text Placeholder 93">
            <a:extLst>
              <a:ext uri="{FF2B5EF4-FFF2-40B4-BE49-F238E27FC236}">
                <a16:creationId xmlns:a16="http://schemas.microsoft.com/office/drawing/2014/main" id="{43285221-4EBB-21F4-9564-B7723262D8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579568" cy="626701"/>
          </a:xfrm>
        </p:spPr>
        <p:txBody>
          <a:bodyPr>
            <a:normAutofit lnSpcReduction="10000"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Proactively prepare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for the types of questions that are likely to be asked, enabling the spokesperson to respond confidently and thoughtfully.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8C2DDAA2-F358-D8A8-9377-4AED945DF4A2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sz="1100" noProof="0"/>
              <a:t>Buy</a:t>
            </a:r>
          </a:p>
        </p:txBody>
      </p:sp>
      <p:sp>
        <p:nvSpPr>
          <p:cNvPr id="95" name="Text Placeholder 94">
            <a:extLst>
              <a:ext uri="{FF2B5EF4-FFF2-40B4-BE49-F238E27FC236}">
                <a16:creationId xmlns:a16="http://schemas.microsoft.com/office/drawing/2014/main" id="{5E955D22-2538-1C2E-E027-20BDC6AE058C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96" name="Text Placeholder 95">
            <a:extLst>
              <a:ext uri="{FF2B5EF4-FFF2-40B4-BE49-F238E27FC236}">
                <a16:creationId xmlns:a16="http://schemas.microsoft.com/office/drawing/2014/main" id="{D47AE5B8-DE30-4392-FF81-C07221E5A3B2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97" name="Text Placeholder 96">
            <a:extLst>
              <a:ext uri="{FF2B5EF4-FFF2-40B4-BE49-F238E27FC236}">
                <a16:creationId xmlns:a16="http://schemas.microsoft.com/office/drawing/2014/main" id="{023C21AD-6BD3-76DE-6052-A8EA978663B2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9FD64C1C-F771-5311-0762-2E86CE4AE266}"/>
              </a:ext>
            </a:extLst>
          </p:cNvPr>
          <p:cNvGrpSpPr/>
          <p:nvPr/>
        </p:nvGrpSpPr>
        <p:grpSpPr>
          <a:xfrm>
            <a:off x="10195084" y="1462475"/>
            <a:ext cx="1696592" cy="1832732"/>
            <a:chOff x="10195084" y="1462475"/>
            <a:chExt cx="1696592" cy="1832732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37214391-A987-6AB8-2A0D-A379E348139E}"/>
                </a:ext>
              </a:extLst>
            </p:cNvPr>
            <p:cNvSpPr txBox="1"/>
            <p:nvPr/>
          </p:nvSpPr>
          <p:spPr>
            <a:xfrm>
              <a:off x="10195084" y="1462475"/>
              <a:ext cx="1696592" cy="110799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C03BC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Steve </a:t>
              </a:r>
              <a:r>
                <a:rPr lang="en-US" sz="1600" noProof="0">
                  <a:solidFill>
                    <a:srgbClr val="C03BC4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is a </a:t>
              </a:r>
              <a:br>
                <a:rPr lang="en-US" sz="1600" noProof="0">
                  <a:solidFill>
                    <a:srgbClr val="C03BC4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</a:br>
              <a:r>
                <a:rPr lang="en-US" sz="1600" noProof="0">
                  <a:solidFill>
                    <a:srgbClr val="C03BC4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VP of Communications Strategy </a:t>
              </a:r>
            </a:p>
          </p:txBody>
        </p:sp>
        <p:pic>
          <p:nvPicPr>
            <p:cNvPr id="57" name="Graphic 56">
              <a:extLst>
                <a:ext uri="{FF2B5EF4-FFF2-40B4-BE49-F238E27FC236}">
                  <a16:creationId xmlns:a16="http://schemas.microsoft.com/office/drawing/2014/main" id="{F740AD35-159B-35FB-416A-BC6F168373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0800000">
              <a:off x="11616886" y="3020417"/>
              <a:ext cx="274790" cy="274790"/>
            </a:xfrm>
            <a:prstGeom prst="rect">
              <a:avLst/>
            </a:prstGeom>
          </p:spPr>
        </p:pic>
      </p:grpSp>
      <p:sp>
        <p:nvSpPr>
          <p:cNvPr id="2" name="Rectangle: Rounded Corners 6">
            <a:extLst>
              <a:ext uri="{FF2B5EF4-FFF2-40B4-BE49-F238E27FC236}">
                <a16:creationId xmlns:a16="http://schemas.microsoft.com/office/drawing/2014/main" id="{7A20AF53-53C8-FC7F-6C6A-797D5F69C5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5CEE384-6482-C446-0D2A-387863A896FD}"/>
              </a:ext>
            </a:extLst>
          </p:cNvPr>
          <p:cNvGrpSpPr/>
          <p:nvPr/>
        </p:nvGrpSpPr>
        <p:grpSpPr>
          <a:xfrm>
            <a:off x="1286540" y="1134767"/>
            <a:ext cx="1571031" cy="216000"/>
            <a:chOff x="1372194" y="969899"/>
            <a:chExt cx="1571031" cy="216000"/>
          </a:xfrm>
        </p:grpSpPr>
        <p:sp>
          <p:nvSpPr>
            <p:cNvPr id="4" name="Rectangle: Rounded Corners 6">
              <a:extLst>
                <a:ext uri="{FF2B5EF4-FFF2-40B4-BE49-F238E27FC236}">
                  <a16:creationId xmlns:a16="http://schemas.microsoft.com/office/drawing/2014/main" id="{3C396BBC-334C-BE08-4CA3-996D1DAFD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372194" y="969899"/>
              <a:ext cx="1571031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~1 - 2 hours per week</a:t>
              </a:r>
            </a:p>
          </p:txBody>
        </p:sp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8A6D3239-B99B-6BF0-758A-EDC1022A8AF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421924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E10E7D46-F0E0-ADA3-68E7-78B81588C2AC}"/>
              </a:ext>
            </a:extLst>
          </p:cNvPr>
          <p:cNvGrpSpPr/>
          <p:nvPr/>
        </p:nvGrpSpPr>
        <p:grpSpPr>
          <a:xfrm>
            <a:off x="5754503" y="1134767"/>
            <a:ext cx="2325078" cy="216000"/>
            <a:chOff x="6235579" y="969899"/>
            <a:chExt cx="2325078" cy="21600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8C20D191-5385-8805-FABF-435CFFAF53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6235579" y="969899"/>
              <a:ext cx="2325078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73391D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Responsiveness</a:t>
              </a:r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1E58B725-EDFC-0FC1-B8FE-5E96202C06E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282712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6EB2B79-242D-39F4-AE7C-47FFC206EC34}"/>
              </a:ext>
            </a:extLst>
          </p:cNvPr>
          <p:cNvGrpSpPr/>
          <p:nvPr/>
        </p:nvGrpSpPr>
        <p:grpSpPr>
          <a:xfrm>
            <a:off x="2908241" y="1134767"/>
            <a:ext cx="2795593" cy="216000"/>
            <a:chOff x="3133720" y="969899"/>
            <a:chExt cx="2795593" cy="216000"/>
          </a:xfrm>
        </p:grpSpPr>
        <p:sp>
          <p:nvSpPr>
            <p:cNvPr id="10" name="Rectangle: Rounded Corners 6">
              <a:extLst>
                <a:ext uri="{FF2B5EF4-FFF2-40B4-BE49-F238E27FC236}">
                  <a16:creationId xmlns:a16="http://schemas.microsoft.com/office/drawing/2014/main" id="{713DCC62-B79F-1F87-9C2D-81A5D7AB2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3133720" y="969899"/>
              <a:ext cx="2795593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73391D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Learning &amp; Research</a:t>
              </a:r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EB9FA928-1874-1E01-57DB-8D9DE03938D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3193555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BB687263-D2CE-3DA3-33B7-4073ED58BB07}"/>
              </a:ext>
            </a:extLst>
          </p:cNvPr>
          <p:cNvGrpSpPr/>
          <p:nvPr/>
        </p:nvGrpSpPr>
        <p:grpSpPr>
          <a:xfrm>
            <a:off x="812633" y="2721252"/>
            <a:ext cx="2351135" cy="360000"/>
            <a:chOff x="4276273" y="2761669"/>
            <a:chExt cx="2351135" cy="360000"/>
          </a:xfrm>
        </p:grpSpPr>
        <p:pic>
          <p:nvPicPr>
            <p:cNvPr id="156" name="Picture 155" descr="Zip Co logo SVG free download, id: 101874 - Brandlogos.net">
              <a:hlinkClick r:id="rId11"/>
              <a:extLst>
                <a:ext uri="{FF2B5EF4-FFF2-40B4-BE49-F238E27FC236}">
                  <a16:creationId xmlns:a16="http://schemas.microsoft.com/office/drawing/2014/main" id="{AD6E5735-FBFE-7C1B-3E48-16AE9268757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749AC23A-1368-481B-7CB7-54037925D26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D0E7961A-EC74-B4A3-0DE1-2A78DE28969C}"/>
              </a:ext>
            </a:extLst>
          </p:cNvPr>
          <p:cNvGrpSpPr/>
          <p:nvPr/>
        </p:nvGrpSpPr>
        <p:grpSpPr>
          <a:xfrm>
            <a:off x="812633" y="5156688"/>
            <a:ext cx="2351135" cy="360000"/>
            <a:chOff x="4276273" y="2761669"/>
            <a:chExt cx="2351135" cy="360000"/>
          </a:xfrm>
        </p:grpSpPr>
        <p:pic>
          <p:nvPicPr>
            <p:cNvPr id="159" name="Picture 158" descr="Zip Co logo SVG free download, id: 101874 - Brandlogos.net">
              <a:hlinkClick r:id="rId11"/>
              <a:extLst>
                <a:ext uri="{FF2B5EF4-FFF2-40B4-BE49-F238E27FC236}">
                  <a16:creationId xmlns:a16="http://schemas.microsoft.com/office/drawing/2014/main" id="{BB6F7E4B-E2FF-9B29-F713-C10D1D81F9F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547BA623-7BC1-2E03-8FE4-AA55A33D51B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EE36EFF6-0875-C46A-2319-6891B7248E99}"/>
              </a:ext>
            </a:extLst>
          </p:cNvPr>
          <p:cNvGrpSpPr/>
          <p:nvPr/>
        </p:nvGrpSpPr>
        <p:grpSpPr>
          <a:xfrm>
            <a:off x="3947719" y="5156688"/>
            <a:ext cx="2351135" cy="360000"/>
            <a:chOff x="4276273" y="2761669"/>
            <a:chExt cx="2351135" cy="360000"/>
          </a:xfrm>
        </p:grpSpPr>
        <p:pic>
          <p:nvPicPr>
            <p:cNvPr id="162" name="Picture 161" descr="Zip Co logo SVG free download, id: 101874 - Brandlogos.net">
              <a:hlinkClick r:id="rId11"/>
              <a:extLst>
                <a:ext uri="{FF2B5EF4-FFF2-40B4-BE49-F238E27FC236}">
                  <a16:creationId xmlns:a16="http://schemas.microsoft.com/office/drawing/2014/main" id="{9DABB315-66DC-AC87-2A1C-2A057DAD86B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68C16A9C-9575-E444-E903-C4306534BA2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4C38DB27-331D-242D-215A-A206BD4FD514}"/>
              </a:ext>
            </a:extLst>
          </p:cNvPr>
          <p:cNvGrpSpPr/>
          <p:nvPr/>
        </p:nvGrpSpPr>
        <p:grpSpPr>
          <a:xfrm>
            <a:off x="3947719" y="2721252"/>
            <a:ext cx="2351135" cy="360000"/>
            <a:chOff x="588263" y="1697756"/>
            <a:chExt cx="2351135" cy="360000"/>
          </a:xfrm>
        </p:grpSpPr>
        <p:pic>
          <p:nvPicPr>
            <p:cNvPr id="165" name="Picture 164">
              <a:extLst>
                <a:ext uri="{FF2B5EF4-FFF2-40B4-BE49-F238E27FC236}">
                  <a16:creationId xmlns:a16="http://schemas.microsoft.com/office/drawing/2014/main" id="{DFF958A3-390B-1778-ADB4-51CC7EBE6996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21D9C4B6-EB48-5113-3B6E-F766B28EEF3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2AADC924-6D98-3920-C8A9-0CC1689C28D1}"/>
              </a:ext>
            </a:extLst>
          </p:cNvPr>
          <p:cNvGrpSpPr/>
          <p:nvPr/>
        </p:nvGrpSpPr>
        <p:grpSpPr>
          <a:xfrm>
            <a:off x="7198028" y="2721252"/>
            <a:ext cx="2351135" cy="360000"/>
            <a:chOff x="588263" y="2657420"/>
            <a:chExt cx="2351135" cy="360000"/>
          </a:xfrm>
        </p:grpSpPr>
        <p:pic>
          <p:nvPicPr>
            <p:cNvPr id="168" name="Picture 167">
              <a:extLst>
                <a:ext uri="{FF2B5EF4-FFF2-40B4-BE49-F238E27FC236}">
                  <a16:creationId xmlns:a16="http://schemas.microsoft.com/office/drawing/2014/main" id="{F731E3B6-060A-543D-D182-EF264418F225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20FB4E05-D22D-E471-27D9-9C2C561F819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3E09C473-3225-FEBA-258A-9541FA696878}"/>
              </a:ext>
            </a:extLst>
          </p:cNvPr>
          <p:cNvGrpSpPr/>
          <p:nvPr/>
        </p:nvGrpSpPr>
        <p:grpSpPr>
          <a:xfrm>
            <a:off x="7198028" y="5156688"/>
            <a:ext cx="2351135" cy="360000"/>
            <a:chOff x="588263" y="3617084"/>
            <a:chExt cx="2351135" cy="360000"/>
          </a:xfrm>
        </p:grpSpPr>
        <p:pic>
          <p:nvPicPr>
            <p:cNvPr id="171" name="Picture 170">
              <a:extLst>
                <a:ext uri="{FF2B5EF4-FFF2-40B4-BE49-F238E27FC236}">
                  <a16:creationId xmlns:a16="http://schemas.microsoft.com/office/drawing/2014/main" id="{B7018D2F-4BE4-8D10-5C54-865536B696FB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8183C9E6-78FB-CA55-589A-56E7AD4844B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173" name="Picture 172">
            <a:extLst>
              <a:ext uri="{FF2B5EF4-FFF2-40B4-BE49-F238E27FC236}">
                <a16:creationId xmlns:a16="http://schemas.microsoft.com/office/drawing/2014/main" id="{1DCAA937-7AFE-7D15-7625-83487204C8AC}"/>
              </a:ext>
            </a:extLst>
          </p:cNvPr>
          <p:cNvPicPr>
            <a:picLocks noChangeAspect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77708" y="3295207"/>
            <a:ext cx="3740933" cy="3562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22320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375</Words>
  <Application>Microsoft Office PowerPoint</Application>
  <PresentationFormat>Widescreen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 Communications VP at Microsoft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2025-02-11T22:22:30Z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