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0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3C08B-2A97-471C-A1EE-B5C6BCBA02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A938FE-28D4-52C6-BC6F-143124D0813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CA50BC-FF76-638C-5F47-29AC71B495A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54AB487-794D-F8D4-BF79-DF801CD246E0}"/>
              </a:ext>
            </a:extLst>
          </p:cNvPr>
          <p:cNvSpPr>
            <a:spLocks noGrp="1"/>
          </p:cNvSpPr>
          <p:nvPr>
            <p:ph type="sldNum" sz="quarter" idx="5"/>
          </p:nvPr>
        </p:nvSpPr>
        <p:spPr/>
        <p:txBody>
          <a:bodyPr/>
          <a:lstStyle/>
          <a:p>
            <a:fld id="{5A57A88C-D68B-7E43-B6BD-8EAA3060908E}" type="slidenum">
              <a:rPr lang="en-US" smtClean="0"/>
              <a:t>1</a:t>
            </a:fld>
            <a:endParaRPr lang="en-US"/>
          </a:p>
        </p:txBody>
      </p:sp>
    </p:spTree>
    <p:extLst>
      <p:ext uri="{BB962C8B-B14F-4D97-AF65-F5344CB8AC3E}">
        <p14:creationId xmlns:p14="http://schemas.microsoft.com/office/powerpoint/2010/main" val="11376090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hyperlink" Target="https://support.microsoft.com/en-us/copilot-teams" TargetMode="External"/><Relationship Id="rId18" Type="http://schemas.openxmlformats.org/officeDocument/2006/relationships/image" Target="../media/image19.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5.png"/><Relationship Id="rId17" Type="http://schemas.openxmlformats.org/officeDocument/2006/relationships/hyperlink" Target="https://support.microsoft.com/en-us/copilot-powerpoint" TargetMode="External"/><Relationship Id="rId2" Type="http://schemas.openxmlformats.org/officeDocument/2006/relationships/notesSlide" Target="../notesSlides/notesSlide1.xml"/><Relationship Id="rId16"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10.svg"/><Relationship Id="rId11" Type="http://schemas.openxmlformats.org/officeDocument/2006/relationships/hyperlink" Target="https://support.microsoft.com/en-us/topic/overview-of-microsoft-365-chat-preview-5b00a52d-7296-48ee-b938-b95b7209f737" TargetMode="External"/><Relationship Id="rId5" Type="http://schemas.openxmlformats.org/officeDocument/2006/relationships/image" Target="../media/image9.png"/><Relationship Id="rId15" Type="http://schemas.openxmlformats.org/officeDocument/2006/relationships/image" Target="../media/image17.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EEED0-7122-E998-DDAC-A92DADD7485C}"/>
            </a:ext>
          </a:extLst>
        </p:cNvPr>
        <p:cNvGrpSpPr/>
        <p:nvPr/>
      </p:nvGrpSpPr>
      <p:grpSpPr>
        <a:xfrm>
          <a:off x="0" y="0"/>
          <a:ext cx="0" cy="0"/>
          <a:chOff x="0" y="0"/>
          <a:chExt cx="0" cy="0"/>
        </a:xfrm>
      </p:grpSpPr>
      <p:sp>
        <p:nvSpPr>
          <p:cNvPr id="68" name="Title 67">
            <a:extLst>
              <a:ext uri="{FF2B5EF4-FFF2-40B4-BE49-F238E27FC236}">
                <a16:creationId xmlns:a16="http://schemas.microsoft.com/office/drawing/2014/main" id="{94A4E371-7ADB-3C0A-8534-A095836C033E}"/>
              </a:ext>
            </a:extLst>
          </p:cNvPr>
          <p:cNvSpPr>
            <a:spLocks noGrp="1"/>
          </p:cNvSpPr>
          <p:nvPr>
            <p:ph type="title"/>
          </p:nvPr>
        </p:nvSpPr>
        <p:spPr>
          <a:xfrm>
            <a:off x="584200" y="387766"/>
            <a:ext cx="5672544" cy="263149"/>
          </a:xfrm>
        </p:spPr>
        <p:txBody>
          <a:bodyPr/>
          <a:lstStyle/>
          <a:p>
            <a:r>
              <a:rPr lang="en-US" noProof="0"/>
              <a:t>A day in the life of a Social Services Case Manager</a:t>
            </a:r>
          </a:p>
        </p:txBody>
      </p:sp>
      <p:sp>
        <p:nvSpPr>
          <p:cNvPr id="41" name="Text Placeholder 40">
            <a:extLst>
              <a:ext uri="{FF2B5EF4-FFF2-40B4-BE49-F238E27FC236}">
                <a16:creationId xmlns:a16="http://schemas.microsoft.com/office/drawing/2014/main" id="{F8EDD8D4-4F4B-F5F0-4231-F5E6DA378207}"/>
              </a:ext>
            </a:extLst>
          </p:cNvPr>
          <p:cNvSpPr>
            <a:spLocks noGrp="1"/>
          </p:cNvSpPr>
          <p:nvPr>
            <p:ph type="body" sz="quarter" idx="17"/>
          </p:nvPr>
        </p:nvSpPr>
        <p:spPr>
          <a:xfrm>
            <a:off x="6096001" y="521099"/>
            <a:ext cx="4022928" cy="169277"/>
          </a:xfrm>
        </p:spPr>
        <p:txBody>
          <a:bodyPr/>
          <a:lstStyle/>
          <a:p>
            <a:r>
              <a:rPr lang="en-US" noProof="0">
                <a:latin typeface="Segoe UI Semibold"/>
                <a:cs typeface="Segoe UI Semibold"/>
              </a:rPr>
              <a:t>Microsoft 365 Copilot</a:t>
            </a:r>
            <a:endParaRPr lang="en-US" noProof="0"/>
          </a:p>
        </p:txBody>
      </p:sp>
      <p:sp>
        <p:nvSpPr>
          <p:cNvPr id="46" name="Text Placeholder 45">
            <a:extLst>
              <a:ext uri="{FF2B5EF4-FFF2-40B4-BE49-F238E27FC236}">
                <a16:creationId xmlns:a16="http://schemas.microsoft.com/office/drawing/2014/main" id="{AD709A78-F245-8E5B-9887-3C0A5EAB9607}"/>
              </a:ext>
            </a:extLst>
          </p:cNvPr>
          <p:cNvSpPr>
            <a:spLocks noGrp="1"/>
          </p:cNvSpPr>
          <p:nvPr>
            <p:ph type="body" sz="quarter" idx="38"/>
          </p:nvPr>
        </p:nvSpPr>
        <p:spPr>
          <a:solidFill>
            <a:srgbClr val="0070C0"/>
          </a:solidFill>
        </p:spPr>
        <p:txBody>
          <a:bodyPr/>
          <a:lstStyle/>
          <a:p>
            <a:endParaRPr lang="en-US" noProof="0"/>
          </a:p>
        </p:txBody>
      </p:sp>
      <p:sp>
        <p:nvSpPr>
          <p:cNvPr id="47" name="Text Placeholder 46">
            <a:extLst>
              <a:ext uri="{FF2B5EF4-FFF2-40B4-BE49-F238E27FC236}">
                <a16:creationId xmlns:a16="http://schemas.microsoft.com/office/drawing/2014/main" id="{D5E1F3D4-EC65-A6D7-D646-E8504E109C97}"/>
              </a:ext>
            </a:extLst>
          </p:cNvPr>
          <p:cNvSpPr>
            <a:spLocks noGrp="1"/>
          </p:cNvSpPr>
          <p:nvPr>
            <p:ph type="body" sz="quarter" idx="39"/>
          </p:nvPr>
        </p:nvSpPr>
        <p:spPr>
          <a:solidFill>
            <a:srgbClr val="0078D4"/>
          </a:solidFill>
        </p:spPr>
        <p:txBody>
          <a:bodyPr/>
          <a:lstStyle/>
          <a:p>
            <a:endParaRPr lang="en-US" noProof="0"/>
          </a:p>
        </p:txBody>
      </p:sp>
      <p:sp>
        <p:nvSpPr>
          <p:cNvPr id="48" name="Text Placeholder 47">
            <a:extLst>
              <a:ext uri="{FF2B5EF4-FFF2-40B4-BE49-F238E27FC236}">
                <a16:creationId xmlns:a16="http://schemas.microsoft.com/office/drawing/2014/main" id="{D079F02E-0E8C-8BFB-C991-F25C5F109562}"/>
              </a:ext>
            </a:extLst>
          </p:cNvPr>
          <p:cNvSpPr>
            <a:spLocks noGrp="1"/>
          </p:cNvSpPr>
          <p:nvPr>
            <p:ph type="body" sz="quarter" idx="40"/>
          </p:nvPr>
        </p:nvSpPr>
        <p:spPr>
          <a:solidFill>
            <a:schemeClr val="bg1">
              <a:lumMod val="85000"/>
            </a:schemeClr>
          </a:solidFill>
        </p:spPr>
        <p:txBody>
          <a:bodyPr/>
          <a:lstStyle/>
          <a:p>
            <a:endParaRPr lang="en-US" noProof="0"/>
          </a:p>
        </p:txBody>
      </p:sp>
      <p:sp>
        <p:nvSpPr>
          <p:cNvPr id="2" name="Rectangle: Rounded Corners 6">
            <a:extLst>
              <a:ext uri="{FF2B5EF4-FFF2-40B4-BE49-F238E27FC236}">
                <a16:creationId xmlns:a16="http://schemas.microsoft.com/office/drawing/2014/main" id="{9F025F4E-219F-9A91-905D-A9153CC66F0B}"/>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3" name="Group 2">
            <a:extLst>
              <a:ext uri="{FF2B5EF4-FFF2-40B4-BE49-F238E27FC236}">
                <a16:creationId xmlns:a16="http://schemas.microsoft.com/office/drawing/2014/main" id="{9F9605F7-A355-34CF-9DA7-7D9EDC166DC9}"/>
              </a:ext>
            </a:extLst>
          </p:cNvPr>
          <p:cNvGrpSpPr/>
          <p:nvPr/>
        </p:nvGrpSpPr>
        <p:grpSpPr>
          <a:xfrm>
            <a:off x="1286540" y="1134767"/>
            <a:ext cx="1571031" cy="216000"/>
            <a:chOff x="1372194" y="969899"/>
            <a:chExt cx="1571031" cy="216000"/>
          </a:xfrm>
        </p:grpSpPr>
        <p:sp>
          <p:nvSpPr>
            <p:cNvPr id="4" name="Rectangle: Rounded Corners 6">
              <a:extLst>
                <a:ext uri="{FF2B5EF4-FFF2-40B4-BE49-F238E27FC236}">
                  <a16:creationId xmlns:a16="http://schemas.microsoft.com/office/drawing/2014/main" id="{5F128C43-85F9-80BF-3A42-B6B5EF39A2F6}"/>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~60 minutes per day</a:t>
              </a:r>
            </a:p>
          </p:txBody>
        </p:sp>
        <p:pic>
          <p:nvPicPr>
            <p:cNvPr id="5" name="Graphic 4">
              <a:extLst>
                <a:ext uri="{FF2B5EF4-FFF2-40B4-BE49-F238E27FC236}">
                  <a16:creationId xmlns:a16="http://schemas.microsoft.com/office/drawing/2014/main" id="{CBC8408C-D34D-8F11-A94C-481ACFBF2846}"/>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421924" y="1005899"/>
              <a:ext cx="144000" cy="144000"/>
            </a:xfrm>
            <a:prstGeom prst="rect">
              <a:avLst/>
            </a:prstGeom>
          </p:spPr>
        </p:pic>
      </p:grpSp>
      <p:grpSp>
        <p:nvGrpSpPr>
          <p:cNvPr id="6" name="Group 5">
            <a:extLst>
              <a:ext uri="{FF2B5EF4-FFF2-40B4-BE49-F238E27FC236}">
                <a16:creationId xmlns:a16="http://schemas.microsoft.com/office/drawing/2014/main" id="{208E4D82-E2DC-DAB4-5A74-9F31BD8B02D8}"/>
              </a:ext>
            </a:extLst>
          </p:cNvPr>
          <p:cNvGrpSpPr/>
          <p:nvPr/>
        </p:nvGrpSpPr>
        <p:grpSpPr>
          <a:xfrm>
            <a:off x="5754503" y="1134767"/>
            <a:ext cx="2325078" cy="216000"/>
            <a:chOff x="6235579" y="969899"/>
            <a:chExt cx="2325078" cy="216000"/>
          </a:xfrm>
        </p:grpSpPr>
        <p:sp>
          <p:nvSpPr>
            <p:cNvPr id="7" name="Rectangle: Rounded Corners 6">
              <a:extLst>
                <a:ext uri="{FF2B5EF4-FFF2-40B4-BE49-F238E27FC236}">
                  <a16:creationId xmlns:a16="http://schemas.microsoft.com/office/drawing/2014/main" id="{57C44497-FAD6-3EB3-0421-790CA0844DD7}"/>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Collaboration</a:t>
              </a:r>
            </a:p>
          </p:txBody>
        </p:sp>
        <p:pic>
          <p:nvPicPr>
            <p:cNvPr id="8" name="Graphic 7">
              <a:extLst>
                <a:ext uri="{FF2B5EF4-FFF2-40B4-BE49-F238E27FC236}">
                  <a16:creationId xmlns:a16="http://schemas.microsoft.com/office/drawing/2014/main" id="{2F85E732-1014-5AF5-5E5C-6DFF5DAB74CE}"/>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6282712" y="1005899"/>
              <a:ext cx="144000" cy="144000"/>
            </a:xfrm>
            <a:prstGeom prst="rect">
              <a:avLst/>
            </a:prstGeom>
          </p:spPr>
        </p:pic>
      </p:grpSp>
      <p:grpSp>
        <p:nvGrpSpPr>
          <p:cNvPr id="9" name="Group 8">
            <a:extLst>
              <a:ext uri="{FF2B5EF4-FFF2-40B4-BE49-F238E27FC236}">
                <a16:creationId xmlns:a16="http://schemas.microsoft.com/office/drawing/2014/main" id="{A18D2D22-C391-8865-F56C-090FA0F70458}"/>
              </a:ext>
            </a:extLst>
          </p:cNvPr>
          <p:cNvGrpSpPr/>
          <p:nvPr/>
        </p:nvGrpSpPr>
        <p:grpSpPr>
          <a:xfrm>
            <a:off x="2908241" y="1134767"/>
            <a:ext cx="2795593" cy="216000"/>
            <a:chOff x="3133720" y="969899"/>
            <a:chExt cx="2795593" cy="216000"/>
          </a:xfrm>
        </p:grpSpPr>
        <p:sp>
          <p:nvSpPr>
            <p:cNvPr id="10" name="Rectangle: Rounded Corners 6">
              <a:extLst>
                <a:ext uri="{FF2B5EF4-FFF2-40B4-BE49-F238E27FC236}">
                  <a16:creationId xmlns:a16="http://schemas.microsoft.com/office/drawing/2014/main" id="{8B89B88B-4739-62EB-9331-C28A35D3FA19}"/>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a:t>
              </a:r>
              <a:r>
                <a:rPr lang="en-US" sz="900" noProof="0">
                  <a:solidFill>
                    <a:srgbClr val="73391D"/>
                  </a:solidFill>
                  <a:latin typeface="Segoe UI Semibold" panose="020B0702040204020203" pitchFamily="34" charset="0"/>
                  <a:cs typeface="Segoe UI Semibold" panose="020B0702040204020203" pitchFamily="34" charset="0"/>
                </a:rPr>
                <a:t>Documentation</a:t>
              </a:r>
              <a:endPar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endParaRPr>
            </a:p>
          </p:txBody>
        </p:sp>
        <p:pic>
          <p:nvPicPr>
            <p:cNvPr id="11" name="Graphic 10">
              <a:extLst>
                <a:ext uri="{FF2B5EF4-FFF2-40B4-BE49-F238E27FC236}">
                  <a16:creationId xmlns:a16="http://schemas.microsoft.com/office/drawing/2014/main" id="{7BEF2920-C7FB-C548-CE19-2466BA714CC2}"/>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193555" y="1005899"/>
              <a:ext cx="144000" cy="144000"/>
            </a:xfrm>
            <a:prstGeom prst="rect">
              <a:avLst/>
            </a:prstGeom>
          </p:spPr>
        </p:pic>
      </p:grpSp>
      <p:sp>
        <p:nvSpPr>
          <p:cNvPr id="15" name="Text Placeholder 14">
            <a:extLst>
              <a:ext uri="{FF2B5EF4-FFF2-40B4-BE49-F238E27FC236}">
                <a16:creationId xmlns:a16="http://schemas.microsoft.com/office/drawing/2014/main" id="{5EF3063E-C1AC-3CED-C33E-0D42D4F1BD5F}"/>
              </a:ext>
            </a:extLst>
          </p:cNvPr>
          <p:cNvSpPr>
            <a:spLocks noGrp="1"/>
          </p:cNvSpPr>
          <p:nvPr>
            <p:ph type="body" sz="quarter" idx="37"/>
          </p:nvPr>
        </p:nvSpPr>
        <p:spPr/>
        <p:txBody>
          <a:bodyPr/>
          <a:lstStyle/>
          <a:p>
            <a:r>
              <a:rPr lang="en-US" noProof="0"/>
              <a:t>Buy</a:t>
            </a:r>
          </a:p>
        </p:txBody>
      </p:sp>
      <p:sp>
        <p:nvSpPr>
          <p:cNvPr id="77" name="Rectangle: Rounded Corners 6">
            <a:extLst>
              <a:ext uri="{FF2B5EF4-FFF2-40B4-BE49-F238E27FC236}">
                <a16:creationId xmlns:a16="http://schemas.microsoft.com/office/drawing/2014/main" id="{3DBBE7B6-941C-98D4-76D9-50F5B2784BC5}"/>
              </a:ext>
              <a:ext uri="{C183D7F6-B498-43B3-948B-1728B52AA6E4}">
                <adec:decorative xmlns:adec="http://schemas.microsoft.com/office/drawing/2017/decorative" val="1"/>
              </a:ext>
            </a:extLst>
          </p:cNvPr>
          <p:cNvSpPr/>
          <p:nvPr/>
        </p:nvSpPr>
        <p:spPr bwMode="auto">
          <a:xfrm>
            <a:off x="566415" y="5753713"/>
            <a:ext cx="2705513" cy="597470"/>
          </a:xfrm>
          <a:prstGeom prst="roundRect">
            <a:avLst>
              <a:gd name="adj" fmla="val 8425"/>
            </a:avLst>
          </a:prstGeom>
          <a:solidFill>
            <a:srgbClr val="FFFFFF">
              <a:alpha val="62000"/>
            </a:srgbClr>
          </a:solidFill>
          <a:ln w="12700" cap="flat" cmpd="sng" algn="ctr">
            <a:solidFill>
              <a:schemeClr val="bg1"/>
            </a:solid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lnSpc>
                <a:spcPct val="110000"/>
              </a:lnSpc>
              <a:spcBef>
                <a:spcPct val="0"/>
              </a:spcBef>
              <a:spcAft>
                <a:spcPct val="0"/>
              </a:spcAft>
            </a:pPr>
            <a:r>
              <a:rPr lang="en-US" sz="900" kern="0" noProof="0">
                <a:solidFill>
                  <a:srgbClr val="1A1A1A"/>
                </a:solidFill>
                <a:latin typeface="Segoe UI"/>
              </a:rPr>
              <a:t>Prompt: Create a presentation from that updates the care plans based on the events of the day</a:t>
            </a:r>
          </a:p>
          <a:p>
            <a:pPr defTabSz="932472" fontAlgn="base">
              <a:lnSpc>
                <a:spcPct val="110000"/>
              </a:lnSpc>
              <a:spcBef>
                <a:spcPct val="0"/>
              </a:spcBef>
              <a:spcAft>
                <a:spcPct val="0"/>
              </a:spcAft>
            </a:pPr>
            <a:endParaRPr lang="en-US" sz="900" kern="0" noProof="0">
              <a:solidFill>
                <a:srgbClr val="1A1A1A"/>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b="1"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kern="0" noProof="0">
              <a:solidFill>
                <a:srgbClr val="1A1A1A"/>
              </a:solidFill>
              <a:latin typeface="Segoe UI"/>
            </a:endParaRPr>
          </a:p>
        </p:txBody>
      </p:sp>
      <p:sp>
        <p:nvSpPr>
          <p:cNvPr id="78" name="Rectangle: Rounded Corners 4">
            <a:extLst>
              <a:ext uri="{FF2B5EF4-FFF2-40B4-BE49-F238E27FC236}">
                <a16:creationId xmlns:a16="http://schemas.microsoft.com/office/drawing/2014/main" id="{EA500DBD-EF58-DF2A-4D01-8B7056D750A3}"/>
              </a:ext>
            </a:extLst>
          </p:cNvPr>
          <p:cNvSpPr/>
          <p:nvPr/>
        </p:nvSpPr>
        <p:spPr bwMode="auto">
          <a:xfrm>
            <a:off x="566416" y="4048426"/>
            <a:ext cx="984306" cy="343994"/>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ln>
            <a:noFill/>
            <a:headEnd type="none" w="med" len="med"/>
            <a:tailEnd type="none" w="med" len="med"/>
          </a:ln>
          <a:effectLst>
            <a:outerShdw blurRad="63500" dist="127000" dir="2700000" algn="tl"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base">
              <a:spcBef>
                <a:spcPct val="0"/>
              </a:spcBef>
              <a:spcAft>
                <a:spcPct val="0"/>
              </a:spcAft>
            </a:pPr>
            <a:r>
              <a:rPr lang="en-US" sz="1200" b="1" noProof="0">
                <a:ln w="3175">
                  <a:noFill/>
                </a:ln>
                <a:gradFill>
                  <a:gsLst>
                    <a:gs pos="76437">
                      <a:srgbClr val="FFFFFF"/>
                    </a:gs>
                    <a:gs pos="55747">
                      <a:srgbClr val="FFFFFF"/>
                    </a:gs>
                  </a:gsLst>
                  <a:path path="circle">
                    <a:fillToRect l="100000" b="100000"/>
                  </a:path>
                </a:gradFill>
                <a:latin typeface="+mj-lt"/>
                <a:cs typeface="Segoe UI" pitchFamily="34" charset="0"/>
              </a:rPr>
              <a:t>4:00 pm</a:t>
            </a:r>
          </a:p>
        </p:txBody>
      </p:sp>
      <p:sp>
        <p:nvSpPr>
          <p:cNvPr id="80" name="TextBox 79">
            <a:extLst>
              <a:ext uri="{FF2B5EF4-FFF2-40B4-BE49-F238E27FC236}">
                <a16:creationId xmlns:a16="http://schemas.microsoft.com/office/drawing/2014/main" id="{C697E578-0FFF-98D9-2121-F2D85E6B7827}"/>
              </a:ext>
            </a:extLst>
          </p:cNvPr>
          <p:cNvSpPr txBox="1"/>
          <p:nvPr/>
        </p:nvSpPr>
        <p:spPr>
          <a:xfrm>
            <a:off x="566415" y="4500890"/>
            <a:ext cx="2748203" cy="445122"/>
          </a:xfrm>
          <a:prstGeom prst="rect">
            <a:avLst/>
          </a:prstGeom>
          <a:noFill/>
        </p:spPr>
        <p:txBody>
          <a:bodyPr wrap="square" lIns="91440" tIns="0" rIns="91440" bIns="0" rtlCol="0" anchor="t">
            <a:spAutoFit/>
          </a:bodyPr>
          <a:lstStyle>
            <a:defPPr>
              <a:defRPr lang="en-US"/>
            </a:defPPr>
            <a:lvl1pPr>
              <a:lnSpc>
                <a:spcPct val="110000"/>
              </a:lnSpc>
              <a:defRPr sz="900">
                <a:ea typeface="Segoe UI" pitchFamily="34" charset="0"/>
                <a:cs typeface="Segoe UI" pitchFamily="34" charset="0"/>
              </a:defRPr>
            </a:lvl1p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b="0" i="0" u="none" strike="noStrike" kern="0" cap="none" spc="0" normalizeH="0" baseline="0" noProof="0">
                <a:ln>
                  <a:noFill/>
                </a:ln>
                <a:solidFill>
                  <a:srgbClr val="1A1A1A"/>
                </a:solidFill>
                <a:effectLst/>
                <a:uLnTx/>
                <a:uFillTx/>
                <a:cs typeface="Segoe UI" pitchFamily="34" charset="0"/>
              </a:rPr>
              <a:t>Create a presentation for the care team documenting upcoming actions based on notes from planning sessions and client meetings.</a:t>
            </a:r>
          </a:p>
        </p:txBody>
      </p:sp>
      <p:sp>
        <p:nvSpPr>
          <p:cNvPr id="81" name="Rectangle: Rounded Corners 6">
            <a:extLst>
              <a:ext uri="{FF2B5EF4-FFF2-40B4-BE49-F238E27FC236}">
                <a16:creationId xmlns:a16="http://schemas.microsoft.com/office/drawing/2014/main" id="{26A71C3C-CEBC-56CF-7471-BA99B7BD9140}"/>
              </a:ext>
              <a:ext uri="{C183D7F6-B498-43B3-948B-1728B52AA6E4}">
                <adec:decorative xmlns:adec="http://schemas.microsoft.com/office/drawing/2017/decorative" val="1"/>
              </a:ext>
            </a:extLst>
          </p:cNvPr>
          <p:cNvSpPr/>
          <p:nvPr/>
        </p:nvSpPr>
        <p:spPr bwMode="auto">
          <a:xfrm>
            <a:off x="7074494" y="5751931"/>
            <a:ext cx="2705513" cy="480654"/>
          </a:xfrm>
          <a:prstGeom prst="roundRect">
            <a:avLst>
              <a:gd name="adj" fmla="val 8425"/>
            </a:avLst>
          </a:prstGeom>
          <a:solidFill>
            <a:srgbClr val="FFFFFF">
              <a:alpha val="62000"/>
            </a:srgbClr>
          </a:solidFill>
          <a:ln w="12700" cap="flat" cmpd="sng" algn="ctr">
            <a:solidFill>
              <a:schemeClr val="bg1"/>
            </a:solid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lang="en-US" sz="900" kern="0" noProof="0">
                <a:solidFill>
                  <a:srgbClr val="1A1A1A"/>
                </a:solidFill>
                <a:latin typeface="Segoe UI"/>
              </a:rPr>
              <a:t>Prompt: </a:t>
            </a:r>
            <a:r>
              <a:rPr kumimoji="0" lang="en-US" sz="900" i="0" u="none" strike="noStrike" kern="1200" cap="none" spc="0" normalizeH="0" baseline="0" noProof="0">
                <a:ln w="3175">
                  <a:noFill/>
                </a:ln>
                <a:effectLst/>
                <a:uLnTx/>
                <a:uFillTx/>
                <a:latin typeface="Segoe UI"/>
                <a:ea typeface="+mn-ea"/>
                <a:cs typeface="Segoe UI" pitchFamily="34" charset="0"/>
              </a:rPr>
              <a:t>Summarize the client meeting including relevant insights, observations, action items and follow ups for the case file.</a:t>
            </a:r>
          </a:p>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i="0" u="none" strike="noStrike" kern="1200" cap="none" spc="0" normalizeH="0" baseline="0" noProof="0">
              <a:ln w="3175">
                <a:noFill/>
              </a:ln>
              <a:effectLst/>
              <a:uLnTx/>
              <a:uFillTx/>
              <a:latin typeface="Segoe UI"/>
              <a:ea typeface="+mn-ea"/>
              <a:cs typeface="Segoe UI" pitchFamily="34" charset="0"/>
            </a:endParaRPr>
          </a:p>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b="1" i="0" u="none" strike="noStrike" kern="1200" cap="none" spc="0" normalizeH="0" baseline="0" noProof="0">
              <a:ln w="3175">
                <a:noFill/>
              </a:ln>
              <a:effectLst/>
              <a:uLnTx/>
              <a:uFillTx/>
              <a:latin typeface="Segoe UI"/>
              <a:ea typeface="+mn-ea"/>
              <a:cs typeface="Segoe UI" pitchFamily="34" charset="0"/>
            </a:endParaRPr>
          </a:p>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i="0" u="none" strike="noStrike" kern="1200" cap="none" spc="0" normalizeH="0" baseline="0" noProof="0">
              <a:ln w="3175">
                <a:noFill/>
              </a:ln>
              <a:effectLst/>
              <a:uLnTx/>
              <a:uFillTx/>
              <a:latin typeface="Segoe UI"/>
              <a:ea typeface="+mn-ea"/>
              <a:cs typeface="Segoe UI" pitchFamily="34" charset="0"/>
            </a:endParaRPr>
          </a:p>
        </p:txBody>
      </p:sp>
      <p:sp>
        <p:nvSpPr>
          <p:cNvPr id="83" name="Rectangle: Rounded Corners 7">
            <a:extLst>
              <a:ext uri="{FF2B5EF4-FFF2-40B4-BE49-F238E27FC236}">
                <a16:creationId xmlns:a16="http://schemas.microsoft.com/office/drawing/2014/main" id="{9E38EB4E-0D41-CA15-4786-86F2FEA3049B}"/>
              </a:ext>
            </a:extLst>
          </p:cNvPr>
          <p:cNvSpPr/>
          <p:nvPr/>
        </p:nvSpPr>
        <p:spPr bwMode="auto">
          <a:xfrm>
            <a:off x="7074495" y="4050588"/>
            <a:ext cx="984306" cy="343994"/>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ln>
            <a:noFill/>
            <a:headEnd type="none" w="med" len="med"/>
            <a:tailEnd type="none" w="med" len="med"/>
          </a:ln>
          <a:effectLst>
            <a:outerShdw blurRad="63500" dist="127000" dir="2700000" algn="tl"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base">
              <a:spcBef>
                <a:spcPct val="0"/>
              </a:spcBef>
              <a:spcAft>
                <a:spcPct val="0"/>
              </a:spcAft>
            </a:pPr>
            <a:r>
              <a:rPr lang="en-US" sz="1200" b="1" noProof="0">
                <a:ln w="3175">
                  <a:noFill/>
                </a:ln>
                <a:gradFill>
                  <a:gsLst>
                    <a:gs pos="76437">
                      <a:srgbClr val="FFFFFF"/>
                    </a:gs>
                    <a:gs pos="55747">
                      <a:srgbClr val="FFFFFF"/>
                    </a:gs>
                  </a:gsLst>
                  <a:path path="circle">
                    <a:fillToRect l="100000" b="100000"/>
                  </a:path>
                </a:gradFill>
                <a:latin typeface="+mj-lt"/>
                <a:cs typeface="Segoe UI" pitchFamily="34" charset="0"/>
              </a:rPr>
              <a:t>1:00 pm</a:t>
            </a:r>
          </a:p>
        </p:txBody>
      </p:sp>
      <p:sp>
        <p:nvSpPr>
          <p:cNvPr id="84" name="Rectangle: Rounded Corners 6">
            <a:extLst>
              <a:ext uri="{FF2B5EF4-FFF2-40B4-BE49-F238E27FC236}">
                <a16:creationId xmlns:a16="http://schemas.microsoft.com/office/drawing/2014/main" id="{17FC5911-1AA4-150F-D873-34EAC1D187EB}"/>
              </a:ext>
              <a:ext uri="{C183D7F6-B498-43B3-948B-1728B52AA6E4}">
                <adec:decorative xmlns:adec="http://schemas.microsoft.com/office/drawing/2017/decorative" val="1"/>
              </a:ext>
            </a:extLst>
          </p:cNvPr>
          <p:cNvSpPr/>
          <p:nvPr/>
        </p:nvSpPr>
        <p:spPr bwMode="auto">
          <a:xfrm>
            <a:off x="566415" y="3167836"/>
            <a:ext cx="2705513" cy="665832"/>
          </a:xfrm>
          <a:prstGeom prst="roundRect">
            <a:avLst>
              <a:gd name="adj" fmla="val 10001"/>
            </a:avLst>
          </a:prstGeom>
          <a:solidFill>
            <a:srgbClr val="FFFFFF">
              <a:alpha val="62000"/>
            </a:srgbClr>
          </a:solidFill>
          <a:ln w="12700" cap="flat" cmpd="sng" algn="ctr">
            <a:solidFill>
              <a:schemeClr val="bg1"/>
            </a:solid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spcBef>
                <a:spcPct val="0"/>
              </a:spcBef>
              <a:spcAft>
                <a:spcPct val="0"/>
              </a:spcAft>
            </a:pPr>
            <a:r>
              <a:rPr lang="en-US" sz="900" kern="0" noProof="0">
                <a:solidFill>
                  <a:srgbClr val="1A1A1A"/>
                </a:solidFill>
                <a:latin typeface="Segoe UI"/>
              </a:rPr>
              <a:t>Prompt: Summarize my emails and note any urgent or important issues as well as action items that need to be addressed today.</a:t>
            </a:r>
          </a:p>
        </p:txBody>
      </p:sp>
      <p:sp>
        <p:nvSpPr>
          <p:cNvPr id="86" name="TextBox 85">
            <a:extLst>
              <a:ext uri="{FF2B5EF4-FFF2-40B4-BE49-F238E27FC236}">
                <a16:creationId xmlns:a16="http://schemas.microsoft.com/office/drawing/2014/main" id="{75CC8AA4-C768-0A0E-1981-F1E4A4CDBDC9}"/>
              </a:ext>
            </a:extLst>
          </p:cNvPr>
          <p:cNvSpPr txBox="1"/>
          <p:nvPr/>
        </p:nvSpPr>
        <p:spPr>
          <a:xfrm>
            <a:off x="566414" y="2033954"/>
            <a:ext cx="2705513" cy="597471"/>
          </a:xfrm>
          <a:prstGeom prst="rect">
            <a:avLst/>
          </a:prstGeom>
          <a:noFill/>
        </p:spPr>
        <p:txBody>
          <a:bodyPr wrap="square" lIns="91440" tIns="0" rIns="91440" bIns="0" rtlCol="0" anchor="t">
            <a:spAutoFit/>
          </a:bodyPr>
          <a:lstStyle/>
          <a:p>
            <a:pPr>
              <a:lnSpc>
                <a:spcPct val="110000"/>
              </a:lnSpc>
              <a:defRPr/>
            </a:pPr>
            <a:r>
              <a:rPr lang="en-US" sz="900" noProof="0">
                <a:solidFill>
                  <a:srgbClr val="1A1A1A"/>
                </a:solidFill>
                <a:ea typeface="Segoe UI" pitchFamily="34" charset="0"/>
                <a:cs typeface="Segoe UI" pitchFamily="34" charset="0"/>
              </a:rPr>
              <a:t>Begin the day by analyzing cases and emails from partner organizations case managers working with his clients to triage and prioritize the day’s visits and calls.</a:t>
            </a:r>
          </a:p>
        </p:txBody>
      </p:sp>
      <p:sp>
        <p:nvSpPr>
          <p:cNvPr id="87" name="Rectangle: Rounded Corners 11">
            <a:extLst>
              <a:ext uri="{FF2B5EF4-FFF2-40B4-BE49-F238E27FC236}">
                <a16:creationId xmlns:a16="http://schemas.microsoft.com/office/drawing/2014/main" id="{B5E4FB96-75D6-7837-CE7C-5E1E4CCD43F6}"/>
              </a:ext>
            </a:extLst>
          </p:cNvPr>
          <p:cNvSpPr/>
          <p:nvPr/>
        </p:nvSpPr>
        <p:spPr bwMode="auto">
          <a:xfrm>
            <a:off x="566416" y="1591385"/>
            <a:ext cx="984306" cy="343994"/>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ln>
            <a:noFill/>
            <a:headEnd type="none" w="med" len="med"/>
            <a:tailEnd type="none" w="med" len="med"/>
          </a:ln>
          <a:effectLst>
            <a:outerShdw blurRad="63500" dist="127000" dir="2700000" algn="tl"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base">
              <a:spcBef>
                <a:spcPct val="0"/>
              </a:spcBef>
              <a:spcAft>
                <a:spcPct val="0"/>
              </a:spcAft>
            </a:pPr>
            <a:r>
              <a:rPr lang="en-US" sz="1200" b="1" noProof="0">
                <a:ln w="3175">
                  <a:noFill/>
                </a:ln>
                <a:gradFill>
                  <a:gsLst>
                    <a:gs pos="76437">
                      <a:srgbClr val="FFFFFF"/>
                    </a:gs>
                    <a:gs pos="55747">
                      <a:srgbClr val="FFFFFF"/>
                    </a:gs>
                  </a:gsLst>
                  <a:path path="circle">
                    <a:fillToRect l="100000" b="100000"/>
                  </a:path>
                </a:gradFill>
                <a:latin typeface="+mj-lt"/>
                <a:cs typeface="Segoe UI" pitchFamily="34" charset="0"/>
              </a:rPr>
              <a:t>8:00 am</a:t>
            </a:r>
          </a:p>
        </p:txBody>
      </p:sp>
      <p:sp>
        <p:nvSpPr>
          <p:cNvPr id="88" name="Rectangle: Rounded Corners 6">
            <a:extLst>
              <a:ext uri="{FF2B5EF4-FFF2-40B4-BE49-F238E27FC236}">
                <a16:creationId xmlns:a16="http://schemas.microsoft.com/office/drawing/2014/main" id="{D64470B8-E76A-B55E-B2AD-842AC6AE2E29}"/>
              </a:ext>
              <a:ext uri="{C183D7F6-B498-43B3-948B-1728B52AA6E4}">
                <adec:decorative xmlns:adec="http://schemas.microsoft.com/office/drawing/2017/decorative" val="1"/>
              </a:ext>
            </a:extLst>
          </p:cNvPr>
          <p:cNvSpPr/>
          <p:nvPr/>
        </p:nvSpPr>
        <p:spPr bwMode="auto">
          <a:xfrm>
            <a:off x="3802523" y="3167835"/>
            <a:ext cx="2844911" cy="667049"/>
          </a:xfrm>
          <a:prstGeom prst="roundRect">
            <a:avLst>
              <a:gd name="adj" fmla="val 8425"/>
            </a:avLst>
          </a:prstGeom>
          <a:solidFill>
            <a:srgbClr val="FFFFFF">
              <a:alpha val="62000"/>
            </a:srgbClr>
          </a:solidFill>
          <a:ln w="12700" cap="flat" cmpd="sng" algn="ctr">
            <a:solidFill>
              <a:schemeClr val="bg1"/>
            </a:solid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spcBef>
                <a:spcPct val="0"/>
              </a:spcBef>
              <a:spcAft>
                <a:spcPct val="0"/>
              </a:spcAft>
            </a:pPr>
            <a:r>
              <a:rPr lang="en-US" sz="900" kern="0" noProof="0">
                <a:solidFill>
                  <a:srgbClr val="1A1A1A"/>
                </a:solidFill>
                <a:latin typeface="Segoe UI"/>
              </a:rPr>
              <a:t>Prompt: Summarize the care plans and ensure benefits, services and other interventions are on track in terms of expected results.</a:t>
            </a:r>
          </a:p>
          <a:p>
            <a:pPr defTabSz="932472" fontAlgn="base">
              <a:spcBef>
                <a:spcPct val="0"/>
              </a:spcBef>
              <a:spcAft>
                <a:spcPct val="0"/>
              </a:spcAft>
            </a:pPr>
            <a:endParaRPr lang="en-US" sz="900" kern="0" noProof="0">
              <a:solidFill>
                <a:srgbClr val="1A1A1A"/>
              </a:solidFill>
              <a:latin typeface="Segoe UI"/>
            </a:endParaRPr>
          </a:p>
          <a:p>
            <a:pPr defTabSz="932472" fontAlgn="base">
              <a:spcBef>
                <a:spcPct val="0"/>
              </a:spcBef>
              <a:spcAft>
                <a:spcPct val="0"/>
              </a:spcAft>
            </a:pPr>
            <a:endParaRPr lang="en-US" sz="900" kern="0" noProof="0">
              <a:solidFill>
                <a:srgbClr val="1A1A1A"/>
              </a:solidFill>
              <a:latin typeface="Segoe UI"/>
            </a:endParaRPr>
          </a:p>
          <a:p>
            <a:pPr defTabSz="932472" fontAlgn="base">
              <a:spcBef>
                <a:spcPct val="0"/>
              </a:spcBef>
              <a:spcAft>
                <a:spcPct val="0"/>
              </a:spcAft>
            </a:pPr>
            <a:endParaRPr lang="en-US" sz="900" kern="0" noProof="0">
              <a:solidFill>
                <a:srgbClr val="1A1A1A"/>
              </a:solidFill>
              <a:latin typeface="Segoe UI"/>
            </a:endParaRPr>
          </a:p>
          <a:p>
            <a:pPr defTabSz="932472" fontAlgn="base">
              <a:spcBef>
                <a:spcPct val="0"/>
              </a:spcBef>
              <a:spcAft>
                <a:spcPct val="0"/>
              </a:spcAft>
            </a:pPr>
            <a:endParaRPr lang="en-US" sz="900" kern="0" noProof="0">
              <a:solidFill>
                <a:srgbClr val="1A1A1A"/>
              </a:solidFill>
              <a:latin typeface="Segoe UI"/>
            </a:endParaRPr>
          </a:p>
          <a:p>
            <a:pPr defTabSz="932472" fontAlgn="base">
              <a:spcBef>
                <a:spcPct val="0"/>
              </a:spcBef>
              <a:spcAft>
                <a:spcPct val="0"/>
              </a:spcAft>
            </a:pPr>
            <a:endParaRPr lang="en-US" sz="900" kern="0" noProof="0">
              <a:solidFill>
                <a:srgbClr val="1A1A1A"/>
              </a:solidFill>
              <a:latin typeface="Segoe UI"/>
            </a:endParaRPr>
          </a:p>
          <a:p>
            <a:pPr defTabSz="932472" fontAlgn="base">
              <a:spcBef>
                <a:spcPct val="0"/>
              </a:spcBef>
              <a:spcAft>
                <a:spcPct val="0"/>
              </a:spcAft>
            </a:pPr>
            <a:endParaRPr lang="en-US" sz="900" kern="0" noProof="0">
              <a:solidFill>
                <a:srgbClr val="1A1A1A"/>
              </a:solidFill>
              <a:latin typeface="Segoe UI"/>
            </a:endParaRPr>
          </a:p>
        </p:txBody>
      </p:sp>
      <p:sp>
        <p:nvSpPr>
          <p:cNvPr id="89" name="Rectangle: Rounded Corners 13">
            <a:extLst>
              <a:ext uri="{FF2B5EF4-FFF2-40B4-BE49-F238E27FC236}">
                <a16:creationId xmlns:a16="http://schemas.microsoft.com/office/drawing/2014/main" id="{64CA9B8D-A8EA-BC58-9D36-978E901C1510}"/>
              </a:ext>
            </a:extLst>
          </p:cNvPr>
          <p:cNvSpPr/>
          <p:nvPr/>
        </p:nvSpPr>
        <p:spPr bwMode="auto">
          <a:xfrm>
            <a:off x="3820455" y="1591385"/>
            <a:ext cx="984306" cy="343994"/>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ln>
            <a:noFill/>
            <a:headEnd type="none" w="med" len="med"/>
            <a:tailEnd type="none" w="med" len="med"/>
          </a:ln>
          <a:effectLst>
            <a:outerShdw blurRad="63500" dist="127000" dir="2700000" algn="tl"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base">
              <a:spcBef>
                <a:spcPct val="0"/>
              </a:spcBef>
              <a:spcAft>
                <a:spcPct val="0"/>
              </a:spcAft>
            </a:pPr>
            <a:r>
              <a:rPr lang="en-US" sz="1200" b="1" noProof="0">
                <a:ln w="3175">
                  <a:noFill/>
                </a:ln>
                <a:gradFill>
                  <a:gsLst>
                    <a:gs pos="76437">
                      <a:srgbClr val="FFFFFF"/>
                    </a:gs>
                    <a:gs pos="55747">
                      <a:srgbClr val="FFFFFF"/>
                    </a:gs>
                  </a:gsLst>
                  <a:path path="circle">
                    <a:fillToRect l="100000" b="100000"/>
                  </a:path>
                </a:gradFill>
                <a:latin typeface="+mj-lt"/>
                <a:cs typeface="Segoe UI" pitchFamily="34" charset="0"/>
              </a:rPr>
              <a:t>9:30 am</a:t>
            </a:r>
          </a:p>
        </p:txBody>
      </p:sp>
      <p:sp>
        <p:nvSpPr>
          <p:cNvPr id="90" name="TextBox 89">
            <a:extLst>
              <a:ext uri="{FF2B5EF4-FFF2-40B4-BE49-F238E27FC236}">
                <a16:creationId xmlns:a16="http://schemas.microsoft.com/office/drawing/2014/main" id="{88F9BE66-9419-2F66-5313-271CA6A535D6}"/>
              </a:ext>
            </a:extLst>
          </p:cNvPr>
          <p:cNvSpPr txBox="1"/>
          <p:nvPr/>
        </p:nvSpPr>
        <p:spPr>
          <a:xfrm>
            <a:off x="3802523" y="2033954"/>
            <a:ext cx="2907304" cy="597471"/>
          </a:xfrm>
          <a:prstGeom prst="rect">
            <a:avLst/>
          </a:prstGeom>
          <a:noFill/>
        </p:spPr>
        <p:txBody>
          <a:bodyPr wrap="square" lIns="91440" tIns="0" rIns="91440" bIns="0" rtlCol="0" anchor="t">
            <a:spAutoFit/>
          </a:bodyPr>
          <a:lstStyle>
            <a:defPPr>
              <a:defRPr lang="en-US"/>
            </a:defPPr>
            <a:lvl1pPr>
              <a:lnSpc>
                <a:spcPct val="110000"/>
              </a:lnSpc>
              <a:defRPr sz="900">
                <a:ea typeface="Segoe UI" pitchFamily="34" charset="0"/>
                <a:cs typeface="Segoe UI" pitchFamily="34" charset="0"/>
              </a:defRPr>
            </a:lvl1p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b="0" i="0" u="none" strike="noStrike" kern="0" cap="none" spc="0" normalizeH="0" baseline="0" noProof="0">
                <a:ln>
                  <a:noFill/>
                </a:ln>
                <a:solidFill>
                  <a:srgbClr val="1A1A1A"/>
                </a:solidFill>
                <a:effectLst/>
                <a:uLnTx/>
                <a:uFillTx/>
                <a:cs typeface="Segoe UI" pitchFamily="34" charset="0"/>
              </a:rPr>
              <a:t>Use Word to summarize information embedded in dense case documents to assess what benefits and interventions have been used by the client, results, and if course-correction is necessary.</a:t>
            </a:r>
          </a:p>
        </p:txBody>
      </p:sp>
      <p:sp>
        <p:nvSpPr>
          <p:cNvPr id="91" name="Rectangle: Rounded Corners 15">
            <a:extLst>
              <a:ext uri="{FF2B5EF4-FFF2-40B4-BE49-F238E27FC236}">
                <a16:creationId xmlns:a16="http://schemas.microsoft.com/office/drawing/2014/main" id="{21C04E93-AC7F-E0B0-E5FC-996F720927B8}"/>
              </a:ext>
            </a:extLst>
          </p:cNvPr>
          <p:cNvSpPr/>
          <p:nvPr/>
        </p:nvSpPr>
        <p:spPr bwMode="auto">
          <a:xfrm>
            <a:off x="7074495" y="1591385"/>
            <a:ext cx="984306" cy="343994"/>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ln>
            <a:noFill/>
            <a:headEnd type="none" w="med" len="med"/>
            <a:tailEnd type="none" w="med" len="med"/>
          </a:ln>
          <a:effectLst>
            <a:outerShdw blurRad="63500" dist="127000" dir="2700000" algn="tl"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base">
              <a:spcBef>
                <a:spcPct val="0"/>
              </a:spcBef>
              <a:spcAft>
                <a:spcPct val="0"/>
              </a:spcAft>
            </a:pPr>
            <a:r>
              <a:rPr lang="en-US" sz="1200" b="1" noProof="0">
                <a:ln w="3175">
                  <a:noFill/>
                </a:ln>
                <a:gradFill>
                  <a:gsLst>
                    <a:gs pos="76437">
                      <a:srgbClr val="FFFFFF"/>
                    </a:gs>
                    <a:gs pos="55747">
                      <a:srgbClr val="FFFFFF"/>
                    </a:gs>
                  </a:gsLst>
                  <a:path path="circle">
                    <a:fillToRect l="100000" b="100000"/>
                  </a:path>
                </a:gradFill>
                <a:latin typeface="+mj-lt"/>
                <a:cs typeface="Segoe UI" pitchFamily="34" charset="0"/>
              </a:rPr>
              <a:t>11:00 am</a:t>
            </a:r>
          </a:p>
        </p:txBody>
      </p:sp>
      <p:sp>
        <p:nvSpPr>
          <p:cNvPr id="92" name="Rectangle: Rounded Corners 6">
            <a:extLst>
              <a:ext uri="{FF2B5EF4-FFF2-40B4-BE49-F238E27FC236}">
                <a16:creationId xmlns:a16="http://schemas.microsoft.com/office/drawing/2014/main" id="{20C492E9-4009-A40E-EE49-95C5CA5A28FA}"/>
              </a:ext>
              <a:ext uri="{C183D7F6-B498-43B3-948B-1728B52AA6E4}">
                <adec:decorative xmlns:adec="http://schemas.microsoft.com/office/drawing/2017/decorative" val="1"/>
              </a:ext>
            </a:extLst>
          </p:cNvPr>
          <p:cNvSpPr/>
          <p:nvPr/>
        </p:nvSpPr>
        <p:spPr bwMode="auto">
          <a:xfrm>
            <a:off x="7074494" y="3167835"/>
            <a:ext cx="2705513" cy="665833"/>
          </a:xfrm>
          <a:prstGeom prst="roundRect">
            <a:avLst>
              <a:gd name="adj" fmla="val 8425"/>
            </a:avLst>
          </a:prstGeom>
          <a:solidFill>
            <a:srgbClr val="FFFFFF">
              <a:alpha val="62000"/>
            </a:srgbClr>
          </a:solidFill>
          <a:ln w="12700" cap="flat" cmpd="sng" algn="ctr">
            <a:solidFill>
              <a:schemeClr val="bg1"/>
            </a:solid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spcBef>
                <a:spcPct val="0"/>
              </a:spcBef>
              <a:spcAft>
                <a:spcPct val="0"/>
              </a:spcAft>
            </a:pPr>
            <a:r>
              <a:rPr lang="en-US" sz="900" kern="0" noProof="0">
                <a:solidFill>
                  <a:srgbClr val="1A1A1A"/>
                </a:solidFill>
                <a:latin typeface="Segoe UI"/>
              </a:rPr>
              <a:t>Prompt: Summarize the information based on the action items and interventions agreed upon in the meeting.</a:t>
            </a:r>
          </a:p>
          <a:p>
            <a:pPr defTabSz="932472" fontAlgn="base">
              <a:spcBef>
                <a:spcPct val="0"/>
              </a:spcBef>
              <a:spcAft>
                <a:spcPct val="0"/>
              </a:spcAft>
            </a:pPr>
            <a:endParaRPr lang="en-US" sz="900" kern="0" noProof="0">
              <a:solidFill>
                <a:srgbClr val="1A1A1A"/>
              </a:solidFill>
              <a:latin typeface="Segoe UI"/>
            </a:endParaRPr>
          </a:p>
        </p:txBody>
      </p:sp>
      <p:sp>
        <p:nvSpPr>
          <p:cNvPr id="93" name="TextBox 92">
            <a:extLst>
              <a:ext uri="{FF2B5EF4-FFF2-40B4-BE49-F238E27FC236}">
                <a16:creationId xmlns:a16="http://schemas.microsoft.com/office/drawing/2014/main" id="{F588FF2D-160E-A472-705D-82BB70C2E0AC}"/>
              </a:ext>
            </a:extLst>
          </p:cNvPr>
          <p:cNvSpPr txBox="1"/>
          <p:nvPr/>
        </p:nvSpPr>
        <p:spPr>
          <a:xfrm>
            <a:off x="7074494" y="2033954"/>
            <a:ext cx="2705513" cy="597471"/>
          </a:xfrm>
          <a:prstGeom prst="rect">
            <a:avLst/>
          </a:prstGeom>
          <a:noFill/>
        </p:spPr>
        <p:txBody>
          <a:bodyPr wrap="square" lIns="91440" tIns="0" rIns="91440" bIns="0" rtlCol="0" anchor="t">
            <a:spAutoFit/>
          </a:bodyPr>
          <a:lstStyle>
            <a:defPPr>
              <a:defRPr lang="en-US"/>
            </a:defPPr>
            <a:lvl1pPr>
              <a:lnSpc>
                <a:spcPct val="110000"/>
              </a:lnSpc>
              <a:defRPr sz="900">
                <a:ea typeface="Segoe UI" pitchFamily="34" charset="0"/>
                <a:cs typeface="Segoe UI" pitchFamily="34" charset="0"/>
              </a:defRPr>
            </a:lvl1p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b="0" i="0" u="none" strike="noStrike" kern="0" cap="none" spc="0" normalizeH="0" baseline="0" noProof="0">
                <a:ln>
                  <a:noFill/>
                </a:ln>
                <a:solidFill>
                  <a:srgbClr val="1A1A1A"/>
                </a:solidFill>
                <a:effectLst/>
                <a:uLnTx/>
                <a:uFillTx/>
                <a:cs typeface="Segoe UI" pitchFamily="34" charset="0"/>
              </a:rPr>
              <a:t>Meet with members of the client care teams to discuss the status of the benefits and care received by clients, get status updates. Use Teams to summarize the meeting.</a:t>
            </a:r>
          </a:p>
        </p:txBody>
      </p:sp>
      <p:sp>
        <p:nvSpPr>
          <p:cNvPr id="94" name="Rectangle: Rounded Corners 6">
            <a:extLst>
              <a:ext uri="{FF2B5EF4-FFF2-40B4-BE49-F238E27FC236}">
                <a16:creationId xmlns:a16="http://schemas.microsoft.com/office/drawing/2014/main" id="{C7C20D28-91C1-1B6C-0C6F-3D54B82C9778}"/>
              </a:ext>
              <a:ext uri="{C183D7F6-B498-43B3-948B-1728B52AA6E4}">
                <adec:decorative xmlns:adec="http://schemas.microsoft.com/office/drawing/2017/decorative" val="1"/>
              </a:ext>
            </a:extLst>
          </p:cNvPr>
          <p:cNvSpPr/>
          <p:nvPr/>
        </p:nvSpPr>
        <p:spPr bwMode="auto">
          <a:xfrm>
            <a:off x="3690824" y="5750163"/>
            <a:ext cx="2844911" cy="480654"/>
          </a:xfrm>
          <a:prstGeom prst="roundRect">
            <a:avLst>
              <a:gd name="adj" fmla="val 8425"/>
            </a:avLst>
          </a:prstGeom>
          <a:solidFill>
            <a:schemeClr val="bg1">
              <a:lumMod val="85000"/>
              <a:lumOff val="15000"/>
              <a:alpha val="62000"/>
            </a:schemeClr>
          </a:solidFill>
          <a:ln w="12700">
            <a:solidFill>
              <a:schemeClr val="bg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64008" rIns="91440" bIns="45720" numCol="1" spcCol="0" rtlCol="0" fromWordArt="0" anchor="t" anchorCtr="0" forceAA="0" compatLnSpc="1">
            <a:prstTxWarp prst="textNoShape">
              <a:avLst/>
            </a:prstTxWarp>
            <a:noAutofit/>
          </a:bodyPr>
          <a:lstStyle/>
          <a:p>
            <a:pPr defTabSz="932472" fontAlgn="base">
              <a:lnSpc>
                <a:spcPct val="110000"/>
              </a:lnSpc>
              <a:spcBef>
                <a:spcPct val="0"/>
              </a:spcBef>
              <a:spcAft>
                <a:spcPct val="0"/>
              </a:spcAft>
            </a:pPr>
            <a:r>
              <a:rPr lang="en-US" sz="900" kern="0" noProof="0">
                <a:solidFill>
                  <a:srgbClr val="1A1A1A"/>
                </a:solidFill>
                <a:latin typeface="Segoe UI"/>
              </a:rPr>
              <a:t>Prompt: </a:t>
            </a:r>
            <a:r>
              <a:rPr lang="en-US" sz="900" b="1" spc="0" noProof="0">
                <a:solidFill>
                  <a:schemeClr val="tx1"/>
                </a:solidFill>
                <a:latin typeface="Segoe UI"/>
              </a:rPr>
              <a:t>Summarize my notes</a:t>
            </a:r>
            <a:r>
              <a:rPr lang="en-US" sz="900" spc="0" noProof="0">
                <a:solidFill>
                  <a:schemeClr val="tx1"/>
                </a:solidFill>
                <a:latin typeface="Segoe UI"/>
              </a:rPr>
              <a:t> from client meetings and auto-generate action items such as follow up meetings</a:t>
            </a: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spc="0" noProof="0">
              <a:solidFill>
                <a:schemeClr val="tx1"/>
              </a:solidFill>
              <a:latin typeface="Segoe UI"/>
            </a:endParaRPr>
          </a:p>
          <a:p>
            <a:pPr defTabSz="932472" fontAlgn="base">
              <a:lnSpc>
                <a:spcPct val="110000"/>
              </a:lnSpc>
              <a:spcBef>
                <a:spcPct val="0"/>
              </a:spcBef>
              <a:spcAft>
                <a:spcPct val="0"/>
              </a:spcAft>
            </a:pPr>
            <a:endParaRPr lang="en-US" sz="900" kern="0" noProof="0">
              <a:solidFill>
                <a:srgbClr val="1A1A1A"/>
              </a:solidFill>
              <a:latin typeface="Segoe UI"/>
            </a:endParaRPr>
          </a:p>
        </p:txBody>
      </p:sp>
      <p:sp>
        <p:nvSpPr>
          <p:cNvPr id="95" name="Rectangle: Rounded Corners 19">
            <a:extLst>
              <a:ext uri="{FF2B5EF4-FFF2-40B4-BE49-F238E27FC236}">
                <a16:creationId xmlns:a16="http://schemas.microsoft.com/office/drawing/2014/main" id="{449A3201-5194-3F4D-6826-5326AC7D576F}"/>
              </a:ext>
            </a:extLst>
          </p:cNvPr>
          <p:cNvSpPr/>
          <p:nvPr/>
        </p:nvSpPr>
        <p:spPr bwMode="auto">
          <a:xfrm>
            <a:off x="3820455" y="4051018"/>
            <a:ext cx="984306" cy="343994"/>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ln>
            <a:noFill/>
            <a:headEnd type="none" w="med" len="med"/>
            <a:tailEnd type="none" w="med" len="med"/>
          </a:ln>
          <a:effectLst>
            <a:outerShdw blurRad="63500" dist="127000" dir="2700000" algn="tl"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fontAlgn="base">
              <a:spcBef>
                <a:spcPct val="0"/>
              </a:spcBef>
              <a:spcAft>
                <a:spcPct val="0"/>
              </a:spcAft>
            </a:pPr>
            <a:r>
              <a:rPr lang="en-US" sz="1200" b="1" noProof="0">
                <a:ln w="3175">
                  <a:noFill/>
                </a:ln>
                <a:gradFill>
                  <a:gsLst>
                    <a:gs pos="76437">
                      <a:srgbClr val="FFFFFF"/>
                    </a:gs>
                    <a:gs pos="55747">
                      <a:srgbClr val="FFFFFF"/>
                    </a:gs>
                  </a:gsLst>
                  <a:path path="circle">
                    <a:fillToRect l="100000" b="100000"/>
                  </a:path>
                </a:gradFill>
                <a:latin typeface="+mj-lt"/>
                <a:cs typeface="Segoe UI" pitchFamily="34" charset="0"/>
              </a:rPr>
              <a:t>3:00 pm</a:t>
            </a:r>
          </a:p>
        </p:txBody>
      </p:sp>
      <p:sp>
        <p:nvSpPr>
          <p:cNvPr id="96" name="TextBox 95">
            <a:extLst>
              <a:ext uri="{FF2B5EF4-FFF2-40B4-BE49-F238E27FC236}">
                <a16:creationId xmlns:a16="http://schemas.microsoft.com/office/drawing/2014/main" id="{928127EF-E12A-FE0A-30D0-F955931B3A3F}"/>
              </a:ext>
            </a:extLst>
          </p:cNvPr>
          <p:cNvSpPr txBox="1"/>
          <p:nvPr/>
        </p:nvSpPr>
        <p:spPr>
          <a:xfrm>
            <a:off x="3690700" y="4500890"/>
            <a:ext cx="3026453" cy="597471"/>
          </a:xfrm>
          <a:prstGeom prst="rect">
            <a:avLst/>
          </a:prstGeom>
          <a:noFill/>
        </p:spPr>
        <p:txBody>
          <a:bodyPr wrap="square" lIns="91440" tIns="0" rIns="91440" bIns="0" rtlCol="0" anchor="t">
            <a:spAutoFit/>
          </a:bodyPr>
          <a:lstStyle>
            <a:defPPr>
              <a:defRPr lang="en-US"/>
            </a:defPPr>
            <a:lvl1pPr>
              <a:lnSpc>
                <a:spcPct val="110000"/>
              </a:lnSpc>
              <a:defRPr sz="900">
                <a:ea typeface="Segoe UI" pitchFamily="34" charset="0"/>
                <a:cs typeface="Segoe UI" pitchFamily="34" charset="0"/>
              </a:defRPr>
            </a:lvl1p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b="0" i="0" u="none" strike="noStrike" kern="0" cap="none" spc="0" normalizeH="0" baseline="0" noProof="0">
                <a:ln>
                  <a:noFill/>
                </a:ln>
                <a:solidFill>
                  <a:srgbClr val="1A1A1A"/>
                </a:solidFill>
                <a:effectLst/>
                <a:uLnTx/>
                <a:uFillTx/>
                <a:cs typeface="Segoe UI" pitchFamily="34" charset="0"/>
              </a:rPr>
              <a:t>Meet with client in their home to assess progress. Use “dictate” in Word to record and  transcribe the discussion. At end of meeting Copilot automatically summarizes the key points and actions. </a:t>
            </a:r>
          </a:p>
        </p:txBody>
      </p:sp>
      <p:sp>
        <p:nvSpPr>
          <p:cNvPr id="137" name="Oval 136">
            <a:extLst>
              <a:ext uri="{FF2B5EF4-FFF2-40B4-BE49-F238E27FC236}">
                <a16:creationId xmlns:a16="http://schemas.microsoft.com/office/drawing/2014/main" id="{CF7A8995-872B-A36F-4AB5-3F35ACA52E98}"/>
              </a:ext>
            </a:extLst>
          </p:cNvPr>
          <p:cNvSpPr>
            <a:spLocks/>
          </p:cNvSpPr>
          <p:nvPr/>
        </p:nvSpPr>
        <p:spPr bwMode="auto">
          <a:xfrm>
            <a:off x="7500428" y="5273411"/>
            <a:ext cx="411480" cy="411480"/>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spcBef>
                <a:spcPct val="0"/>
              </a:spcBef>
              <a:spcAft>
                <a:spcPct val="0"/>
              </a:spcAft>
            </a:pPr>
            <a:endParaRPr lang="en-US" sz="900" b="1" kern="0" noProof="0">
              <a:solidFill>
                <a:srgbClr val="1A1A1A"/>
              </a:solidFill>
              <a:latin typeface="Segoe UI"/>
            </a:endParaRPr>
          </a:p>
        </p:txBody>
      </p:sp>
      <p:sp>
        <p:nvSpPr>
          <p:cNvPr id="152" name="TextBox 151">
            <a:extLst>
              <a:ext uri="{FF2B5EF4-FFF2-40B4-BE49-F238E27FC236}">
                <a16:creationId xmlns:a16="http://schemas.microsoft.com/office/drawing/2014/main" id="{E0BAD36B-430F-537C-2634-8E8EEDBB2D75}"/>
              </a:ext>
            </a:extLst>
          </p:cNvPr>
          <p:cNvSpPr txBox="1"/>
          <p:nvPr/>
        </p:nvSpPr>
        <p:spPr>
          <a:xfrm>
            <a:off x="10206183" y="1686741"/>
            <a:ext cx="1905067" cy="1107996"/>
          </a:xfrm>
          <a:prstGeom prst="rect">
            <a:avLst/>
          </a:prstGeom>
          <a:noFill/>
        </p:spPr>
        <p:txBody>
          <a:bodyPr wrap="square" lIns="0" tIns="0" rIns="0" bIns="0" rtlCol="0">
            <a:spAutoFit/>
          </a:bodyPr>
          <a:lstStyle/>
          <a:p>
            <a:pPr algn="r"/>
            <a:r>
              <a:rPr lang="en-US" sz="2400" noProof="0">
                <a:solidFill>
                  <a:schemeClr val="accent3"/>
                </a:solidFill>
                <a:latin typeface="Segoe UI Semibold"/>
              </a:rPr>
              <a:t>Aldo </a:t>
            </a:r>
          </a:p>
          <a:p>
            <a:pPr algn="r"/>
            <a:r>
              <a:rPr kumimoji="0" lang="en-US" sz="1600" u="none" strike="noStrike" kern="1200" cap="none" spc="0" normalizeH="0" baseline="0" noProof="0">
                <a:ln>
                  <a:noFill/>
                </a:ln>
                <a:solidFill>
                  <a:schemeClr val="accent3"/>
                </a:solidFill>
                <a:effectLst/>
                <a:uLnTx/>
                <a:uFillTx/>
                <a:latin typeface="Segoe UI" panose="020B0502040204020203" pitchFamily="34" charset="0"/>
                <a:cs typeface="Segoe UI" panose="020B0502040204020203" pitchFamily="34" charset="0"/>
              </a:rPr>
              <a:t>is a Case Worker for Adult Protective Services.</a:t>
            </a:r>
            <a:endParaRPr kumimoji="0" lang="en-US" sz="2000" u="none" strike="noStrike" kern="1200" cap="none" spc="0" normalizeH="0" baseline="0" noProof="0">
              <a:ln>
                <a:noFill/>
              </a:ln>
              <a:solidFill>
                <a:schemeClr val="accent3"/>
              </a:solidFill>
              <a:effectLst/>
              <a:uLnTx/>
              <a:uFillTx/>
              <a:latin typeface="Segoe UI" panose="020B0502040204020203" pitchFamily="34" charset="0"/>
              <a:cs typeface="Segoe UI" panose="020B0502040204020203" pitchFamily="34" charset="0"/>
            </a:endParaRPr>
          </a:p>
        </p:txBody>
      </p:sp>
      <p:pic>
        <p:nvPicPr>
          <p:cNvPr id="153" name="Graphic 152">
            <a:extLst>
              <a:ext uri="{FF2B5EF4-FFF2-40B4-BE49-F238E27FC236}">
                <a16:creationId xmlns:a16="http://schemas.microsoft.com/office/drawing/2014/main" id="{20ACD83B-3865-629F-9E3E-29227E81AAAA}"/>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rot="10800000">
            <a:off x="11142338" y="2893045"/>
            <a:ext cx="274790" cy="274790"/>
          </a:xfrm>
          <a:prstGeom prst="rect">
            <a:avLst/>
          </a:prstGeom>
        </p:spPr>
      </p:pic>
      <p:sp>
        <p:nvSpPr>
          <p:cNvPr id="13" name="TextBox 12">
            <a:extLst>
              <a:ext uri="{FF2B5EF4-FFF2-40B4-BE49-F238E27FC236}">
                <a16:creationId xmlns:a16="http://schemas.microsoft.com/office/drawing/2014/main" id="{48527FEB-1A44-0FFF-384B-39509226E9FA}"/>
              </a:ext>
            </a:extLst>
          </p:cNvPr>
          <p:cNvSpPr txBox="1"/>
          <p:nvPr/>
        </p:nvSpPr>
        <p:spPr>
          <a:xfrm>
            <a:off x="7068596" y="4494256"/>
            <a:ext cx="2901234" cy="445122"/>
          </a:xfrm>
          <a:prstGeom prst="rect">
            <a:avLst/>
          </a:prstGeom>
          <a:noFill/>
        </p:spPr>
        <p:txBody>
          <a:bodyPr wrap="square" lIns="91440" tIns="0" rIns="91440" bIns="0" rtlCol="0" anchor="t">
            <a:spAutoFit/>
          </a:bodyPr>
          <a:lstStyle>
            <a:defPPr>
              <a:defRPr lang="en-US"/>
            </a:defPPr>
            <a:lvl1pPr>
              <a:lnSpc>
                <a:spcPct val="110000"/>
              </a:lnSpc>
              <a:defRPr sz="900">
                <a:ea typeface="Segoe UI" pitchFamily="34" charset="0"/>
                <a:cs typeface="Segoe UI" pitchFamily="34" charset="0"/>
              </a:defRPr>
            </a:lvl1p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b="0" i="0" u="none" strike="noStrike" kern="0" cap="none" spc="0" normalizeH="0" baseline="0" noProof="0">
                <a:ln>
                  <a:noFill/>
                </a:ln>
                <a:solidFill>
                  <a:srgbClr val="1A1A1A"/>
                </a:solidFill>
                <a:effectLst/>
                <a:uLnTx/>
                <a:uFillTx/>
                <a:cs typeface="Segoe UI" pitchFamily="34" charset="0"/>
              </a:rPr>
              <a:t>Use Teams to connect with clients, review their status, how they are doing, and what needs to be changed in terms of benefits/interventions. </a:t>
            </a:r>
          </a:p>
        </p:txBody>
      </p:sp>
      <p:grpSp>
        <p:nvGrpSpPr>
          <p:cNvPr id="32" name="Group 31">
            <a:extLst>
              <a:ext uri="{FF2B5EF4-FFF2-40B4-BE49-F238E27FC236}">
                <a16:creationId xmlns:a16="http://schemas.microsoft.com/office/drawing/2014/main" id="{30BC4D10-3A0C-9C10-372F-F8601DE77007}"/>
              </a:ext>
            </a:extLst>
          </p:cNvPr>
          <p:cNvGrpSpPr/>
          <p:nvPr/>
        </p:nvGrpSpPr>
        <p:grpSpPr>
          <a:xfrm>
            <a:off x="653131" y="2640954"/>
            <a:ext cx="2011569" cy="411480"/>
            <a:chOff x="4495083" y="5273411"/>
            <a:chExt cx="2011569" cy="411480"/>
          </a:xfrm>
        </p:grpSpPr>
        <p:grpSp>
          <p:nvGrpSpPr>
            <p:cNvPr id="33" name="Group 32">
              <a:extLst>
                <a:ext uri="{FF2B5EF4-FFF2-40B4-BE49-F238E27FC236}">
                  <a16:creationId xmlns:a16="http://schemas.microsoft.com/office/drawing/2014/main" id="{2EDEB6A4-05BD-B719-1A66-D812770F66C2}"/>
                </a:ext>
              </a:extLst>
            </p:cNvPr>
            <p:cNvGrpSpPr/>
            <p:nvPr/>
          </p:nvGrpSpPr>
          <p:grpSpPr>
            <a:xfrm>
              <a:off x="4495083" y="5273411"/>
              <a:ext cx="411480" cy="411480"/>
              <a:chOff x="4447458" y="5129735"/>
              <a:chExt cx="411480" cy="411480"/>
            </a:xfrm>
          </p:grpSpPr>
          <p:sp>
            <p:nvSpPr>
              <p:cNvPr id="35" name="Oval 34">
                <a:extLst>
                  <a:ext uri="{FF2B5EF4-FFF2-40B4-BE49-F238E27FC236}">
                    <a16:creationId xmlns:a16="http://schemas.microsoft.com/office/drawing/2014/main" id="{0FD6B9AC-DC46-598A-E49E-CDD84DE5AEF4}"/>
                  </a:ext>
                </a:extLst>
              </p:cNvPr>
              <p:cNvSpPr>
                <a:spLocks/>
              </p:cNvSpPr>
              <p:nvPr/>
            </p:nvSpPr>
            <p:spPr bwMode="auto">
              <a:xfrm>
                <a:off x="4447458" y="5129735"/>
                <a:ext cx="411480" cy="411480"/>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spcBef>
                    <a:spcPct val="0"/>
                  </a:spcBef>
                  <a:spcAft>
                    <a:spcPct val="0"/>
                  </a:spcAft>
                </a:pPr>
                <a:endParaRPr lang="en-US" sz="900" b="1" kern="0" noProof="0">
                  <a:solidFill>
                    <a:srgbClr val="1A1A1A"/>
                  </a:solidFill>
                  <a:latin typeface="Segoe UI"/>
                </a:endParaRPr>
              </a:p>
            </p:txBody>
          </p:sp>
          <p:pic>
            <p:nvPicPr>
              <p:cNvPr id="36" name="Picture 35" descr="Zip Co logo SVG free download, id: 101874 - Brandlogos.net">
                <a:hlinkClick r:id="rId11"/>
                <a:extLst>
                  <a:ext uri="{FF2B5EF4-FFF2-40B4-BE49-F238E27FC236}">
                    <a16:creationId xmlns:a16="http://schemas.microsoft.com/office/drawing/2014/main" id="{EB997112-0433-CEF2-9009-B8F9EAD7979C}"/>
                  </a:ext>
                </a:extLst>
              </p:cNvPr>
              <p:cNvPicPr>
                <a:picLocks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4584569" y="5292092"/>
                <a:ext cx="197434" cy="160448"/>
              </a:xfrm>
              <a:prstGeom prst="rect">
                <a:avLst/>
              </a:prstGeom>
              <a:noFill/>
              <a:extLst>
                <a:ext uri="{909E8E84-426E-40DD-AFC4-6F175D3DCCD1}">
                  <a14:hiddenFill xmlns:a14="http://schemas.microsoft.com/office/drawing/2010/main">
                    <a:solidFill>
                      <a:srgbClr val="FFFFFF"/>
                    </a:solidFill>
                  </a14:hiddenFill>
                </a:ext>
              </a:extLst>
            </p:spPr>
          </p:pic>
        </p:grpSp>
        <p:sp>
          <p:nvSpPr>
            <p:cNvPr id="34" name="TextBox 33">
              <a:extLst>
                <a:ext uri="{FF2B5EF4-FFF2-40B4-BE49-F238E27FC236}">
                  <a16:creationId xmlns:a16="http://schemas.microsoft.com/office/drawing/2014/main" id="{C4237D64-CFEF-9D96-9439-5CFE23AC7B04}"/>
                </a:ext>
                <a:ext uri="{C183D7F6-B498-43B3-948B-1728B52AA6E4}">
                  <adec:decorative xmlns:adec="http://schemas.microsoft.com/office/drawing/2017/decorative" val="0"/>
                </a:ext>
              </a:extLst>
            </p:cNvPr>
            <p:cNvSpPr txBox="1"/>
            <p:nvPr/>
          </p:nvSpPr>
          <p:spPr>
            <a:xfrm>
              <a:off x="5010283" y="5411550"/>
              <a:ext cx="1496369" cy="184666"/>
            </a:xfrm>
            <a:prstGeom prst="rect">
              <a:avLst/>
            </a:prstGeom>
            <a:noFill/>
          </p:spPr>
          <p:txBody>
            <a:bodyPr wrap="square" lIns="0" tIns="0" rIns="0" bIns="0" rtlCol="0" anchor="ctr">
              <a:spAutoFit/>
            </a:bodyPr>
            <a:lstStyle/>
            <a:p>
              <a:pPr defTabSz="914367">
                <a:defRPr/>
              </a:pPr>
              <a:r>
                <a:rPr lang="en-US" sz="1200" noProof="0" dirty="0">
                  <a:solidFill>
                    <a:prstClr val="black"/>
                  </a:solidFill>
                  <a:latin typeface="Segoe UI Semibold"/>
                </a:rPr>
                <a:t>Copilot Chat</a:t>
              </a:r>
              <a:r>
                <a:rPr kumimoji="0" lang="en-US" sz="1200" b="0" i="0" u="none" strike="noStrike" kern="0" cap="none" spc="0" normalizeH="0" baseline="30000" noProof="0" dirty="0">
                  <a:ln>
                    <a:noFill/>
                  </a:ln>
                  <a:solidFill>
                    <a:srgbClr val="1A1A1A"/>
                  </a:solidFill>
                  <a:effectLst/>
                  <a:uLnTx/>
                  <a:uFillTx/>
                  <a:cs typeface="Segoe UI" pitchFamily="34" charset="0"/>
                </a:rPr>
                <a:t>2</a:t>
              </a:r>
              <a:endParaRPr lang="en-US" sz="1200" noProof="0" dirty="0">
                <a:solidFill>
                  <a:prstClr val="black"/>
                </a:solidFill>
                <a:latin typeface="Segoe UI Semibold"/>
              </a:endParaRPr>
            </a:p>
          </p:txBody>
        </p:sp>
      </p:grpSp>
      <p:grpSp>
        <p:nvGrpSpPr>
          <p:cNvPr id="21" name="Group 20">
            <a:extLst>
              <a:ext uri="{FF2B5EF4-FFF2-40B4-BE49-F238E27FC236}">
                <a16:creationId xmlns:a16="http://schemas.microsoft.com/office/drawing/2014/main" id="{5C4D705C-D25E-C94D-5B47-A610A6DE5151}"/>
              </a:ext>
            </a:extLst>
          </p:cNvPr>
          <p:cNvGrpSpPr/>
          <p:nvPr/>
        </p:nvGrpSpPr>
        <p:grpSpPr>
          <a:xfrm>
            <a:off x="7279213" y="5273411"/>
            <a:ext cx="2118640" cy="411480"/>
            <a:chOff x="-900503" y="2282565"/>
            <a:chExt cx="2118640" cy="411480"/>
          </a:xfrm>
        </p:grpSpPr>
        <p:sp>
          <p:nvSpPr>
            <p:cNvPr id="22" name="Oval 21">
              <a:extLst>
                <a:ext uri="{FF2B5EF4-FFF2-40B4-BE49-F238E27FC236}">
                  <a16:creationId xmlns:a16="http://schemas.microsoft.com/office/drawing/2014/main" id="{2A1B1C3D-E299-104B-EEEA-BB1920E33DE1}"/>
                </a:ext>
              </a:extLst>
            </p:cNvPr>
            <p:cNvSpPr>
              <a:spLocks/>
            </p:cNvSpPr>
            <p:nvPr/>
          </p:nvSpPr>
          <p:spPr bwMode="auto">
            <a:xfrm>
              <a:off x="-900503" y="2282565"/>
              <a:ext cx="411480" cy="411480"/>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spcBef>
                  <a:spcPct val="0"/>
                </a:spcBef>
                <a:spcAft>
                  <a:spcPct val="0"/>
                </a:spcAft>
              </a:pPr>
              <a:endParaRPr lang="en-US" sz="900" b="1" kern="0" noProof="0">
                <a:solidFill>
                  <a:srgbClr val="1A1A1A"/>
                </a:solidFill>
                <a:latin typeface="Segoe UI"/>
              </a:endParaRPr>
            </a:p>
          </p:txBody>
        </p:sp>
        <p:pic>
          <p:nvPicPr>
            <p:cNvPr id="23" name="Picture 6" descr="Microsoft Teams Logo, symbol, meaning, history, PNG">
              <a:hlinkClick r:id="rId13"/>
              <a:extLst>
                <a:ext uri="{FF2B5EF4-FFF2-40B4-BE49-F238E27FC236}">
                  <a16:creationId xmlns:a16="http://schemas.microsoft.com/office/drawing/2014/main" id="{95E6867E-A5ED-D8BC-1591-AB70402D6F3A}"/>
                </a:ext>
              </a:extLst>
            </p:cNvPr>
            <p:cNvPicPr>
              <a:picLocks noChangeAspect="1" noChangeArrowheads="1"/>
            </p:cNvPicPr>
            <p:nvPr/>
          </p:nvPicPr>
          <p:blipFill rotWithShape="1">
            <a:blip r:embed="rId14" cstate="screen">
              <a:extLst>
                <a:ext uri="{28A0092B-C50C-407E-A947-70E740481C1C}">
                  <a14:useLocalDpi xmlns:a14="http://schemas.microsoft.com/office/drawing/2010/main"/>
                </a:ext>
              </a:extLst>
            </a:blip>
            <a:srcRect l="20244" r="20244"/>
            <a:stretch/>
          </p:blipFill>
          <p:spPr bwMode="auto">
            <a:xfrm>
              <a:off x="-752957" y="2417245"/>
              <a:ext cx="188383" cy="178057"/>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9C84A65-713A-F53E-3683-93DC95EE5DE5}"/>
                </a:ext>
                <a:ext uri="{C183D7F6-B498-43B3-948B-1728B52AA6E4}">
                  <adec:decorative xmlns:adec="http://schemas.microsoft.com/office/drawing/2017/decorative" val="0"/>
                </a:ext>
              </a:extLst>
            </p:cNvPr>
            <p:cNvSpPr txBox="1"/>
            <p:nvPr/>
          </p:nvSpPr>
          <p:spPr>
            <a:xfrm>
              <a:off x="-383919" y="2401037"/>
              <a:ext cx="1602056" cy="184666"/>
            </a:xfrm>
            <a:prstGeom prst="rect">
              <a:avLst/>
            </a:prstGeom>
            <a:noFill/>
          </p:spPr>
          <p:txBody>
            <a:bodyPr wrap="square" lIns="0" tIns="0" rIns="0" bIns="0" rtlCol="0" anchor="ctr">
              <a:spAutoFit/>
            </a:bodyPr>
            <a:lstStyle/>
            <a:p>
              <a:pPr defTabSz="914367">
                <a:defRPr/>
              </a:pPr>
              <a:r>
                <a:rPr lang="en-US" sz="1200" noProof="0">
                  <a:solidFill>
                    <a:prstClr val="black"/>
                  </a:solidFill>
                  <a:latin typeface="Segoe UI Semibold"/>
                </a:rPr>
                <a:t>Copilot in Teams</a:t>
              </a:r>
            </a:p>
          </p:txBody>
        </p:sp>
      </p:grpSp>
      <p:pic>
        <p:nvPicPr>
          <p:cNvPr id="12" name="Picture 11">
            <a:extLst>
              <a:ext uri="{FF2B5EF4-FFF2-40B4-BE49-F238E27FC236}">
                <a16:creationId xmlns:a16="http://schemas.microsoft.com/office/drawing/2014/main" id="{AE6F630E-B499-E529-132A-BD4EECF29DB3}"/>
              </a:ext>
            </a:extLst>
          </p:cNvPr>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a:xfrm>
            <a:off x="10327890" y="3381061"/>
            <a:ext cx="2027363" cy="3452958"/>
          </a:xfrm>
          <a:prstGeom prst="rect">
            <a:avLst/>
          </a:prstGeom>
        </p:spPr>
      </p:pic>
      <p:grpSp>
        <p:nvGrpSpPr>
          <p:cNvPr id="16" name="Group 15">
            <a:extLst>
              <a:ext uri="{FF2B5EF4-FFF2-40B4-BE49-F238E27FC236}">
                <a16:creationId xmlns:a16="http://schemas.microsoft.com/office/drawing/2014/main" id="{5FD65B15-F508-87EE-D6E4-781195ECD682}"/>
              </a:ext>
            </a:extLst>
          </p:cNvPr>
          <p:cNvGrpSpPr/>
          <p:nvPr/>
        </p:nvGrpSpPr>
        <p:grpSpPr>
          <a:xfrm>
            <a:off x="4119726" y="2779083"/>
            <a:ext cx="1516449" cy="360000"/>
            <a:chOff x="588263" y="2657420"/>
            <a:chExt cx="1516449" cy="360000"/>
          </a:xfrm>
        </p:grpSpPr>
        <p:pic>
          <p:nvPicPr>
            <p:cNvPr id="17" name="Picture 16">
              <a:extLst>
                <a:ext uri="{FF2B5EF4-FFF2-40B4-BE49-F238E27FC236}">
                  <a16:creationId xmlns:a16="http://schemas.microsoft.com/office/drawing/2014/main" id="{B6F9D321-768C-BD1A-A8DD-BD5A3ED80715}"/>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8" name="TextBox 17">
              <a:extLst>
                <a:ext uri="{FF2B5EF4-FFF2-40B4-BE49-F238E27FC236}">
                  <a16:creationId xmlns:a16="http://schemas.microsoft.com/office/drawing/2014/main" id="{5E9E2256-FB8B-84CE-EC1C-E6C616827242}"/>
                </a:ext>
                <a:ext uri="{C183D7F6-B498-43B3-948B-1728B52AA6E4}">
                  <adec:decorative xmlns:adec="http://schemas.microsoft.com/office/drawing/2017/decorative" val="0"/>
                </a:ext>
              </a:extLst>
            </p:cNvPr>
            <p:cNvSpPr txBox="1"/>
            <p:nvPr/>
          </p:nvSpPr>
          <p:spPr>
            <a:xfrm>
              <a:off x="1047214" y="2752782"/>
              <a:ext cx="1057498"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9" name="Group 18">
            <a:extLst>
              <a:ext uri="{FF2B5EF4-FFF2-40B4-BE49-F238E27FC236}">
                <a16:creationId xmlns:a16="http://schemas.microsoft.com/office/drawing/2014/main" id="{5BB7C7DF-93CB-FFF0-DC26-58F52F4F13E7}"/>
              </a:ext>
            </a:extLst>
          </p:cNvPr>
          <p:cNvGrpSpPr/>
          <p:nvPr/>
        </p:nvGrpSpPr>
        <p:grpSpPr>
          <a:xfrm>
            <a:off x="7161010" y="2754251"/>
            <a:ext cx="2118640" cy="411480"/>
            <a:chOff x="-900503" y="2282565"/>
            <a:chExt cx="2118640" cy="411480"/>
          </a:xfrm>
        </p:grpSpPr>
        <p:sp>
          <p:nvSpPr>
            <p:cNvPr id="20" name="Oval 19">
              <a:extLst>
                <a:ext uri="{FF2B5EF4-FFF2-40B4-BE49-F238E27FC236}">
                  <a16:creationId xmlns:a16="http://schemas.microsoft.com/office/drawing/2014/main" id="{BCC86AE7-FD41-240C-F87A-3D6A096E75CA}"/>
                </a:ext>
              </a:extLst>
            </p:cNvPr>
            <p:cNvSpPr>
              <a:spLocks/>
            </p:cNvSpPr>
            <p:nvPr/>
          </p:nvSpPr>
          <p:spPr bwMode="auto">
            <a:xfrm>
              <a:off x="-900503" y="2282565"/>
              <a:ext cx="411480" cy="411480"/>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defTabSz="932472" fontAlgn="base">
                <a:spcBef>
                  <a:spcPct val="0"/>
                </a:spcBef>
                <a:spcAft>
                  <a:spcPct val="0"/>
                </a:spcAft>
              </a:pPr>
              <a:endParaRPr lang="en-US" sz="900" b="1" kern="0" noProof="0">
                <a:solidFill>
                  <a:srgbClr val="1A1A1A"/>
                </a:solidFill>
                <a:latin typeface="Segoe UI"/>
              </a:endParaRPr>
            </a:p>
          </p:txBody>
        </p:sp>
        <p:pic>
          <p:nvPicPr>
            <p:cNvPr id="25" name="Picture 6" descr="Microsoft Teams Logo, symbol, meaning, history, PNG">
              <a:hlinkClick r:id="rId13"/>
              <a:extLst>
                <a:ext uri="{FF2B5EF4-FFF2-40B4-BE49-F238E27FC236}">
                  <a16:creationId xmlns:a16="http://schemas.microsoft.com/office/drawing/2014/main" id="{0A71F62B-D1E1-86BD-00A9-4E4FF5FFB345}"/>
                </a:ext>
              </a:extLst>
            </p:cNvPr>
            <p:cNvPicPr>
              <a:picLocks noChangeAspect="1" noChangeArrowheads="1"/>
            </p:cNvPicPr>
            <p:nvPr/>
          </p:nvPicPr>
          <p:blipFill rotWithShape="1">
            <a:blip r:embed="rId14" cstate="screen">
              <a:extLst>
                <a:ext uri="{28A0092B-C50C-407E-A947-70E740481C1C}">
                  <a14:useLocalDpi xmlns:a14="http://schemas.microsoft.com/office/drawing/2010/main"/>
                </a:ext>
              </a:extLst>
            </a:blip>
            <a:srcRect l="20244" r="20244"/>
            <a:stretch/>
          </p:blipFill>
          <p:spPr bwMode="auto">
            <a:xfrm>
              <a:off x="-752957" y="2417245"/>
              <a:ext cx="188383" cy="178057"/>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BC25C7B4-4EED-A109-A070-7CE3B5D2ABAB}"/>
                </a:ext>
                <a:ext uri="{C183D7F6-B498-43B3-948B-1728B52AA6E4}">
                  <adec:decorative xmlns:adec="http://schemas.microsoft.com/office/drawing/2017/decorative" val="0"/>
                </a:ext>
              </a:extLst>
            </p:cNvPr>
            <p:cNvSpPr txBox="1"/>
            <p:nvPr/>
          </p:nvSpPr>
          <p:spPr>
            <a:xfrm>
              <a:off x="-383919" y="2401037"/>
              <a:ext cx="1602056" cy="184666"/>
            </a:xfrm>
            <a:prstGeom prst="rect">
              <a:avLst/>
            </a:prstGeom>
            <a:noFill/>
          </p:spPr>
          <p:txBody>
            <a:bodyPr wrap="square" lIns="0" tIns="0" rIns="0" bIns="0" rtlCol="0" anchor="ctr">
              <a:spAutoFit/>
            </a:bodyPr>
            <a:lstStyle/>
            <a:p>
              <a:pPr defTabSz="914367">
                <a:defRPr/>
              </a:pPr>
              <a:r>
                <a:rPr lang="en-US" sz="1200" noProof="0">
                  <a:solidFill>
                    <a:prstClr val="black"/>
                  </a:solidFill>
                  <a:latin typeface="Segoe UI Semibold"/>
                </a:rPr>
                <a:t>Copilot in Teams</a:t>
              </a:r>
            </a:p>
          </p:txBody>
        </p:sp>
      </p:grpSp>
      <p:grpSp>
        <p:nvGrpSpPr>
          <p:cNvPr id="27" name="Group 26">
            <a:extLst>
              <a:ext uri="{FF2B5EF4-FFF2-40B4-BE49-F238E27FC236}">
                <a16:creationId xmlns:a16="http://schemas.microsoft.com/office/drawing/2014/main" id="{56C6767B-8F2E-21DB-976A-4F84CA9B1E08}"/>
              </a:ext>
            </a:extLst>
          </p:cNvPr>
          <p:cNvGrpSpPr/>
          <p:nvPr/>
        </p:nvGrpSpPr>
        <p:grpSpPr>
          <a:xfrm>
            <a:off x="4115310" y="5308378"/>
            <a:ext cx="1516449" cy="360000"/>
            <a:chOff x="588263" y="2657420"/>
            <a:chExt cx="1516449" cy="360000"/>
          </a:xfrm>
        </p:grpSpPr>
        <p:pic>
          <p:nvPicPr>
            <p:cNvPr id="51" name="Picture 50">
              <a:extLst>
                <a:ext uri="{FF2B5EF4-FFF2-40B4-BE49-F238E27FC236}">
                  <a16:creationId xmlns:a16="http://schemas.microsoft.com/office/drawing/2014/main" id="{EB3A86E2-0FF7-3946-F3A7-F341A18E66DF}"/>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52" name="TextBox 51">
              <a:extLst>
                <a:ext uri="{FF2B5EF4-FFF2-40B4-BE49-F238E27FC236}">
                  <a16:creationId xmlns:a16="http://schemas.microsoft.com/office/drawing/2014/main" id="{ABA76698-AFC6-0852-9E0C-14348E6A492F}"/>
                </a:ext>
                <a:ext uri="{C183D7F6-B498-43B3-948B-1728B52AA6E4}">
                  <adec:decorative xmlns:adec="http://schemas.microsoft.com/office/drawing/2017/decorative" val="0"/>
                </a:ext>
              </a:extLst>
            </p:cNvPr>
            <p:cNvSpPr txBox="1"/>
            <p:nvPr/>
          </p:nvSpPr>
          <p:spPr>
            <a:xfrm>
              <a:off x="1047214" y="2752782"/>
              <a:ext cx="1057498"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53" name="Group 52">
            <a:extLst>
              <a:ext uri="{FF2B5EF4-FFF2-40B4-BE49-F238E27FC236}">
                <a16:creationId xmlns:a16="http://schemas.microsoft.com/office/drawing/2014/main" id="{0F19E4E0-C2C6-0B4A-7D3B-03E447BE33CA}"/>
              </a:ext>
            </a:extLst>
          </p:cNvPr>
          <p:cNvGrpSpPr/>
          <p:nvPr/>
        </p:nvGrpSpPr>
        <p:grpSpPr>
          <a:xfrm>
            <a:off x="876810" y="5395183"/>
            <a:ext cx="2146655" cy="190965"/>
            <a:chOff x="7951310" y="5159246"/>
            <a:chExt cx="2146655" cy="190965"/>
          </a:xfrm>
        </p:grpSpPr>
        <p:sp>
          <p:nvSpPr>
            <p:cNvPr id="54" name="TextBox 53">
              <a:extLst>
                <a:ext uri="{FF2B5EF4-FFF2-40B4-BE49-F238E27FC236}">
                  <a16:creationId xmlns:a16="http://schemas.microsoft.com/office/drawing/2014/main" id="{E72CC850-C398-70FE-A4BC-3DBA03E12663}"/>
                </a:ext>
                <a:ext uri="{C183D7F6-B498-43B3-948B-1728B52AA6E4}">
                  <adec:decorative xmlns:adec="http://schemas.microsoft.com/office/drawing/2017/decorative" val="0"/>
                </a:ext>
              </a:extLst>
            </p:cNvPr>
            <p:cNvSpPr txBox="1"/>
            <p:nvPr/>
          </p:nvSpPr>
          <p:spPr>
            <a:xfrm>
              <a:off x="8301173" y="5162395"/>
              <a:ext cx="1796792" cy="184666"/>
            </a:xfrm>
            <a:prstGeom prst="rect">
              <a:avLst/>
            </a:prstGeom>
            <a:noFill/>
          </p:spPr>
          <p:txBody>
            <a:bodyPr wrap="square" lIns="0" tIns="0" rIns="0" bIns="0" rtlCol="0" anchor="ctr">
              <a:spAutoFit/>
            </a:bodyPr>
            <a:lstStyle/>
            <a:p>
              <a:pPr defTabSz="914367">
                <a:defRPr/>
              </a:pPr>
              <a:r>
                <a:rPr lang="en-US" sz="1200" noProof="0">
                  <a:solidFill>
                    <a:prstClr val="black"/>
                  </a:solidFill>
                  <a:latin typeface="Segoe UI Semibold"/>
                </a:rPr>
                <a:t>Copilot in PowerPoint</a:t>
              </a:r>
            </a:p>
          </p:txBody>
        </p:sp>
        <p:pic>
          <p:nvPicPr>
            <p:cNvPr id="55" name="Picture 4" descr="Microsoft PowerPoint Logo - PNG and Vector - Logo Download">
              <a:hlinkClick r:id="rId17"/>
              <a:extLst>
                <a:ext uri="{FF2B5EF4-FFF2-40B4-BE49-F238E27FC236}">
                  <a16:creationId xmlns:a16="http://schemas.microsoft.com/office/drawing/2014/main" id="{20CC19B2-FCF0-814B-13D0-51D54FA19A68}"/>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7951310" y="5159246"/>
              <a:ext cx="205287" cy="19096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701714538"/>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364</Words>
  <Application>Microsoft Office PowerPoint</Application>
  <PresentationFormat>Widescreen</PresentationFormat>
  <Paragraphs>52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 Social Services Case Manager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2025-02-11T02:44:50Z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