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0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3C08B-2A97-471C-A1EE-B5C6BCBA0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938FE-28D4-52C6-BC6F-143124D08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A50BC-FF76-638C-5F47-29AC71B495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4AB487-794D-F8D4-BF79-DF801CD246E0}"/>
              </a:ext>
            </a:extLst>
          </p:cNvPr>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113760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support.microsoft.com/en-us/copilot-teams" TargetMode="External"/><Relationship Id="rId1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hyperlink" Target="https://support.microsoft.com/en-us/copilot-powerpoint" TargetMode="External"/><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4.svg"/><Relationship Id="rId19" Type="http://schemas.openxmlformats.org/officeDocument/2006/relationships/hyperlink" Target="https://copilot.microsoft.com/" TargetMode="External"/><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EED0-7122-E998-DDAC-A92DADD7485C}"/>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94A4E371-7ADB-3C0A-8534-A095836C033E}"/>
              </a:ext>
            </a:extLst>
          </p:cNvPr>
          <p:cNvSpPr>
            <a:spLocks noGrp="1"/>
          </p:cNvSpPr>
          <p:nvPr>
            <p:ph type="title"/>
          </p:nvPr>
        </p:nvSpPr>
        <p:spPr>
          <a:xfrm>
            <a:off x="584200" y="387766"/>
            <a:ext cx="5672544" cy="263149"/>
          </a:xfrm>
        </p:spPr>
        <p:txBody>
          <a:bodyPr/>
          <a:lstStyle/>
          <a:p>
            <a:r>
              <a:rPr lang="en-US"/>
              <a:t>A day in the life of a Social Services Case Manager</a:t>
            </a:r>
          </a:p>
        </p:txBody>
      </p:sp>
      <p:sp>
        <p:nvSpPr>
          <p:cNvPr id="41" name="Text Placeholder 40">
            <a:extLst>
              <a:ext uri="{FF2B5EF4-FFF2-40B4-BE49-F238E27FC236}">
                <a16:creationId xmlns:a16="http://schemas.microsoft.com/office/drawing/2014/main" id="{F8EDD8D4-4F4B-F5F0-4231-F5E6DA378207}"/>
              </a:ext>
            </a:extLst>
          </p:cNvPr>
          <p:cNvSpPr>
            <a:spLocks noGrp="1"/>
          </p:cNvSpPr>
          <p:nvPr>
            <p:ph type="body" sz="quarter" idx="17"/>
          </p:nvPr>
        </p:nvSpPr>
        <p:spPr>
          <a:xfrm>
            <a:off x="6096001" y="521099"/>
            <a:ext cx="4022928" cy="169277"/>
          </a:xfrm>
        </p:spPr>
        <p:txBody>
          <a:bodyPr/>
          <a:lstStyle/>
          <a:p>
            <a:r>
              <a:rPr lang="en-GB">
                <a:latin typeface="Segoe UI Semibold"/>
                <a:cs typeface="Segoe UI Semibold"/>
              </a:rPr>
              <a:t>Microsoft 365 Copilot</a:t>
            </a:r>
            <a:endParaRPr lang="en-US"/>
          </a:p>
        </p:txBody>
      </p:sp>
      <p:sp>
        <p:nvSpPr>
          <p:cNvPr id="46" name="Text Placeholder 45">
            <a:extLst>
              <a:ext uri="{FF2B5EF4-FFF2-40B4-BE49-F238E27FC236}">
                <a16:creationId xmlns:a16="http://schemas.microsoft.com/office/drawing/2014/main" id="{AD709A78-F245-8E5B-9887-3C0A5EAB9607}"/>
              </a:ext>
            </a:extLst>
          </p:cNvPr>
          <p:cNvSpPr>
            <a:spLocks noGrp="1"/>
          </p:cNvSpPr>
          <p:nvPr>
            <p:ph type="body" sz="quarter" idx="38"/>
          </p:nvPr>
        </p:nvSpPr>
        <p:spPr>
          <a:solidFill>
            <a:srgbClr val="0070C0"/>
          </a:solidFill>
        </p:spPr>
        <p:txBody>
          <a:bodyPr/>
          <a:lstStyle/>
          <a:p>
            <a:endParaRPr lang="en-US"/>
          </a:p>
        </p:txBody>
      </p:sp>
      <p:sp>
        <p:nvSpPr>
          <p:cNvPr id="47" name="Text Placeholder 46">
            <a:extLst>
              <a:ext uri="{FF2B5EF4-FFF2-40B4-BE49-F238E27FC236}">
                <a16:creationId xmlns:a16="http://schemas.microsoft.com/office/drawing/2014/main" id="{D5E1F3D4-EC65-A6D7-D646-E8504E109C97}"/>
              </a:ext>
            </a:extLst>
          </p:cNvPr>
          <p:cNvSpPr>
            <a:spLocks noGrp="1"/>
          </p:cNvSpPr>
          <p:nvPr>
            <p:ph type="body" sz="quarter" idx="39"/>
          </p:nvPr>
        </p:nvSpPr>
        <p:spPr>
          <a:solidFill>
            <a:srgbClr val="0078D4"/>
          </a:solidFill>
        </p:spPr>
        <p:txBody>
          <a:bodyPr/>
          <a:lstStyle/>
          <a:p>
            <a:endParaRPr lang="en-US"/>
          </a:p>
        </p:txBody>
      </p:sp>
      <p:sp>
        <p:nvSpPr>
          <p:cNvPr id="48" name="Text Placeholder 47">
            <a:extLst>
              <a:ext uri="{FF2B5EF4-FFF2-40B4-BE49-F238E27FC236}">
                <a16:creationId xmlns:a16="http://schemas.microsoft.com/office/drawing/2014/main" id="{D079F02E-0E8C-8BFB-C991-F25C5F109562}"/>
              </a:ext>
            </a:extLst>
          </p:cNvPr>
          <p:cNvSpPr>
            <a:spLocks noGrp="1"/>
          </p:cNvSpPr>
          <p:nvPr>
            <p:ph type="body" sz="quarter" idx="40"/>
          </p:nvPr>
        </p:nvSpPr>
        <p:spPr>
          <a:solidFill>
            <a:schemeClr val="bg1">
              <a:lumMod val="85000"/>
            </a:schemeClr>
          </a:solidFill>
        </p:spPr>
        <p:txBody>
          <a:bodyPr/>
          <a:lstStyle/>
          <a:p>
            <a:endParaRPr lang="en-US"/>
          </a:p>
        </p:txBody>
      </p:sp>
      <p:sp>
        <p:nvSpPr>
          <p:cNvPr id="2" name="Rectangle: Rounded Corners 6">
            <a:extLst>
              <a:ext uri="{FF2B5EF4-FFF2-40B4-BE49-F238E27FC236}">
                <a16:creationId xmlns:a16="http://schemas.microsoft.com/office/drawing/2014/main" id="{9F025F4E-219F-9A91-905D-A9153CC66F0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9F9605F7-A355-34CF-9DA7-7D9EDC166DC9}"/>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5F128C43-85F9-80BF-3A42-B6B5EF39A2F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~60 minutes per day</a:t>
              </a:r>
            </a:p>
          </p:txBody>
        </p:sp>
        <p:pic>
          <p:nvPicPr>
            <p:cNvPr id="5" name="Graphic 4">
              <a:extLst>
                <a:ext uri="{FF2B5EF4-FFF2-40B4-BE49-F238E27FC236}">
                  <a16:creationId xmlns:a16="http://schemas.microsoft.com/office/drawing/2014/main" id="{CBC8408C-D34D-8F11-A94C-481ACFBF284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208E4D82-E2DC-DAB4-5A74-9F31BD8B02D8}"/>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57C44497-FAD6-3EB3-0421-790CA0844DD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Collaboration</a:t>
              </a:r>
            </a:p>
          </p:txBody>
        </p:sp>
        <p:pic>
          <p:nvPicPr>
            <p:cNvPr id="8" name="Graphic 7">
              <a:extLst>
                <a:ext uri="{FF2B5EF4-FFF2-40B4-BE49-F238E27FC236}">
                  <a16:creationId xmlns:a16="http://schemas.microsoft.com/office/drawing/2014/main" id="{2F85E732-1014-5AF5-5E5C-6DFF5DAB74C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A18D2D22-C391-8865-F56C-090FA0F70458}"/>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8B89B88B-4739-62EB-9331-C28A35D3FA19}"/>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t>
              </a:r>
              <a:r>
                <a:rPr lang="en-US" sz="900">
                  <a:solidFill>
                    <a:srgbClr val="73391D"/>
                  </a:solidFill>
                  <a:latin typeface="Segoe UI Semibold" panose="020B0702040204020203" pitchFamily="34" charset="0"/>
                  <a:cs typeface="Segoe UI Semibold" panose="020B0702040204020203" pitchFamily="34" charset="0"/>
                </a:rPr>
                <a:t>Documentation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1" name="Graphic 10">
              <a:extLst>
                <a:ext uri="{FF2B5EF4-FFF2-40B4-BE49-F238E27FC236}">
                  <a16:creationId xmlns:a16="http://schemas.microsoft.com/office/drawing/2014/main" id="{7BEF2920-C7FB-C548-CE19-2466BA714CC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5EF3063E-C1AC-3CED-C33E-0D42D4F1BD5F}"/>
              </a:ext>
            </a:extLst>
          </p:cNvPr>
          <p:cNvSpPr>
            <a:spLocks noGrp="1"/>
          </p:cNvSpPr>
          <p:nvPr>
            <p:ph type="body" sz="quarter" idx="37"/>
          </p:nvPr>
        </p:nvSpPr>
        <p:spPr/>
        <p:txBody>
          <a:bodyPr/>
          <a:lstStyle/>
          <a:p>
            <a:r>
              <a:rPr lang="en-US"/>
              <a:t>Buy</a:t>
            </a:r>
          </a:p>
        </p:txBody>
      </p:sp>
      <p:sp>
        <p:nvSpPr>
          <p:cNvPr id="77" name="Rectangle: Rounded Corners 6">
            <a:extLst>
              <a:ext uri="{FF2B5EF4-FFF2-40B4-BE49-F238E27FC236}">
                <a16:creationId xmlns:a16="http://schemas.microsoft.com/office/drawing/2014/main" id="{3DBBE7B6-941C-98D4-76D9-50F5B2784BC5}"/>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a:solidFill>
                  <a:srgbClr val="1A1A1A"/>
                </a:solidFill>
                <a:latin typeface="Segoe UI"/>
              </a:rPr>
              <a:t>Prompt: Create a presentation from that updates the care plans based on the events of the day</a:t>
            </a:r>
          </a:p>
          <a:p>
            <a:pPr defTabSz="932472" fontAlgn="base">
              <a:lnSpc>
                <a:spcPct val="110000"/>
              </a:lnSpc>
              <a:spcBef>
                <a:spcPct val="0"/>
              </a:spcBef>
              <a:spcAft>
                <a:spcPct val="0"/>
              </a:spcAft>
            </a:pPr>
            <a:endParaRPr lang="en-US" sz="900" kern="0">
              <a:solidFill>
                <a:srgbClr val="1A1A1A"/>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b="1"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kern="0">
              <a:solidFill>
                <a:srgbClr val="1A1A1A"/>
              </a:solidFill>
              <a:latin typeface="Segoe UI"/>
            </a:endParaRPr>
          </a:p>
        </p:txBody>
      </p:sp>
      <p:sp>
        <p:nvSpPr>
          <p:cNvPr id="78" name="Rectangle: Rounded Corners 4">
            <a:extLst>
              <a:ext uri="{FF2B5EF4-FFF2-40B4-BE49-F238E27FC236}">
                <a16:creationId xmlns:a16="http://schemas.microsoft.com/office/drawing/2014/main" id="{EA500DBD-EF58-DF2A-4D01-8B7056D750A3}"/>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0" name="TextBox 79">
            <a:extLst>
              <a:ext uri="{FF2B5EF4-FFF2-40B4-BE49-F238E27FC236}">
                <a16:creationId xmlns:a16="http://schemas.microsoft.com/office/drawing/2014/main" id="{C697E578-0FFF-98D9-2121-F2D85E6B7827}"/>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Create a presentation for the care team documenting upcoming actions based on notes from planning sessions and client meetings.</a:t>
            </a:r>
          </a:p>
        </p:txBody>
      </p:sp>
      <p:sp>
        <p:nvSpPr>
          <p:cNvPr id="81" name="Rectangle: Rounded Corners 6">
            <a:extLst>
              <a:ext uri="{FF2B5EF4-FFF2-40B4-BE49-F238E27FC236}">
                <a16:creationId xmlns:a16="http://schemas.microsoft.com/office/drawing/2014/main" id="{26A71C3C-CEBC-56CF-7471-BA99B7BD9140}"/>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a:solidFill>
                  <a:srgbClr val="1A1A1A"/>
                </a:solidFill>
                <a:latin typeface="Segoe UI"/>
              </a:rPr>
              <a:t>Prompt: </a:t>
            </a:r>
            <a:r>
              <a:rPr kumimoji="0" lang="en-US" sz="900" i="0" u="none" strike="noStrike" kern="1200" cap="none" spc="0" normalizeH="0" baseline="0" noProof="0">
                <a:ln w="3175">
                  <a:noFill/>
                </a:ln>
                <a:effectLst/>
                <a:uLnTx/>
                <a:uFillTx/>
                <a:latin typeface="Segoe UI"/>
                <a:ea typeface="+mn-ea"/>
                <a:cs typeface="Segoe UI" pitchFamily="34" charset="0"/>
              </a:rPr>
              <a:t>Summarize the client meeting including relevant insights, observations, action items and follow ups for the case file.</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9E38EB4E-0D41-CA15-4786-86F2FEA3049B}"/>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4" name="Rectangle: Rounded Corners 6">
            <a:extLst>
              <a:ext uri="{FF2B5EF4-FFF2-40B4-BE49-F238E27FC236}">
                <a16:creationId xmlns:a16="http://schemas.microsoft.com/office/drawing/2014/main" id="{17FC5911-1AA4-150F-D873-34EAC1D187EB}"/>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Prompt: Summarize my emails and note any urgent or important issues as well as action items that need to be addressed today.</a:t>
            </a:r>
          </a:p>
        </p:txBody>
      </p:sp>
      <p:sp>
        <p:nvSpPr>
          <p:cNvPr id="86" name="TextBox 85">
            <a:extLst>
              <a:ext uri="{FF2B5EF4-FFF2-40B4-BE49-F238E27FC236}">
                <a16:creationId xmlns:a16="http://schemas.microsoft.com/office/drawing/2014/main" id="{75CC8AA4-C768-0A0E-1981-F1E4A4CDBDC9}"/>
              </a:ext>
            </a:extLst>
          </p:cNvPr>
          <p:cNvSpPr txBox="1"/>
          <p:nvPr/>
        </p:nvSpPr>
        <p:spPr>
          <a:xfrm>
            <a:off x="566414" y="2033954"/>
            <a:ext cx="2705513" cy="597471"/>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Begin the day by analyzing cases and emails from partner organizations case managers working with his clients to triage and prioritize the day’s visits and calls.</a:t>
            </a:r>
          </a:p>
        </p:txBody>
      </p:sp>
      <p:sp>
        <p:nvSpPr>
          <p:cNvPr id="87" name="Rectangle: Rounded Corners 11">
            <a:extLst>
              <a:ext uri="{FF2B5EF4-FFF2-40B4-BE49-F238E27FC236}">
                <a16:creationId xmlns:a16="http://schemas.microsoft.com/office/drawing/2014/main" id="{B5E4FB96-75D6-7837-CE7C-5E1E4CCD43F6}"/>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8" name="Rectangle: Rounded Corners 6">
            <a:extLst>
              <a:ext uri="{FF2B5EF4-FFF2-40B4-BE49-F238E27FC236}">
                <a16:creationId xmlns:a16="http://schemas.microsoft.com/office/drawing/2014/main" id="{D64470B8-E76A-B55E-B2AD-842AC6AE2E29}"/>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Prompt: Summarize the care plans and ensure benefits, services and other interventions are on track in terms of expected results.</a:t>
            </a:r>
          </a:p>
          <a:p>
            <a:pPr defTabSz="932472" fontAlgn="base">
              <a:spcBef>
                <a:spcPct val="0"/>
              </a:spcBef>
              <a:spcAft>
                <a:spcPct val="0"/>
              </a:spcAft>
            </a:pPr>
            <a:endParaRPr lang="en-US" sz="900" kern="0">
              <a:solidFill>
                <a:srgbClr val="1A1A1A"/>
              </a:solidFill>
              <a:latin typeface="Segoe UI"/>
            </a:endParaRPr>
          </a:p>
          <a:p>
            <a:pPr defTabSz="932472" fontAlgn="base">
              <a:spcBef>
                <a:spcPct val="0"/>
              </a:spcBef>
              <a:spcAft>
                <a:spcPct val="0"/>
              </a:spcAft>
            </a:pPr>
            <a:endParaRPr lang="en-US" sz="900" kern="0">
              <a:solidFill>
                <a:srgbClr val="1A1A1A"/>
              </a:solidFill>
              <a:latin typeface="Segoe UI"/>
            </a:endParaRPr>
          </a:p>
          <a:p>
            <a:pPr defTabSz="932472" fontAlgn="base">
              <a:spcBef>
                <a:spcPct val="0"/>
              </a:spcBef>
              <a:spcAft>
                <a:spcPct val="0"/>
              </a:spcAft>
            </a:pPr>
            <a:endParaRPr lang="en-US" sz="900" kern="0">
              <a:solidFill>
                <a:srgbClr val="1A1A1A"/>
              </a:solidFill>
              <a:latin typeface="Segoe UI"/>
            </a:endParaRPr>
          </a:p>
          <a:p>
            <a:pPr defTabSz="932472" fontAlgn="base">
              <a:spcBef>
                <a:spcPct val="0"/>
              </a:spcBef>
              <a:spcAft>
                <a:spcPct val="0"/>
              </a:spcAft>
            </a:pPr>
            <a:endParaRPr lang="en-US" sz="900" kern="0">
              <a:solidFill>
                <a:srgbClr val="1A1A1A"/>
              </a:solidFill>
              <a:latin typeface="Segoe UI"/>
            </a:endParaRPr>
          </a:p>
          <a:p>
            <a:pPr defTabSz="932472" fontAlgn="base">
              <a:spcBef>
                <a:spcPct val="0"/>
              </a:spcBef>
              <a:spcAft>
                <a:spcPct val="0"/>
              </a:spcAft>
            </a:pPr>
            <a:endParaRPr lang="en-US" sz="900" kern="0">
              <a:solidFill>
                <a:srgbClr val="1A1A1A"/>
              </a:solidFill>
              <a:latin typeface="Segoe UI"/>
            </a:endParaRPr>
          </a:p>
          <a:p>
            <a:pPr defTabSz="932472" fontAlgn="base">
              <a:spcBef>
                <a:spcPct val="0"/>
              </a:spcBef>
              <a:spcAft>
                <a:spcPct val="0"/>
              </a:spcAft>
            </a:pPr>
            <a:endParaRPr lang="en-US" sz="900" kern="0">
              <a:solidFill>
                <a:srgbClr val="1A1A1A"/>
              </a:solidFill>
              <a:latin typeface="Segoe UI"/>
            </a:endParaRPr>
          </a:p>
        </p:txBody>
      </p:sp>
      <p:sp>
        <p:nvSpPr>
          <p:cNvPr id="89" name="Rectangle: Rounded Corners 13">
            <a:extLst>
              <a:ext uri="{FF2B5EF4-FFF2-40B4-BE49-F238E27FC236}">
                <a16:creationId xmlns:a16="http://schemas.microsoft.com/office/drawing/2014/main" id="{64CA9B8D-A8EA-BC58-9D36-978E901C1510}"/>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90" name="TextBox 89">
            <a:extLst>
              <a:ext uri="{FF2B5EF4-FFF2-40B4-BE49-F238E27FC236}">
                <a16:creationId xmlns:a16="http://schemas.microsoft.com/office/drawing/2014/main" id="{88F9BE66-9419-2F66-5313-271CA6A535D6}"/>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Word to summarize information embedded in dense case documents to assess what benefits and interventions have been used by the client, results, and if course-correction is necessary.</a:t>
            </a:r>
          </a:p>
        </p:txBody>
      </p:sp>
      <p:sp>
        <p:nvSpPr>
          <p:cNvPr id="91" name="Rectangle: Rounded Corners 15">
            <a:extLst>
              <a:ext uri="{FF2B5EF4-FFF2-40B4-BE49-F238E27FC236}">
                <a16:creationId xmlns:a16="http://schemas.microsoft.com/office/drawing/2014/main" id="{21C04E93-AC7F-E0B0-E5FC-996F720927B8}"/>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92" name="Rectangle: Rounded Corners 6">
            <a:extLst>
              <a:ext uri="{FF2B5EF4-FFF2-40B4-BE49-F238E27FC236}">
                <a16:creationId xmlns:a16="http://schemas.microsoft.com/office/drawing/2014/main" id="{20C492E9-4009-A40E-EE49-95C5CA5A28FA}"/>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Prompt: Summarize the information based on the action items and interventions agreed upon in the meeting.</a:t>
            </a:r>
          </a:p>
          <a:p>
            <a:pPr defTabSz="932472" fontAlgn="base">
              <a:spcBef>
                <a:spcPct val="0"/>
              </a:spcBef>
              <a:spcAft>
                <a:spcPct val="0"/>
              </a:spcAft>
            </a:pPr>
            <a:endParaRPr lang="en-US" sz="900" kern="0">
              <a:solidFill>
                <a:srgbClr val="1A1A1A"/>
              </a:solidFill>
              <a:latin typeface="Segoe UI"/>
            </a:endParaRPr>
          </a:p>
        </p:txBody>
      </p:sp>
      <p:sp>
        <p:nvSpPr>
          <p:cNvPr id="93" name="TextBox 92">
            <a:extLst>
              <a:ext uri="{FF2B5EF4-FFF2-40B4-BE49-F238E27FC236}">
                <a16:creationId xmlns:a16="http://schemas.microsoft.com/office/drawing/2014/main" id="{F588FF2D-160E-A472-705D-82BB70C2E0AC}"/>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 with members of the client care teams to discuss the status of the benefits and care received by clients, get status updates. Use Teams to summarize the meeting.</a:t>
            </a:r>
          </a:p>
        </p:txBody>
      </p:sp>
      <p:sp>
        <p:nvSpPr>
          <p:cNvPr id="94" name="Rectangle: Rounded Corners 6">
            <a:extLst>
              <a:ext uri="{FF2B5EF4-FFF2-40B4-BE49-F238E27FC236}">
                <a16:creationId xmlns:a16="http://schemas.microsoft.com/office/drawing/2014/main" id="{C7C20D28-91C1-1B6C-0C6F-3D54B82C9778}"/>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a:solidFill>
                  <a:srgbClr val="1A1A1A"/>
                </a:solidFill>
                <a:latin typeface="Segoe UI"/>
              </a:rPr>
              <a:t>Prompt: </a:t>
            </a:r>
            <a:r>
              <a:rPr lang="en-US" sz="900" b="1" spc="0">
                <a:solidFill>
                  <a:schemeClr val="tx1"/>
                </a:solidFill>
                <a:latin typeface="Segoe UI"/>
              </a:rPr>
              <a:t>Summarize my notes</a:t>
            </a:r>
            <a:r>
              <a:rPr lang="en-US" sz="900" spc="0">
                <a:solidFill>
                  <a:schemeClr val="tx1"/>
                </a:solidFill>
                <a:latin typeface="Segoe UI"/>
              </a:rPr>
              <a:t> from client meetings and auto-generate action items such as follow up meetings</a:t>
            </a: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spc="0">
              <a:solidFill>
                <a:schemeClr val="tx1"/>
              </a:solidFill>
              <a:latin typeface="Segoe UI"/>
            </a:endParaRPr>
          </a:p>
          <a:p>
            <a:pPr defTabSz="932472" fontAlgn="base">
              <a:lnSpc>
                <a:spcPct val="110000"/>
              </a:lnSpc>
              <a:spcBef>
                <a:spcPct val="0"/>
              </a:spcBef>
              <a:spcAft>
                <a:spcPct val="0"/>
              </a:spcAft>
            </a:pPr>
            <a:endParaRPr lang="en-US" sz="900" kern="0">
              <a:solidFill>
                <a:srgbClr val="1A1A1A"/>
              </a:solidFill>
              <a:latin typeface="Segoe UI"/>
            </a:endParaRPr>
          </a:p>
        </p:txBody>
      </p:sp>
      <p:sp>
        <p:nvSpPr>
          <p:cNvPr id="95" name="Rectangle: Rounded Corners 19">
            <a:extLst>
              <a:ext uri="{FF2B5EF4-FFF2-40B4-BE49-F238E27FC236}">
                <a16:creationId xmlns:a16="http://schemas.microsoft.com/office/drawing/2014/main" id="{449A3201-5194-3F4D-6826-5326AC7D576F}"/>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3:00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96" name="TextBox 95">
            <a:extLst>
              <a:ext uri="{FF2B5EF4-FFF2-40B4-BE49-F238E27FC236}">
                <a16:creationId xmlns:a16="http://schemas.microsoft.com/office/drawing/2014/main" id="{928127EF-E12A-FE0A-30D0-F955931B3A3F}"/>
              </a:ext>
            </a:extLst>
          </p:cNvPr>
          <p:cNvSpPr txBox="1"/>
          <p:nvPr/>
        </p:nvSpPr>
        <p:spPr>
          <a:xfrm>
            <a:off x="3690700" y="4500890"/>
            <a:ext cx="302645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 with client in their home to assess progress. Use “dictate” in Word to record and  transcribe the discussion. At end of meeting Copilot automatically summarizes the key points and actions. </a:t>
            </a:r>
          </a:p>
        </p:txBody>
      </p:sp>
      <p:sp>
        <p:nvSpPr>
          <p:cNvPr id="137" name="Oval 136">
            <a:extLst>
              <a:ext uri="{FF2B5EF4-FFF2-40B4-BE49-F238E27FC236}">
                <a16:creationId xmlns:a16="http://schemas.microsoft.com/office/drawing/2014/main" id="{CF7A8995-872B-A36F-4AB5-3F35ACA52E98}"/>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52" name="TextBox 151">
            <a:extLst>
              <a:ext uri="{FF2B5EF4-FFF2-40B4-BE49-F238E27FC236}">
                <a16:creationId xmlns:a16="http://schemas.microsoft.com/office/drawing/2014/main" id="{E0BAD36B-430F-537C-2634-8E8EEDBB2D75}"/>
              </a:ext>
            </a:extLst>
          </p:cNvPr>
          <p:cNvSpPr txBox="1"/>
          <p:nvPr/>
        </p:nvSpPr>
        <p:spPr>
          <a:xfrm>
            <a:off x="10206183" y="1686741"/>
            <a:ext cx="1905067" cy="1107996"/>
          </a:xfrm>
          <a:prstGeom prst="rect">
            <a:avLst/>
          </a:prstGeom>
          <a:noFill/>
        </p:spPr>
        <p:txBody>
          <a:bodyPr wrap="square" lIns="0" tIns="0" rIns="0" bIns="0" rtlCol="0">
            <a:spAutoFit/>
          </a:bodyPr>
          <a:lstStyle/>
          <a:p>
            <a:pPr algn="r"/>
            <a:r>
              <a:rPr lang="en-US" sz="2400">
                <a:solidFill>
                  <a:schemeClr val="accent3"/>
                </a:solidFill>
                <a:latin typeface="Segoe UI Semibold"/>
              </a:rPr>
              <a:t>Aldo </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Case Worker for Adult Protective Services.</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20ACD83B-3865-629F-9E3E-29227E81AAA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142338" y="2893045"/>
            <a:ext cx="274790" cy="274790"/>
          </a:xfrm>
          <a:prstGeom prst="rect">
            <a:avLst/>
          </a:prstGeom>
        </p:spPr>
      </p:pic>
      <p:sp>
        <p:nvSpPr>
          <p:cNvPr id="13" name="TextBox 12">
            <a:extLst>
              <a:ext uri="{FF2B5EF4-FFF2-40B4-BE49-F238E27FC236}">
                <a16:creationId xmlns:a16="http://schemas.microsoft.com/office/drawing/2014/main" id="{48527FEB-1A44-0FFF-384B-39509226E9FA}"/>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Teams to connect with clients, review their status, how they are doing, and what needs to be changed in terms of benefits/interventions. </a:t>
            </a:r>
          </a:p>
        </p:txBody>
      </p:sp>
      <p:grpSp>
        <p:nvGrpSpPr>
          <p:cNvPr id="32" name="Group 31">
            <a:extLst>
              <a:ext uri="{FF2B5EF4-FFF2-40B4-BE49-F238E27FC236}">
                <a16:creationId xmlns:a16="http://schemas.microsoft.com/office/drawing/2014/main" id="{30BC4D10-3A0C-9C10-372F-F8601DE77007}"/>
              </a:ext>
            </a:extLst>
          </p:cNvPr>
          <p:cNvGrpSpPr/>
          <p:nvPr/>
        </p:nvGrpSpPr>
        <p:grpSpPr>
          <a:xfrm>
            <a:off x="653131" y="2640954"/>
            <a:ext cx="2011569" cy="411480"/>
            <a:chOff x="4495083" y="5273411"/>
            <a:chExt cx="2011569" cy="411480"/>
          </a:xfrm>
        </p:grpSpPr>
        <p:grpSp>
          <p:nvGrpSpPr>
            <p:cNvPr id="33" name="Group 32">
              <a:extLst>
                <a:ext uri="{FF2B5EF4-FFF2-40B4-BE49-F238E27FC236}">
                  <a16:creationId xmlns:a16="http://schemas.microsoft.com/office/drawing/2014/main" id="{2EDEB6A4-05BD-B719-1A66-D812770F66C2}"/>
                </a:ext>
              </a:extLst>
            </p:cNvPr>
            <p:cNvGrpSpPr/>
            <p:nvPr/>
          </p:nvGrpSpPr>
          <p:grpSpPr>
            <a:xfrm>
              <a:off x="4495083" y="5273411"/>
              <a:ext cx="411480" cy="411480"/>
              <a:chOff x="4447458" y="5129735"/>
              <a:chExt cx="411480" cy="411480"/>
            </a:xfrm>
          </p:grpSpPr>
          <p:sp>
            <p:nvSpPr>
              <p:cNvPr id="35" name="Oval 34">
                <a:extLst>
                  <a:ext uri="{FF2B5EF4-FFF2-40B4-BE49-F238E27FC236}">
                    <a16:creationId xmlns:a16="http://schemas.microsoft.com/office/drawing/2014/main" id="{0FD6B9AC-DC46-598A-E49E-CDD84DE5AEF4}"/>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6" name="Picture 35" descr="Zip Co logo SVG free download, id: 101874 - Brandlogos.net">
                <a:hlinkClick r:id="rId11"/>
                <a:extLst>
                  <a:ext uri="{FF2B5EF4-FFF2-40B4-BE49-F238E27FC236}">
                    <a16:creationId xmlns:a16="http://schemas.microsoft.com/office/drawing/2014/main" id="{EB997112-0433-CEF2-9009-B8F9EAD7979C}"/>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C4237D64-CFEF-9D96-9439-5CFE23AC7B04}"/>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Business Chat</a:t>
              </a:r>
              <a:r>
                <a:rPr kumimoji="0" lang="en-US" sz="1200" b="0" i="0" u="none" strike="noStrike" kern="0" cap="none" spc="0" normalizeH="0" baseline="30000" noProof="0">
                  <a:ln>
                    <a:noFill/>
                  </a:ln>
                  <a:solidFill>
                    <a:srgbClr val="1A1A1A"/>
                  </a:solidFill>
                  <a:effectLst/>
                  <a:uLnTx/>
                  <a:uFillTx/>
                  <a:cs typeface="Segoe UI" pitchFamily="34" charset="0"/>
                </a:rPr>
                <a:t>2</a:t>
              </a:r>
              <a:endParaRPr lang="en-US" sz="1200">
                <a:solidFill>
                  <a:prstClr val="black"/>
                </a:solidFill>
                <a:latin typeface="Segoe UI Semibold"/>
              </a:endParaRPr>
            </a:p>
          </p:txBody>
        </p:sp>
      </p:grpSp>
      <p:grpSp>
        <p:nvGrpSpPr>
          <p:cNvPr id="21" name="Group 20">
            <a:extLst>
              <a:ext uri="{FF2B5EF4-FFF2-40B4-BE49-F238E27FC236}">
                <a16:creationId xmlns:a16="http://schemas.microsoft.com/office/drawing/2014/main" id="{5C4D705C-D25E-C94D-5B47-A610A6DE5151}"/>
              </a:ext>
            </a:extLst>
          </p:cNvPr>
          <p:cNvGrpSpPr/>
          <p:nvPr/>
        </p:nvGrpSpPr>
        <p:grpSpPr>
          <a:xfrm>
            <a:off x="7279213" y="5273411"/>
            <a:ext cx="2118640" cy="411480"/>
            <a:chOff x="-900503" y="2282565"/>
            <a:chExt cx="2118640" cy="411480"/>
          </a:xfrm>
        </p:grpSpPr>
        <p:sp>
          <p:nvSpPr>
            <p:cNvPr id="22" name="Oval 21">
              <a:extLst>
                <a:ext uri="{FF2B5EF4-FFF2-40B4-BE49-F238E27FC236}">
                  <a16:creationId xmlns:a16="http://schemas.microsoft.com/office/drawing/2014/main" id="{2A1B1C3D-E299-104B-EEEA-BB1920E33DE1}"/>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3" name="Picture 6" descr="Microsoft Teams Logo, symbol, meaning, history, PNG">
              <a:hlinkClick r:id="rId13"/>
              <a:extLst>
                <a:ext uri="{FF2B5EF4-FFF2-40B4-BE49-F238E27FC236}">
                  <a16:creationId xmlns:a16="http://schemas.microsoft.com/office/drawing/2014/main" id="{95E6867E-A5ED-D8BC-1591-AB70402D6F3A}"/>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9C84A65-713A-F53E-3683-93DC95EE5DE5}"/>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grpSp>
      <p:pic>
        <p:nvPicPr>
          <p:cNvPr id="12" name="Picture 11">
            <a:extLst>
              <a:ext uri="{FF2B5EF4-FFF2-40B4-BE49-F238E27FC236}">
                <a16:creationId xmlns:a16="http://schemas.microsoft.com/office/drawing/2014/main" id="{AE6F630E-B499-E529-132A-BD4EECF29DB3}"/>
              </a:ext>
            </a:extLst>
          </p:cNvPr>
          <p:cNvPicPr>
            <a:picLocks noChangeAspect="1"/>
          </p:cNvPicPr>
          <p:nvPr/>
        </p:nvPicPr>
        <p:blipFill rotWithShape="1">
          <a:blip r:embed="rId15"/>
          <a:srcRect t="9939" r="20683"/>
          <a:stretch/>
        </p:blipFill>
        <p:spPr>
          <a:xfrm>
            <a:off x="10327890" y="3381061"/>
            <a:ext cx="2027363" cy="3452958"/>
          </a:xfrm>
          <a:prstGeom prst="rect">
            <a:avLst/>
          </a:prstGeom>
        </p:spPr>
      </p:pic>
      <p:grpSp>
        <p:nvGrpSpPr>
          <p:cNvPr id="16" name="Group 15">
            <a:extLst>
              <a:ext uri="{FF2B5EF4-FFF2-40B4-BE49-F238E27FC236}">
                <a16:creationId xmlns:a16="http://schemas.microsoft.com/office/drawing/2014/main" id="{5FD65B15-F508-87EE-D6E4-781195ECD682}"/>
              </a:ext>
            </a:extLst>
          </p:cNvPr>
          <p:cNvGrpSpPr/>
          <p:nvPr/>
        </p:nvGrpSpPr>
        <p:grpSpPr>
          <a:xfrm>
            <a:off x="4119726" y="2779083"/>
            <a:ext cx="1516449" cy="360000"/>
            <a:chOff x="588263" y="2657420"/>
            <a:chExt cx="1516449" cy="360000"/>
          </a:xfrm>
        </p:grpSpPr>
        <p:pic>
          <p:nvPicPr>
            <p:cNvPr id="17" name="Picture 16">
              <a:extLst>
                <a:ext uri="{FF2B5EF4-FFF2-40B4-BE49-F238E27FC236}">
                  <a16:creationId xmlns:a16="http://schemas.microsoft.com/office/drawing/2014/main" id="{B6F9D321-768C-BD1A-A8DD-BD5A3ED8071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 name="TextBox 17">
              <a:extLst>
                <a:ext uri="{FF2B5EF4-FFF2-40B4-BE49-F238E27FC236}">
                  <a16:creationId xmlns:a16="http://schemas.microsoft.com/office/drawing/2014/main" id="{5E9E2256-FB8B-84CE-EC1C-E6C616827242}"/>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 name="Group 18">
            <a:extLst>
              <a:ext uri="{FF2B5EF4-FFF2-40B4-BE49-F238E27FC236}">
                <a16:creationId xmlns:a16="http://schemas.microsoft.com/office/drawing/2014/main" id="{5BB7C7DF-93CB-FFF0-DC26-58F52F4F13E7}"/>
              </a:ext>
            </a:extLst>
          </p:cNvPr>
          <p:cNvGrpSpPr/>
          <p:nvPr/>
        </p:nvGrpSpPr>
        <p:grpSpPr>
          <a:xfrm>
            <a:off x="7161010" y="2754251"/>
            <a:ext cx="2118640" cy="411480"/>
            <a:chOff x="-900503" y="2282565"/>
            <a:chExt cx="2118640" cy="411480"/>
          </a:xfrm>
        </p:grpSpPr>
        <p:sp>
          <p:nvSpPr>
            <p:cNvPr id="20" name="Oval 19">
              <a:extLst>
                <a:ext uri="{FF2B5EF4-FFF2-40B4-BE49-F238E27FC236}">
                  <a16:creationId xmlns:a16="http://schemas.microsoft.com/office/drawing/2014/main" id="{BCC86AE7-FD41-240C-F87A-3D6A096E75CA}"/>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25" name="Picture 6" descr="Microsoft Teams Logo, symbol, meaning, history, PNG">
              <a:hlinkClick r:id="rId13"/>
              <a:extLst>
                <a:ext uri="{FF2B5EF4-FFF2-40B4-BE49-F238E27FC236}">
                  <a16:creationId xmlns:a16="http://schemas.microsoft.com/office/drawing/2014/main" id="{0A71F62B-D1E1-86BD-00A9-4E4FF5FFB345}"/>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C25C7B4-4EED-A109-A070-7CE3B5D2ABAB}"/>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grpSp>
      <p:grpSp>
        <p:nvGrpSpPr>
          <p:cNvPr id="27" name="Group 26">
            <a:extLst>
              <a:ext uri="{FF2B5EF4-FFF2-40B4-BE49-F238E27FC236}">
                <a16:creationId xmlns:a16="http://schemas.microsoft.com/office/drawing/2014/main" id="{56C6767B-8F2E-21DB-976A-4F84CA9B1E08}"/>
              </a:ext>
            </a:extLst>
          </p:cNvPr>
          <p:cNvGrpSpPr/>
          <p:nvPr/>
        </p:nvGrpSpPr>
        <p:grpSpPr>
          <a:xfrm>
            <a:off x="4115310" y="5308378"/>
            <a:ext cx="1516449" cy="360000"/>
            <a:chOff x="588263" y="2657420"/>
            <a:chExt cx="1516449" cy="360000"/>
          </a:xfrm>
        </p:grpSpPr>
        <p:pic>
          <p:nvPicPr>
            <p:cNvPr id="51" name="Picture 50">
              <a:extLst>
                <a:ext uri="{FF2B5EF4-FFF2-40B4-BE49-F238E27FC236}">
                  <a16:creationId xmlns:a16="http://schemas.microsoft.com/office/drawing/2014/main" id="{EB3A86E2-0FF7-3946-F3A7-F341A18E66D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2" name="TextBox 51">
              <a:extLst>
                <a:ext uri="{FF2B5EF4-FFF2-40B4-BE49-F238E27FC236}">
                  <a16:creationId xmlns:a16="http://schemas.microsoft.com/office/drawing/2014/main" id="{ABA76698-AFC6-0852-9E0C-14348E6A492F}"/>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0F19E4E0-C2C6-0B4A-7D3B-03E447BE33CA}"/>
              </a:ext>
            </a:extLst>
          </p:cNvPr>
          <p:cNvGrpSpPr/>
          <p:nvPr/>
        </p:nvGrpSpPr>
        <p:grpSpPr>
          <a:xfrm>
            <a:off x="876810" y="5395183"/>
            <a:ext cx="2146655" cy="190965"/>
            <a:chOff x="7951310" y="5159246"/>
            <a:chExt cx="2146655" cy="190965"/>
          </a:xfrm>
        </p:grpSpPr>
        <p:sp>
          <p:nvSpPr>
            <p:cNvPr id="54" name="TextBox 53">
              <a:extLst>
                <a:ext uri="{FF2B5EF4-FFF2-40B4-BE49-F238E27FC236}">
                  <a16:creationId xmlns:a16="http://schemas.microsoft.com/office/drawing/2014/main" id="{E72CC850-C398-70FE-A4BC-3DBA03E12663}"/>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pic>
          <p:nvPicPr>
            <p:cNvPr id="55" name="Picture 4" descr="Microsoft PowerPoint Logo - PNG and Vector - Logo Download">
              <a:hlinkClick r:id="rId17"/>
              <a:extLst>
                <a:ext uri="{FF2B5EF4-FFF2-40B4-BE49-F238E27FC236}">
                  <a16:creationId xmlns:a16="http://schemas.microsoft.com/office/drawing/2014/main" id="{20CC19B2-FCF0-814B-13D0-51D54FA19A68}"/>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 Placeholder 44">
            <a:extLst>
              <a:ext uri="{FF2B5EF4-FFF2-40B4-BE49-F238E27FC236}">
                <a16:creationId xmlns:a16="http://schemas.microsoft.com/office/drawing/2014/main" id="{5A964E33-D191-9084-D87F-0BD6C8BE1286}"/>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a:t>1</a:t>
            </a:r>
            <a:r>
              <a:rPr lang="en-US"/>
              <a:t>Access Copilot at </a:t>
            </a:r>
            <a:r>
              <a:rPr lang="en-US">
                <a:hlinkClick r:id="rId19"/>
              </a:rPr>
              <a:t>copilot.microsoft.com </a:t>
            </a:r>
            <a:r>
              <a:rPr lang="en-US"/>
              <a:t>or the Microsoft Copilot mobile app and set toggle to “Web”.</a:t>
            </a:r>
          </a:p>
          <a:p>
            <a:r>
              <a:rPr lang="en-US" baseline="30000"/>
              <a:t>2</a:t>
            </a:r>
            <a:r>
              <a:rPr lang="en-US"/>
              <a:t>Access Business Chat at </a:t>
            </a:r>
            <a:r>
              <a:rPr lang="en-US">
                <a:hlinkClick r:id="rId19"/>
              </a:rPr>
              <a:t>copilot.microsoft.com</a:t>
            </a:r>
            <a:r>
              <a:rPr lang="en-US"/>
              <a:t>, the Microsoft Copilot mobile app, or the Copilot app in Teams, and set toggle to “Work”.</a:t>
            </a:r>
          </a:p>
          <a:p>
            <a:r>
              <a:rPr lang="en-GB" baseline="30000"/>
              <a:t>3</a:t>
            </a:r>
            <a:r>
              <a:rPr lang="en-GB"/>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0171453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http://purl.org/dc/elements/1.1/"/>
    <ds:schemaRef ds:uri="http://schemas.microsoft.com/office/infopath/2007/PartnerControls"/>
    <ds:schemaRef ds:uri="http://purl.org/dc/dcmitype/"/>
    <ds:schemaRef ds:uri="http://schemas.microsoft.com/sharepoint/v3"/>
    <ds:schemaRef ds:uri="9b9b331a-5640-4f50-a010-6cc4266aa39c"/>
    <ds:schemaRef ds:uri="http://schemas.microsoft.com/office/2006/documentManagement/types"/>
    <ds:schemaRef ds:uri="c12c9beb-9115-4dd4-b4b0-98592a7680e2"/>
    <ds:schemaRef ds:uri="http://schemas.microsoft.com/office/2006/metadata/properties"/>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Widescreen</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Social Services Case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2024-10-29T16:58:08Z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