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29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0461D-C5AF-47A3-8E01-E36D79B1D640}" v="27" dt="2025-11-20T19:20:22.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852" autoAdjust="0"/>
    <p:restoredTop sz="92202" autoAdjust="0"/>
  </p:normalViewPr>
  <p:slideViewPr>
    <p:cSldViewPr snapToGrid="0">
      <p:cViewPr varScale="1">
        <p:scale>
          <a:sx n="72" d="100"/>
          <a:sy n="72" d="100"/>
        </p:scale>
        <p:origin x="234" y="294"/>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911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M365 Copilot Chat at </a:t>
            </a:r>
            <a:r>
              <a:rPr lang="en-US" noProof="0">
                <a:hlinkClick r:id="rId2"/>
              </a:rPr>
              <a:t>m365copilot.com </a:t>
            </a:r>
            <a:r>
              <a:rPr lang="en-US" noProof="0"/>
              <a:t>or the Microsoft 365 Copilot Chat mobile app and set toggle to “Web”.</a:t>
            </a:r>
          </a:p>
          <a:p>
            <a:r>
              <a:rPr lang="en-US" baseline="30000" noProof="0"/>
              <a:t>2</a:t>
            </a:r>
            <a:r>
              <a:rPr lang="en-US" noProof="0"/>
              <a:t>Access M365 Copilot Chat at </a:t>
            </a:r>
            <a:r>
              <a:rPr lang="en-US" noProof="0">
                <a:hlinkClick r:id="rId2"/>
              </a:rPr>
              <a:t>m365copilot.com</a:t>
            </a:r>
            <a:r>
              <a:rPr lang="en-US" noProof="0"/>
              <a:t>, the Microsoft 365 Copilot Chat mobile app, or the M365 Copilot Chat app in Teams, and set toggle to “Work”.</a:t>
            </a:r>
          </a:p>
          <a:p>
            <a:r>
              <a:rPr lang="en-US" baseline="30000" noProof="0"/>
              <a:t>3</a:t>
            </a:r>
            <a:r>
              <a:rPr lang="en-US" noProof="0"/>
              <a:t>AI Agents allow Copilot to access your organization-specific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0"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7.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1.sv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28336090-C54A-0446-1D33-DBFC691D4852}"/>
              </a:ext>
            </a:extLst>
          </p:cNvPr>
          <p:cNvSpPr>
            <a:spLocks noGrp="1"/>
          </p:cNvSpPr>
          <p:nvPr>
            <p:ph type="title"/>
          </p:nvPr>
        </p:nvSpPr>
        <p:spPr>
          <a:xfrm>
            <a:off x="584200" y="387766"/>
            <a:ext cx="5672544" cy="263149"/>
          </a:xfrm>
        </p:spPr>
        <p:txBody>
          <a:bodyPr/>
          <a:lstStyle/>
          <a:p>
            <a:r>
              <a:rPr lang="en-US" noProof="0"/>
              <a:t>A day in the life of a Service Agent</a:t>
            </a:r>
          </a:p>
        </p:txBody>
      </p:sp>
      <p:sp>
        <p:nvSpPr>
          <p:cNvPr id="23" name="Text Placeholder 22">
            <a:extLst>
              <a:ext uri="{FF2B5EF4-FFF2-40B4-BE49-F238E27FC236}">
                <a16:creationId xmlns:a16="http://schemas.microsoft.com/office/drawing/2014/main" id="{8C2DDAA2-F358-D8A8-9377-4AED945DF4A2}"/>
              </a:ext>
            </a:extLst>
          </p:cNvPr>
          <p:cNvSpPr>
            <a:spLocks noGrp="1"/>
          </p:cNvSpPr>
          <p:nvPr>
            <p:ph type="body" sz="quarter" idx="37"/>
          </p:nvPr>
        </p:nvSpPr>
        <p:spPr>
          <a:xfrm>
            <a:off x="10430234" y="521099"/>
            <a:ext cx="1456966" cy="175614"/>
          </a:xfrm>
        </p:spPr>
        <p:txBody>
          <a:bodyPr/>
          <a:lstStyle/>
          <a:p>
            <a:r>
              <a:rPr lang="en-US" noProof="0" dirty="0"/>
              <a:t>Buy</a:t>
            </a:r>
          </a:p>
        </p:txBody>
      </p:sp>
      <p:sp>
        <p:nvSpPr>
          <p:cNvPr id="41" name="Text Placeholder 40">
            <a:extLst>
              <a:ext uri="{FF2B5EF4-FFF2-40B4-BE49-F238E27FC236}">
                <a16:creationId xmlns:a16="http://schemas.microsoft.com/office/drawing/2014/main" id="{AF57150F-4322-DE0A-2EE2-8CF3A53F2E9D}"/>
              </a:ext>
            </a:extLst>
          </p:cNvPr>
          <p:cNvSpPr>
            <a:spLocks noGrp="1"/>
          </p:cNvSpPr>
          <p:nvPr>
            <p:ph type="body" sz="quarter" idx="17"/>
          </p:nvPr>
        </p:nvSpPr>
        <p:spPr>
          <a:xfrm>
            <a:off x="6519107" y="521099"/>
            <a:ext cx="3599821" cy="169277"/>
          </a:xfrm>
        </p:spPr>
        <p:txBody>
          <a:bodyPr/>
          <a:lstStyle/>
          <a:p>
            <a:r>
              <a:rPr lang="en-US" noProof="0" dirty="0"/>
              <a:t>Microsoft 365 Copilot</a:t>
            </a:r>
          </a:p>
        </p:txBody>
      </p:sp>
      <p:sp>
        <p:nvSpPr>
          <p:cNvPr id="70" name="Text Placeholder 69">
            <a:extLst>
              <a:ext uri="{FF2B5EF4-FFF2-40B4-BE49-F238E27FC236}">
                <a16:creationId xmlns:a16="http://schemas.microsoft.com/office/drawing/2014/main" id="{D7A651F6-46AB-357E-E234-1169F36070F0}"/>
              </a:ext>
            </a:extLst>
          </p:cNvPr>
          <p:cNvSpPr>
            <a:spLocks noGrp="1"/>
          </p:cNvSpPr>
          <p:nvPr>
            <p:ph type="body" sz="quarter" idx="11"/>
          </p:nvPr>
        </p:nvSpPr>
        <p:spPr>
          <a:xfrm>
            <a:off x="584200" y="1684713"/>
            <a:ext cx="2808000" cy="345600"/>
          </a:xfrm>
        </p:spPr>
        <p:txBody>
          <a:bodyPr/>
          <a:lstStyle/>
          <a:p>
            <a:r>
              <a:rPr lang="en-US" noProof="0"/>
              <a:t>8:00 am – Get a case summary</a:t>
            </a:r>
          </a:p>
        </p:txBody>
      </p:sp>
      <p:sp>
        <p:nvSpPr>
          <p:cNvPr id="33" name="Text Placeholder 32">
            <a:extLst>
              <a:ext uri="{FF2B5EF4-FFF2-40B4-BE49-F238E27FC236}">
                <a16:creationId xmlns:a16="http://schemas.microsoft.com/office/drawing/2014/main" id="{A75490B2-F150-7953-C5F2-D6962172EFF4}"/>
              </a:ext>
            </a:extLst>
          </p:cNvPr>
          <p:cNvSpPr>
            <a:spLocks noGrp="1"/>
          </p:cNvSpPr>
          <p:nvPr>
            <p:ph type="body" sz="quarter" idx="18"/>
          </p:nvPr>
        </p:nvSpPr>
        <p:spPr>
          <a:xfrm>
            <a:off x="584200" y="2128438"/>
            <a:ext cx="2808000" cy="626701"/>
          </a:xfrm>
        </p:spPr>
        <p:txBody>
          <a:bodyPr>
            <a:normAutofit/>
          </a:bodyPr>
          <a:lstStyle/>
          <a:p>
            <a:pPr lvl="0"/>
            <a:r>
              <a:rPr lang="en-US" noProof="0"/>
              <a:t>Ethan, an agent at Fourth Coffee, receives an email from a customer Joanna about her coffee machine’s warranty. Ethan uses Copilot for Service in Outlook to generate a case summary.</a:t>
            </a:r>
          </a:p>
        </p:txBody>
      </p:sp>
      <p:sp>
        <p:nvSpPr>
          <p:cNvPr id="34" name="Text Placeholder 33">
            <a:extLst>
              <a:ext uri="{FF2B5EF4-FFF2-40B4-BE49-F238E27FC236}">
                <a16:creationId xmlns:a16="http://schemas.microsoft.com/office/drawing/2014/main" id="{3EA71A28-4A62-43E4-7695-7A74BE50BB57}"/>
              </a:ext>
            </a:extLst>
          </p:cNvPr>
          <p:cNvSpPr>
            <a:spLocks noGrp="1"/>
          </p:cNvSpPr>
          <p:nvPr>
            <p:ph type="body" sz="quarter" idx="21"/>
          </p:nvPr>
        </p:nvSpPr>
        <p:spPr>
          <a:xfrm>
            <a:off x="584200" y="3304510"/>
            <a:ext cx="2808000" cy="626701"/>
          </a:xfrm>
        </p:spPr>
        <p:txBody>
          <a:bodyPr>
            <a:normAutofit/>
          </a:bodyPr>
          <a:lstStyle/>
          <a:p>
            <a:pPr lvl="0"/>
            <a:r>
              <a:rPr lang="en-US" noProof="0"/>
              <a:t>Action: </a:t>
            </a:r>
            <a:r>
              <a:rPr lang="en-US" noProof="0">
                <a:latin typeface="+mj-lt"/>
              </a:rPr>
              <a:t>Generate a case summary </a:t>
            </a:r>
            <a:r>
              <a:rPr lang="en-US" noProof="0"/>
              <a:t>in Outlook that includes details from Salesforce and other knowledge sources to help Ethan get up to speed.</a:t>
            </a:r>
          </a:p>
        </p:txBody>
      </p:sp>
      <p:sp>
        <p:nvSpPr>
          <p:cNvPr id="73" name="Text Placeholder 72">
            <a:extLst>
              <a:ext uri="{FF2B5EF4-FFF2-40B4-BE49-F238E27FC236}">
                <a16:creationId xmlns:a16="http://schemas.microsoft.com/office/drawing/2014/main" id="{CD44787D-D2D3-FC35-05D9-4A398F9D573F}"/>
              </a:ext>
            </a:extLst>
          </p:cNvPr>
          <p:cNvSpPr>
            <a:spLocks noGrp="1"/>
          </p:cNvSpPr>
          <p:nvPr>
            <p:ph type="body" sz="quarter" idx="22"/>
          </p:nvPr>
        </p:nvSpPr>
        <p:spPr>
          <a:xfrm>
            <a:off x="3776898" y="1684713"/>
            <a:ext cx="2808000" cy="345600"/>
          </a:xfrm>
        </p:spPr>
        <p:txBody>
          <a:bodyPr/>
          <a:lstStyle/>
          <a:p>
            <a:r>
              <a:rPr lang="en-US" noProof="0"/>
              <a:t>8:15 am – Draft an email</a:t>
            </a:r>
          </a:p>
        </p:txBody>
      </p:sp>
      <p:sp>
        <p:nvSpPr>
          <p:cNvPr id="35" name="Text Placeholder 34">
            <a:extLst>
              <a:ext uri="{FF2B5EF4-FFF2-40B4-BE49-F238E27FC236}">
                <a16:creationId xmlns:a16="http://schemas.microsoft.com/office/drawing/2014/main" id="{AB20EF0F-0895-49F7-ED09-96B50EED0C74}"/>
              </a:ext>
            </a:extLst>
          </p:cNvPr>
          <p:cNvSpPr>
            <a:spLocks noGrp="1"/>
          </p:cNvSpPr>
          <p:nvPr>
            <p:ph type="body" sz="quarter" idx="23"/>
          </p:nvPr>
        </p:nvSpPr>
        <p:spPr>
          <a:xfrm>
            <a:off x="3776898" y="2128438"/>
            <a:ext cx="2808000" cy="626701"/>
          </a:xfrm>
        </p:spPr>
        <p:txBody>
          <a:bodyPr>
            <a:normAutofit lnSpcReduction="10000"/>
          </a:bodyPr>
          <a:lstStyle/>
          <a:p>
            <a:pPr lvl="0"/>
            <a:r>
              <a:rPr lang="en-US" noProof="0"/>
              <a:t>Now, one of Joanna’s coffee machines is making a strange noise. Ethan uses Copilot in Outlook to quickly draft a reply. Copilot for Service adds case details from his CRM to the email. He adds an invitation to a Teams call.</a:t>
            </a:r>
          </a:p>
        </p:txBody>
      </p:sp>
      <p:sp>
        <p:nvSpPr>
          <p:cNvPr id="36" name="Text Placeholder 35">
            <a:extLst>
              <a:ext uri="{FF2B5EF4-FFF2-40B4-BE49-F238E27FC236}">
                <a16:creationId xmlns:a16="http://schemas.microsoft.com/office/drawing/2014/main" id="{C2027C87-3ABA-1AC7-14FD-E2688FC57C15}"/>
              </a:ext>
            </a:extLst>
          </p:cNvPr>
          <p:cNvSpPr>
            <a:spLocks noGrp="1"/>
          </p:cNvSpPr>
          <p:nvPr>
            <p:ph type="body" sz="quarter" idx="24"/>
          </p:nvPr>
        </p:nvSpPr>
        <p:spPr>
          <a:xfrm>
            <a:off x="3776898" y="3304510"/>
            <a:ext cx="2808000" cy="626701"/>
          </a:xfrm>
        </p:spPr>
        <p:txBody>
          <a:bodyPr>
            <a:normAutofit/>
          </a:bodyPr>
          <a:lstStyle/>
          <a:p>
            <a:pPr lvl="0"/>
            <a:r>
              <a:rPr lang="en-US" noProof="0"/>
              <a:t>Action: </a:t>
            </a:r>
            <a:r>
              <a:rPr lang="en-US" noProof="0">
                <a:latin typeface="+mj-lt"/>
              </a:rPr>
              <a:t>Draft a reply in Outlook </a:t>
            </a:r>
            <a:r>
              <a:rPr lang="en-US" noProof="0"/>
              <a:t>in the case details from the CRM. He adds an invitation to a Teams call so he can help diagnose the issue.</a:t>
            </a:r>
          </a:p>
        </p:txBody>
      </p:sp>
      <p:sp>
        <p:nvSpPr>
          <p:cNvPr id="76" name="Text Placeholder 75">
            <a:extLst>
              <a:ext uri="{FF2B5EF4-FFF2-40B4-BE49-F238E27FC236}">
                <a16:creationId xmlns:a16="http://schemas.microsoft.com/office/drawing/2014/main" id="{BE7F0EA8-5749-1DE1-BB0D-34861D79FAB8}"/>
              </a:ext>
            </a:extLst>
          </p:cNvPr>
          <p:cNvSpPr>
            <a:spLocks noGrp="1"/>
          </p:cNvSpPr>
          <p:nvPr>
            <p:ph type="body" sz="quarter" idx="25"/>
          </p:nvPr>
        </p:nvSpPr>
        <p:spPr>
          <a:xfrm>
            <a:off x="6969595" y="1684713"/>
            <a:ext cx="2808000" cy="345600"/>
          </a:xfrm>
        </p:spPr>
        <p:txBody>
          <a:bodyPr/>
          <a:lstStyle/>
          <a:p>
            <a:r>
              <a:rPr lang="en-US" noProof="0"/>
              <a:t>10:00 am – Prepare for a meeting</a:t>
            </a:r>
          </a:p>
        </p:txBody>
      </p:sp>
      <p:sp>
        <p:nvSpPr>
          <p:cNvPr id="37" name="Text Placeholder 36">
            <a:extLst>
              <a:ext uri="{FF2B5EF4-FFF2-40B4-BE49-F238E27FC236}">
                <a16:creationId xmlns:a16="http://schemas.microsoft.com/office/drawing/2014/main" id="{E7282E6E-809A-8F64-61DF-46464DAF6EC5}"/>
              </a:ext>
            </a:extLst>
          </p:cNvPr>
          <p:cNvSpPr>
            <a:spLocks noGrp="1"/>
          </p:cNvSpPr>
          <p:nvPr>
            <p:ph type="body" sz="quarter" idx="26"/>
          </p:nvPr>
        </p:nvSpPr>
        <p:spPr>
          <a:xfrm>
            <a:off x="6969595" y="2128438"/>
            <a:ext cx="2808000" cy="626701"/>
          </a:xfrm>
        </p:spPr>
        <p:txBody>
          <a:bodyPr>
            <a:normAutofit lnSpcReduction="10000"/>
          </a:bodyPr>
          <a:lstStyle/>
          <a:p>
            <a:pPr lvl="0"/>
            <a:r>
              <a:rPr lang="en-US" noProof="0"/>
              <a:t>Ethan uses Copilot to prepare for his call with Joanna. He prompts Copilot to summarize all of his communications and related documents. Copilot for Service includes Joanna’s case histories and other data from Ethan’s CRM.</a:t>
            </a:r>
          </a:p>
        </p:txBody>
      </p:sp>
      <p:sp>
        <p:nvSpPr>
          <p:cNvPr id="38" name="Text Placeholder 37">
            <a:extLst>
              <a:ext uri="{FF2B5EF4-FFF2-40B4-BE49-F238E27FC236}">
                <a16:creationId xmlns:a16="http://schemas.microsoft.com/office/drawing/2014/main" id="{0E998550-DFA3-E871-4503-65920F0CA3DE}"/>
              </a:ext>
            </a:extLst>
          </p:cNvPr>
          <p:cNvSpPr>
            <a:spLocks noGrp="1"/>
          </p:cNvSpPr>
          <p:nvPr>
            <p:ph type="body" sz="quarter" idx="27"/>
          </p:nvPr>
        </p:nvSpPr>
        <p:spPr>
          <a:xfrm>
            <a:off x="6969595" y="3304510"/>
            <a:ext cx="2808000" cy="626701"/>
          </a:xfrm>
        </p:spPr>
        <p:txBody>
          <a:bodyPr/>
          <a:lstStyle/>
          <a:p>
            <a:pPr lvl="0"/>
            <a:r>
              <a:rPr lang="en-US" noProof="0"/>
              <a:t>Example prompt: </a:t>
            </a:r>
            <a:r>
              <a:rPr lang="en-US" noProof="0">
                <a:latin typeface="+mj-lt"/>
              </a:rPr>
              <a:t>Help me prepare </a:t>
            </a:r>
            <a:r>
              <a:rPr lang="en-US" noProof="0"/>
              <a:t>for my meeting by summarizing emails, chats, and related documents.</a:t>
            </a:r>
          </a:p>
        </p:txBody>
      </p:sp>
      <p:sp>
        <p:nvSpPr>
          <p:cNvPr id="85" name="Text Placeholder 84">
            <a:extLst>
              <a:ext uri="{FF2B5EF4-FFF2-40B4-BE49-F238E27FC236}">
                <a16:creationId xmlns:a16="http://schemas.microsoft.com/office/drawing/2014/main" id="{79BE5AE2-4222-E065-C74B-20A66B496CF8}"/>
              </a:ext>
            </a:extLst>
          </p:cNvPr>
          <p:cNvSpPr>
            <a:spLocks noGrp="1"/>
          </p:cNvSpPr>
          <p:nvPr>
            <p:ph type="body" sz="quarter" idx="34"/>
          </p:nvPr>
        </p:nvSpPr>
        <p:spPr>
          <a:xfrm>
            <a:off x="6969595" y="4137995"/>
            <a:ext cx="2808000" cy="345600"/>
          </a:xfrm>
        </p:spPr>
        <p:txBody>
          <a:bodyPr/>
          <a:lstStyle/>
          <a:p>
            <a:r>
              <a:rPr lang="en-US" noProof="0"/>
              <a:t>11:00 am – Identify a solution</a:t>
            </a:r>
          </a:p>
        </p:txBody>
      </p:sp>
      <p:sp>
        <p:nvSpPr>
          <p:cNvPr id="44" name="Text Placeholder 43">
            <a:extLst>
              <a:ext uri="{FF2B5EF4-FFF2-40B4-BE49-F238E27FC236}">
                <a16:creationId xmlns:a16="http://schemas.microsoft.com/office/drawing/2014/main" id="{74F210B2-C324-ABAD-945D-32F87F492AFC}"/>
              </a:ext>
            </a:extLst>
          </p:cNvPr>
          <p:cNvSpPr>
            <a:spLocks noGrp="1"/>
          </p:cNvSpPr>
          <p:nvPr>
            <p:ph type="body" sz="quarter" idx="35"/>
          </p:nvPr>
        </p:nvSpPr>
        <p:spPr>
          <a:xfrm>
            <a:off x="6969595" y="4584616"/>
            <a:ext cx="2808000" cy="626701"/>
          </a:xfrm>
        </p:spPr>
        <p:txBody>
          <a:bodyPr>
            <a:normAutofit/>
          </a:bodyPr>
          <a:lstStyle/>
          <a:p>
            <a:pPr lvl="0"/>
            <a:r>
              <a:rPr lang="en-US" noProof="0"/>
              <a:t>On the call, Ethan uses Copilot in Teams to suggest questions to ask Joanna. Copilot for Service identifies and suggests a fix, which Ethan then</a:t>
            </a:r>
            <a:r>
              <a:rPr lang="en-US"/>
              <a:t> </a:t>
            </a:r>
            <a:r>
              <a:rPr lang="en-US" noProof="0"/>
              <a:t>communicates to Joanna on the call.</a:t>
            </a:r>
          </a:p>
        </p:txBody>
      </p:sp>
      <p:sp>
        <p:nvSpPr>
          <p:cNvPr id="45" name="Text Placeholder 44">
            <a:extLst>
              <a:ext uri="{FF2B5EF4-FFF2-40B4-BE49-F238E27FC236}">
                <a16:creationId xmlns:a16="http://schemas.microsoft.com/office/drawing/2014/main" id="{84316A4F-0844-2B2F-9C7E-B0695AAC82E2}"/>
              </a:ext>
            </a:extLst>
          </p:cNvPr>
          <p:cNvSpPr>
            <a:spLocks noGrp="1"/>
          </p:cNvSpPr>
          <p:nvPr>
            <p:ph type="body" sz="quarter" idx="36"/>
          </p:nvPr>
        </p:nvSpPr>
        <p:spPr>
          <a:xfrm>
            <a:off x="6969595" y="5681038"/>
            <a:ext cx="2808000" cy="626701"/>
          </a:xfrm>
        </p:spPr>
        <p:txBody>
          <a:bodyPr/>
          <a:lstStyle/>
          <a:p>
            <a:pPr lvl="0"/>
            <a:r>
              <a:rPr lang="en-US" noProof="0"/>
              <a:t>Action: Use Copilot for Service in Teams to identify and suggest a fix, which he then communicates </a:t>
            </a:r>
            <a:br>
              <a:rPr lang="en-US" noProof="0"/>
            </a:br>
            <a:r>
              <a:rPr lang="en-US" noProof="0"/>
              <a:t>to Joanna on the call.</a:t>
            </a:r>
          </a:p>
        </p:txBody>
      </p:sp>
      <p:sp>
        <p:nvSpPr>
          <p:cNvPr id="82" name="Text Placeholder 81">
            <a:extLst>
              <a:ext uri="{FF2B5EF4-FFF2-40B4-BE49-F238E27FC236}">
                <a16:creationId xmlns:a16="http://schemas.microsoft.com/office/drawing/2014/main" id="{36B81C5E-005C-66E1-0ADD-609369A3DF7D}"/>
              </a:ext>
            </a:extLst>
          </p:cNvPr>
          <p:cNvSpPr>
            <a:spLocks noGrp="1"/>
          </p:cNvSpPr>
          <p:nvPr>
            <p:ph type="body" sz="quarter" idx="31"/>
          </p:nvPr>
        </p:nvSpPr>
        <p:spPr>
          <a:xfrm>
            <a:off x="3776898" y="4137995"/>
            <a:ext cx="2808000" cy="345600"/>
          </a:xfrm>
        </p:spPr>
        <p:txBody>
          <a:bodyPr/>
          <a:lstStyle/>
          <a:p>
            <a:r>
              <a:rPr lang="en-US" noProof="0"/>
              <a:t>2:00 pm – Recap a meeting</a:t>
            </a:r>
          </a:p>
        </p:txBody>
      </p:sp>
      <p:sp>
        <p:nvSpPr>
          <p:cNvPr id="42" name="Text Placeholder 41">
            <a:extLst>
              <a:ext uri="{FF2B5EF4-FFF2-40B4-BE49-F238E27FC236}">
                <a16:creationId xmlns:a16="http://schemas.microsoft.com/office/drawing/2014/main" id="{11DE5EA9-9D69-712B-24DC-B16FF860288E}"/>
              </a:ext>
            </a:extLst>
          </p:cNvPr>
          <p:cNvSpPr>
            <a:spLocks noGrp="1"/>
          </p:cNvSpPr>
          <p:nvPr>
            <p:ph type="body" sz="quarter" idx="32"/>
          </p:nvPr>
        </p:nvSpPr>
        <p:spPr>
          <a:xfrm>
            <a:off x="3776898" y="4584616"/>
            <a:ext cx="2808000" cy="626701"/>
          </a:xfrm>
        </p:spPr>
        <p:txBody>
          <a:bodyPr>
            <a:normAutofit/>
          </a:bodyPr>
          <a:lstStyle/>
          <a:p>
            <a:pPr lvl="0"/>
            <a:r>
              <a:rPr lang="en-US" noProof="0"/>
              <a:t>After ending the call with Joanna, he uses Copilot in Teams to summarize the meeting. Copilot for Service adds the summary to Joanna’s contact record directly from Teams. </a:t>
            </a:r>
          </a:p>
        </p:txBody>
      </p:sp>
      <p:sp>
        <p:nvSpPr>
          <p:cNvPr id="43" name="Text Placeholder 42">
            <a:extLst>
              <a:ext uri="{FF2B5EF4-FFF2-40B4-BE49-F238E27FC236}">
                <a16:creationId xmlns:a16="http://schemas.microsoft.com/office/drawing/2014/main" id="{A00582EB-4740-98D6-6F29-2197DBEB6F7A}"/>
              </a:ext>
            </a:extLst>
          </p:cNvPr>
          <p:cNvSpPr>
            <a:spLocks noGrp="1"/>
          </p:cNvSpPr>
          <p:nvPr>
            <p:ph type="body" sz="quarter" idx="33"/>
          </p:nvPr>
        </p:nvSpPr>
        <p:spPr>
          <a:xfrm>
            <a:off x="3776898" y="5681038"/>
            <a:ext cx="2808000" cy="626701"/>
          </a:xfrm>
        </p:spPr>
        <p:txBody>
          <a:bodyPr/>
          <a:lstStyle/>
          <a:p>
            <a:pPr lvl="0"/>
            <a:r>
              <a:rPr lang="en-US" noProof="0"/>
              <a:t>Action: </a:t>
            </a:r>
            <a:r>
              <a:rPr lang="en-US" noProof="0">
                <a:latin typeface="+mj-lt"/>
              </a:rPr>
              <a:t>Summarize the meeting </a:t>
            </a:r>
            <a:r>
              <a:rPr lang="en-US" noProof="0"/>
              <a:t>and add the summary to the CRM contact record directly from Teams. </a:t>
            </a:r>
          </a:p>
        </p:txBody>
      </p:sp>
      <p:sp>
        <p:nvSpPr>
          <p:cNvPr id="79" name="Text Placeholder 78">
            <a:extLst>
              <a:ext uri="{FF2B5EF4-FFF2-40B4-BE49-F238E27FC236}">
                <a16:creationId xmlns:a16="http://schemas.microsoft.com/office/drawing/2014/main" id="{9E0A95DA-C6D1-7182-024A-5A3353622EE9}"/>
              </a:ext>
            </a:extLst>
          </p:cNvPr>
          <p:cNvSpPr>
            <a:spLocks noGrp="1"/>
          </p:cNvSpPr>
          <p:nvPr>
            <p:ph type="body" sz="quarter" idx="28"/>
          </p:nvPr>
        </p:nvSpPr>
        <p:spPr>
          <a:xfrm>
            <a:off x="584200" y="4137995"/>
            <a:ext cx="2808000" cy="345600"/>
          </a:xfrm>
        </p:spPr>
        <p:txBody>
          <a:bodyPr/>
          <a:lstStyle/>
          <a:p>
            <a:r>
              <a:rPr lang="en-US" noProof="0"/>
              <a:t>4:00 pm – Draft a response</a:t>
            </a:r>
          </a:p>
        </p:txBody>
      </p:sp>
      <p:sp>
        <p:nvSpPr>
          <p:cNvPr id="39" name="Text Placeholder 38">
            <a:extLst>
              <a:ext uri="{FF2B5EF4-FFF2-40B4-BE49-F238E27FC236}">
                <a16:creationId xmlns:a16="http://schemas.microsoft.com/office/drawing/2014/main" id="{90DC7417-9CCF-7580-4D07-4AB931C73B9A}"/>
              </a:ext>
            </a:extLst>
          </p:cNvPr>
          <p:cNvSpPr>
            <a:spLocks noGrp="1"/>
          </p:cNvSpPr>
          <p:nvPr>
            <p:ph type="body" sz="quarter" idx="29"/>
          </p:nvPr>
        </p:nvSpPr>
        <p:spPr>
          <a:xfrm>
            <a:off x="584200" y="4584700"/>
            <a:ext cx="2808288" cy="627063"/>
          </a:xfrm>
        </p:spPr>
        <p:txBody>
          <a:bodyPr>
            <a:noAutofit/>
          </a:bodyPr>
          <a:lstStyle/>
          <a:p>
            <a:pPr lvl="0"/>
            <a:r>
              <a:rPr lang="en-US" noProof="0"/>
              <a:t>Later, Ethan receives a live chat inquiry from another customer asking about a promotion. He uses Copilot for Service in Teams to get a concise summary of the promotion and craft a response.</a:t>
            </a:r>
          </a:p>
        </p:txBody>
      </p:sp>
      <p:sp>
        <p:nvSpPr>
          <p:cNvPr id="40" name="Text Placeholder 39">
            <a:extLst>
              <a:ext uri="{FF2B5EF4-FFF2-40B4-BE49-F238E27FC236}">
                <a16:creationId xmlns:a16="http://schemas.microsoft.com/office/drawing/2014/main" id="{7C0869A0-2A1F-90F9-EA44-1F5F6A3F31CA}"/>
              </a:ext>
            </a:extLst>
          </p:cNvPr>
          <p:cNvSpPr>
            <a:spLocks noGrp="1"/>
          </p:cNvSpPr>
          <p:nvPr>
            <p:ph type="body" sz="quarter" idx="30"/>
          </p:nvPr>
        </p:nvSpPr>
        <p:spPr>
          <a:xfrm>
            <a:off x="584200" y="5681038"/>
            <a:ext cx="2808000" cy="626701"/>
          </a:xfrm>
        </p:spPr>
        <p:txBody>
          <a:bodyPr/>
          <a:lstStyle/>
          <a:p>
            <a:pPr lvl="0"/>
            <a:r>
              <a:rPr lang="en-US" noProof="0"/>
              <a:t>Action: Get a </a:t>
            </a:r>
            <a:r>
              <a:rPr lang="en-US" noProof="0">
                <a:latin typeface="+mj-lt"/>
              </a:rPr>
              <a:t>concise summary </a:t>
            </a:r>
            <a:r>
              <a:rPr lang="en-US" noProof="0"/>
              <a:t>of the promotion </a:t>
            </a:r>
            <a:br>
              <a:rPr lang="en-US" noProof="0"/>
            </a:br>
            <a:r>
              <a:rPr lang="en-US" noProof="0"/>
              <a:t>from the CRM and craft a response.</a:t>
            </a:r>
          </a:p>
        </p:txBody>
      </p:sp>
      <p:sp>
        <p:nvSpPr>
          <p:cNvPr id="56" name="TextBox 55">
            <a:extLst>
              <a:ext uri="{FF2B5EF4-FFF2-40B4-BE49-F238E27FC236}">
                <a16:creationId xmlns:a16="http://schemas.microsoft.com/office/drawing/2014/main" id="{37214391-A987-6AB8-2A0D-A379E348139E}"/>
              </a:ext>
            </a:extLst>
          </p:cNvPr>
          <p:cNvSpPr txBox="1">
            <a:spLocks/>
          </p:cNvSpPr>
          <p:nvPr/>
        </p:nvSpPr>
        <p:spPr>
          <a:xfrm>
            <a:off x="10123962" y="1684713"/>
            <a:ext cx="1905067"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Ethan</a:t>
            </a:r>
            <a:b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Customer Service Agent.</a:t>
            </a:r>
          </a:p>
        </p:txBody>
      </p:sp>
      <p:sp>
        <p:nvSpPr>
          <p:cNvPr id="2" name="Rectangle: Rounded Corners 6">
            <a:extLst>
              <a:ext uri="{FF2B5EF4-FFF2-40B4-BE49-F238E27FC236}">
                <a16:creationId xmlns:a16="http://schemas.microsoft.com/office/drawing/2014/main" id="{7A20AF53-53C8-FC7F-6C6A-797D5F69C5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5CEE384-6482-C446-0D2A-387863A896F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C396BBC-334C-BE08-4CA3-996D1DAFD31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8A6D3239-B99B-6BF0-758A-EDC1022A8AF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290" name="Group 289">
            <a:extLst>
              <a:ext uri="{FF2B5EF4-FFF2-40B4-BE49-F238E27FC236}">
                <a16:creationId xmlns:a16="http://schemas.microsoft.com/office/drawing/2014/main" id="{8EB34BFC-2008-065D-4F09-8B62AB88E390}"/>
              </a:ext>
            </a:extLst>
          </p:cNvPr>
          <p:cNvGrpSpPr/>
          <p:nvPr/>
        </p:nvGrpSpPr>
        <p:grpSpPr>
          <a:xfrm>
            <a:off x="5754503" y="1134767"/>
            <a:ext cx="3227572" cy="216000"/>
            <a:chOff x="5754503" y="1134767"/>
            <a:chExt cx="3227572" cy="216000"/>
          </a:xfrm>
        </p:grpSpPr>
        <p:sp>
          <p:nvSpPr>
            <p:cNvPr id="7" name="Rectangle: Rounded Corners 6">
              <a:extLst>
                <a:ext uri="{FF2B5EF4-FFF2-40B4-BE49-F238E27FC236}">
                  <a16:creationId xmlns:a16="http://schemas.microsoft.com/office/drawing/2014/main" id="{8C20D191-5385-8805-FABF-435CFFAF5308}"/>
                </a:ext>
                <a:ext uri="{C183D7F6-B498-43B3-948B-1728B52AA6E4}">
                  <adec:decorative xmlns:adec="http://schemas.microsoft.com/office/drawing/2017/decorative" val="1"/>
                </a:ext>
              </a:extLst>
            </p:cNvPr>
            <p:cNvSpPr>
              <a:spLocks/>
            </p:cNvSpPr>
            <p:nvPr/>
          </p:nvSpPr>
          <p:spPr bwMode="auto">
            <a:xfrm>
              <a:off x="5754503" y="1134767"/>
              <a:ext cx="322757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analysis, communications, and streamlining tasks</a:t>
              </a:r>
            </a:p>
          </p:txBody>
        </p:sp>
        <p:pic>
          <p:nvPicPr>
            <p:cNvPr id="8" name="Graphic 7">
              <a:extLst>
                <a:ext uri="{FF2B5EF4-FFF2-40B4-BE49-F238E27FC236}">
                  <a16:creationId xmlns:a16="http://schemas.microsoft.com/office/drawing/2014/main" id="{1E58B725-EDFC-0FC1-B8FE-5E96202C06E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01636" y="1170767"/>
              <a:ext cx="144000" cy="144000"/>
            </a:xfrm>
            <a:prstGeom prst="rect">
              <a:avLst/>
            </a:prstGeom>
          </p:spPr>
        </p:pic>
      </p:grpSp>
      <p:grpSp>
        <p:nvGrpSpPr>
          <p:cNvPr id="9" name="Group 8">
            <a:extLst>
              <a:ext uri="{FF2B5EF4-FFF2-40B4-BE49-F238E27FC236}">
                <a16:creationId xmlns:a16="http://schemas.microsoft.com/office/drawing/2014/main" id="{06EB2B79-242D-39F4-AE7C-47FFC206EC34}"/>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13DCC62-B79F-1F87-9C2D-81A5D7AB2E2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a:t>
              </a:r>
            </a:p>
          </p:txBody>
        </p:sp>
        <p:pic>
          <p:nvPicPr>
            <p:cNvPr id="11" name="Graphic 10">
              <a:extLst>
                <a:ext uri="{FF2B5EF4-FFF2-40B4-BE49-F238E27FC236}">
                  <a16:creationId xmlns:a16="http://schemas.microsoft.com/office/drawing/2014/main" id="{EB9FA928-1874-1E01-57DB-8D9DE03938D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pic>
        <p:nvPicPr>
          <p:cNvPr id="62" name="Picture 61" descr="A person wearing glasses and a button up shirt&#10;&#10;Description automatically generated">
            <a:extLst>
              <a:ext uri="{FF2B5EF4-FFF2-40B4-BE49-F238E27FC236}">
                <a16:creationId xmlns:a16="http://schemas.microsoft.com/office/drawing/2014/main" id="{D808F713-28AA-F855-C655-CD4C66905667}"/>
              </a:ext>
            </a:extLst>
          </p:cNvPr>
          <p:cNvPicPr>
            <a:picLocks noChangeAspect="1"/>
          </p:cNvPicPr>
          <p:nvPr/>
        </p:nvPicPr>
        <p:blipFill rotWithShape="1">
          <a:blip r:embed="rId9" cstate="screen">
            <a:extLst>
              <a:ext uri="{28A0092B-C50C-407E-A947-70E740481C1C}">
                <a14:useLocalDpi xmlns:a14="http://schemas.microsoft.com/office/drawing/2010/main"/>
              </a:ext>
            </a:extLst>
          </a:blip>
          <a:stretch/>
        </p:blipFill>
        <p:spPr>
          <a:xfrm>
            <a:off x="10038833" y="2866359"/>
            <a:ext cx="2153167" cy="3991642"/>
          </a:xfrm>
          <a:prstGeom prst="rect">
            <a:avLst/>
          </a:prstGeom>
        </p:spPr>
      </p:pic>
      <p:grpSp>
        <p:nvGrpSpPr>
          <p:cNvPr id="271" name="Group 270">
            <a:extLst>
              <a:ext uri="{FF2B5EF4-FFF2-40B4-BE49-F238E27FC236}">
                <a16:creationId xmlns:a16="http://schemas.microsoft.com/office/drawing/2014/main" id="{173AC177-61EF-E8F6-20A9-667FADCED13F}"/>
              </a:ext>
            </a:extLst>
          </p:cNvPr>
          <p:cNvGrpSpPr/>
          <p:nvPr/>
        </p:nvGrpSpPr>
        <p:grpSpPr>
          <a:xfrm>
            <a:off x="6969125" y="2850538"/>
            <a:ext cx="2351135" cy="360000"/>
            <a:chOff x="588263" y="1217924"/>
            <a:chExt cx="2351135" cy="360000"/>
          </a:xfrm>
        </p:grpSpPr>
        <p:pic>
          <p:nvPicPr>
            <p:cNvPr id="272" name="Picture 271" descr="Zip Co logo SVG free download, id: 101874 - Brandlogos.net">
              <a:hlinkClick r:id="rId10"/>
              <a:extLst>
                <a:ext uri="{FF2B5EF4-FFF2-40B4-BE49-F238E27FC236}">
                  <a16:creationId xmlns:a16="http://schemas.microsoft.com/office/drawing/2014/main" id="{2FA84343-E7C3-9081-B077-4FD75E5E5E40}"/>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73" name="TextBox 272">
              <a:extLst>
                <a:ext uri="{FF2B5EF4-FFF2-40B4-BE49-F238E27FC236}">
                  <a16:creationId xmlns:a16="http://schemas.microsoft.com/office/drawing/2014/main" id="{1F585167-5664-4666-FFF6-18A6CEB7B81B}"/>
                </a:ext>
                <a:ext uri="{C183D7F6-B498-43B3-948B-1728B52AA6E4}">
                  <adec:decorative xmlns:adec="http://schemas.microsoft.com/office/drawing/2017/decorative" val="0"/>
                </a:ext>
              </a:extLst>
            </p:cNvPr>
            <p:cNvSpPr txBox="1"/>
            <p:nvPr/>
          </p:nvSpPr>
          <p:spPr>
            <a:xfrm>
              <a:off x="1047214" y="1251731"/>
              <a:ext cx="189218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Service</a:t>
              </a:r>
            </a:p>
          </p:txBody>
        </p:sp>
      </p:grpSp>
      <p:sp>
        <p:nvSpPr>
          <p:cNvPr id="276" name="TextBox 89">
            <a:extLst>
              <a:ext uri="{FF2B5EF4-FFF2-40B4-BE49-F238E27FC236}">
                <a16:creationId xmlns:a16="http://schemas.microsoft.com/office/drawing/2014/main" id="{574F8A94-4154-B18D-4003-762C12DDC4EE}"/>
              </a:ext>
              <a:ext uri="{C183D7F6-B498-43B3-948B-1728B52AA6E4}">
                <adec:decorative xmlns:adec="http://schemas.microsoft.com/office/drawing/2017/decorative" val="0"/>
              </a:ext>
            </a:extLst>
          </p:cNvPr>
          <p:cNvSpPr txBox="1"/>
          <p:nvPr/>
        </p:nvSpPr>
        <p:spPr>
          <a:xfrm>
            <a:off x="4235614" y="2884344"/>
            <a:ext cx="1892184" cy="2923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Service</a:t>
            </a:r>
          </a:p>
        </p:txBody>
      </p:sp>
      <p:sp>
        <p:nvSpPr>
          <p:cNvPr id="279" name="TextBox 278">
            <a:extLst>
              <a:ext uri="{FF2B5EF4-FFF2-40B4-BE49-F238E27FC236}">
                <a16:creationId xmlns:a16="http://schemas.microsoft.com/office/drawing/2014/main" id="{6F3C3A95-4C43-017C-C44F-5EF6B5F413C9}"/>
              </a:ext>
              <a:ext uri="{C183D7F6-B498-43B3-948B-1728B52AA6E4}">
                <adec:decorative xmlns:adec="http://schemas.microsoft.com/office/drawing/2017/decorative" val="0"/>
              </a:ext>
            </a:extLst>
          </p:cNvPr>
          <p:cNvSpPr txBox="1"/>
          <p:nvPr/>
        </p:nvSpPr>
        <p:spPr>
          <a:xfrm>
            <a:off x="4235614" y="5300518"/>
            <a:ext cx="189218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Service</a:t>
            </a:r>
          </a:p>
        </p:txBody>
      </p:sp>
      <p:sp>
        <p:nvSpPr>
          <p:cNvPr id="282" name="TextBox 89">
            <a:extLst>
              <a:ext uri="{FF2B5EF4-FFF2-40B4-BE49-F238E27FC236}">
                <a16:creationId xmlns:a16="http://schemas.microsoft.com/office/drawing/2014/main" id="{12FB3BAA-AC16-10FC-9E99-C7C081A4A1C1}"/>
              </a:ext>
              <a:ext uri="{C183D7F6-B498-43B3-948B-1728B52AA6E4}">
                <adec:decorative xmlns:adec="http://schemas.microsoft.com/office/drawing/2017/decorative" val="0"/>
              </a:ext>
            </a:extLst>
          </p:cNvPr>
          <p:cNvSpPr txBox="1"/>
          <p:nvPr/>
        </p:nvSpPr>
        <p:spPr>
          <a:xfrm>
            <a:off x="1043151" y="2884343"/>
            <a:ext cx="1892184" cy="2923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Service</a:t>
            </a:r>
          </a:p>
        </p:txBody>
      </p:sp>
      <p:sp>
        <p:nvSpPr>
          <p:cNvPr id="285" name="TextBox 284">
            <a:extLst>
              <a:ext uri="{FF2B5EF4-FFF2-40B4-BE49-F238E27FC236}">
                <a16:creationId xmlns:a16="http://schemas.microsoft.com/office/drawing/2014/main" id="{5A551B29-D42A-1BD6-987F-46C23B190D47}"/>
              </a:ext>
              <a:ext uri="{C183D7F6-B498-43B3-948B-1728B52AA6E4}">
                <adec:decorative xmlns:adec="http://schemas.microsoft.com/office/drawing/2017/decorative" val="0"/>
              </a:ext>
            </a:extLst>
          </p:cNvPr>
          <p:cNvSpPr txBox="1"/>
          <p:nvPr/>
        </p:nvSpPr>
        <p:spPr>
          <a:xfrm>
            <a:off x="1043151" y="5300518"/>
            <a:ext cx="189218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Service</a:t>
            </a:r>
          </a:p>
        </p:txBody>
      </p:sp>
      <p:sp>
        <p:nvSpPr>
          <p:cNvPr id="288" name="TextBox 287">
            <a:extLst>
              <a:ext uri="{FF2B5EF4-FFF2-40B4-BE49-F238E27FC236}">
                <a16:creationId xmlns:a16="http://schemas.microsoft.com/office/drawing/2014/main" id="{416C6D25-0411-F39D-F228-7C55F335A717}"/>
              </a:ext>
              <a:ext uri="{C183D7F6-B498-43B3-948B-1728B52AA6E4}">
                <adec:decorative xmlns:adec="http://schemas.microsoft.com/office/drawing/2017/decorative" val="0"/>
              </a:ext>
            </a:extLst>
          </p:cNvPr>
          <p:cNvSpPr txBox="1"/>
          <p:nvPr/>
        </p:nvSpPr>
        <p:spPr>
          <a:xfrm>
            <a:off x="7428076" y="5300518"/>
            <a:ext cx="189218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Service</a:t>
            </a:r>
          </a:p>
        </p:txBody>
      </p:sp>
      <p:pic>
        <p:nvPicPr>
          <p:cNvPr id="47" name="Graphic 46">
            <a:extLst>
              <a:ext uri="{FF2B5EF4-FFF2-40B4-BE49-F238E27FC236}">
                <a16:creationId xmlns:a16="http://schemas.microsoft.com/office/drawing/2014/main" id="{72650865-CFC2-82B9-8D3F-01A67F732484}"/>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rot="10800000">
            <a:off x="10939101" y="2705272"/>
            <a:ext cx="274790" cy="274790"/>
          </a:xfrm>
          <a:prstGeom prst="rect">
            <a:avLst/>
          </a:prstGeom>
        </p:spPr>
      </p:pic>
      <p:pic>
        <p:nvPicPr>
          <p:cNvPr id="6" name="Picture 5" descr="Outlook logo">
            <a:extLst>
              <a:ext uri="{FF2B5EF4-FFF2-40B4-BE49-F238E27FC236}">
                <a16:creationId xmlns:a16="http://schemas.microsoft.com/office/drawing/2014/main" id="{B83364E6-F6D3-EA20-260B-8D54731263E6}"/>
              </a:ext>
            </a:extLst>
          </p:cNvPr>
          <p:cNvPicPr>
            <a:picLocks noChangeAspect="1"/>
          </p:cNvPicPr>
          <p:nvPr/>
        </p:nvPicPr>
        <p:blipFill>
          <a:blip r:embed="rId14"/>
          <a:stretch>
            <a:fillRect/>
          </a:stretch>
        </p:blipFill>
        <p:spPr>
          <a:xfrm>
            <a:off x="631612" y="2909743"/>
            <a:ext cx="265176" cy="265176"/>
          </a:xfrm>
          <a:prstGeom prst="rect">
            <a:avLst/>
          </a:prstGeom>
        </p:spPr>
      </p:pic>
      <p:pic>
        <p:nvPicPr>
          <p:cNvPr id="12" name="Picture 11" descr="Outlook logo">
            <a:extLst>
              <a:ext uri="{FF2B5EF4-FFF2-40B4-BE49-F238E27FC236}">
                <a16:creationId xmlns:a16="http://schemas.microsoft.com/office/drawing/2014/main" id="{92F1A26E-197A-EECA-3EA1-7C99A573E390}"/>
              </a:ext>
            </a:extLst>
          </p:cNvPr>
          <p:cNvPicPr>
            <a:picLocks noChangeAspect="1"/>
          </p:cNvPicPr>
          <p:nvPr/>
        </p:nvPicPr>
        <p:blipFill>
          <a:blip r:embed="rId14"/>
          <a:stretch>
            <a:fillRect/>
          </a:stretch>
        </p:blipFill>
        <p:spPr>
          <a:xfrm>
            <a:off x="3824075" y="2879048"/>
            <a:ext cx="265176" cy="265176"/>
          </a:xfrm>
          <a:prstGeom prst="rect">
            <a:avLst/>
          </a:prstGeom>
        </p:spPr>
      </p:pic>
      <p:pic>
        <p:nvPicPr>
          <p:cNvPr id="13" name="Picture 12" descr="Teams logo">
            <a:extLst>
              <a:ext uri="{FF2B5EF4-FFF2-40B4-BE49-F238E27FC236}">
                <a16:creationId xmlns:a16="http://schemas.microsoft.com/office/drawing/2014/main" id="{99C536FA-607C-227F-5DD6-371335D87763}"/>
              </a:ext>
            </a:extLst>
          </p:cNvPr>
          <p:cNvPicPr>
            <a:picLocks noChangeAspect="1"/>
          </p:cNvPicPr>
          <p:nvPr/>
        </p:nvPicPr>
        <p:blipFill>
          <a:blip r:embed="rId15"/>
          <a:stretch>
            <a:fillRect/>
          </a:stretch>
        </p:blipFill>
        <p:spPr>
          <a:xfrm>
            <a:off x="631612" y="5309526"/>
            <a:ext cx="265176" cy="265176"/>
          </a:xfrm>
          <a:prstGeom prst="rect">
            <a:avLst/>
          </a:prstGeom>
        </p:spPr>
      </p:pic>
      <p:pic>
        <p:nvPicPr>
          <p:cNvPr id="14" name="Picture 13" descr="Teams logo">
            <a:extLst>
              <a:ext uri="{FF2B5EF4-FFF2-40B4-BE49-F238E27FC236}">
                <a16:creationId xmlns:a16="http://schemas.microsoft.com/office/drawing/2014/main" id="{D1CBDF39-B567-E039-C4D3-1DB6C8EF8ED5}"/>
              </a:ext>
            </a:extLst>
          </p:cNvPr>
          <p:cNvPicPr>
            <a:picLocks noChangeAspect="1"/>
          </p:cNvPicPr>
          <p:nvPr/>
        </p:nvPicPr>
        <p:blipFill>
          <a:blip r:embed="rId15"/>
          <a:stretch>
            <a:fillRect/>
          </a:stretch>
        </p:blipFill>
        <p:spPr>
          <a:xfrm>
            <a:off x="3824075" y="5299449"/>
            <a:ext cx="265176" cy="265176"/>
          </a:xfrm>
          <a:prstGeom prst="rect">
            <a:avLst/>
          </a:prstGeom>
        </p:spPr>
      </p:pic>
      <p:pic>
        <p:nvPicPr>
          <p:cNvPr id="15" name="Picture 14" descr="Teams logo">
            <a:extLst>
              <a:ext uri="{FF2B5EF4-FFF2-40B4-BE49-F238E27FC236}">
                <a16:creationId xmlns:a16="http://schemas.microsoft.com/office/drawing/2014/main" id="{E18049E9-B9F8-88AC-522F-1C16A69A56B8}"/>
              </a:ext>
            </a:extLst>
          </p:cNvPr>
          <p:cNvPicPr>
            <a:picLocks noChangeAspect="1"/>
          </p:cNvPicPr>
          <p:nvPr/>
        </p:nvPicPr>
        <p:blipFill>
          <a:blip r:embed="rId15"/>
          <a:stretch>
            <a:fillRect/>
          </a:stretch>
        </p:blipFill>
        <p:spPr>
          <a:xfrm>
            <a:off x="7016537" y="5299449"/>
            <a:ext cx="265176" cy="265176"/>
          </a:xfrm>
          <a:prstGeom prst="rect">
            <a:avLst/>
          </a:prstGeom>
        </p:spPr>
      </p:pic>
    </p:spTree>
    <p:extLst>
      <p:ext uri="{BB962C8B-B14F-4D97-AF65-F5344CB8AC3E}">
        <p14:creationId xmlns:p14="http://schemas.microsoft.com/office/powerpoint/2010/main" val="656834790"/>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475</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Service Agent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2025-11-21T02:19:31Z</dcterms:created>
  <dcterms:modified xsi:type="dcterms:W3CDTF">2025-11-21T04:18:38Z</dcterms:modified>
</cp:coreProperties>
</file>