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7A88C-D68B-7E43-B6BD-8EAA3060908E}" type="slidenum">
              <a:rPr lang="en-US" smtClean="0"/>
              <a:t>1</a:t>
            </a:fld>
            <a:endParaRPr lang="en-US"/>
          </a:p>
        </p:txBody>
      </p:sp>
    </p:spTree>
    <p:extLst>
      <p:ext uri="{BB962C8B-B14F-4D97-AF65-F5344CB8AC3E}">
        <p14:creationId xmlns:p14="http://schemas.microsoft.com/office/powerpoint/2010/main" val="1739119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17" Type="http://schemas.openxmlformats.org/officeDocument/2006/relationships/hyperlink" Target="https://www.microsoft.com/en-us/videoplayer/embed/RW1lvKV" TargetMode="External"/><Relationship Id="rId2" Type="http://schemas.openxmlformats.org/officeDocument/2006/relationships/notesSlide" Target="../notesSlides/notesSlide1.xml"/><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67">
            <a:extLst>
              <a:ext uri="{FF2B5EF4-FFF2-40B4-BE49-F238E27FC236}">
                <a16:creationId xmlns:a16="http://schemas.microsoft.com/office/drawing/2014/main" id="{28336090-C54A-0446-1D33-DBFC691D4852}"/>
              </a:ext>
            </a:extLst>
          </p:cNvPr>
          <p:cNvSpPr>
            <a:spLocks noGrp="1"/>
          </p:cNvSpPr>
          <p:nvPr>
            <p:ph type="title"/>
          </p:nvPr>
        </p:nvSpPr>
        <p:spPr>
          <a:xfrm>
            <a:off x="584200" y="387766"/>
            <a:ext cx="5672544" cy="263149"/>
          </a:xfrm>
        </p:spPr>
        <p:txBody>
          <a:bodyPr/>
          <a:lstStyle/>
          <a:p>
            <a:r>
              <a:rPr lang="en-US" noProof="0"/>
              <a:t>A day in the life of a Service agent</a:t>
            </a:r>
          </a:p>
        </p:txBody>
      </p:sp>
      <p:sp>
        <p:nvSpPr>
          <p:cNvPr id="41" name="Text Placeholder 40">
            <a:extLst>
              <a:ext uri="{FF2B5EF4-FFF2-40B4-BE49-F238E27FC236}">
                <a16:creationId xmlns:a16="http://schemas.microsoft.com/office/drawing/2014/main" id="{AF57150F-4322-DE0A-2EE2-8CF3A53F2E9D}"/>
              </a:ext>
            </a:extLst>
          </p:cNvPr>
          <p:cNvSpPr>
            <a:spLocks noGrp="1"/>
          </p:cNvSpPr>
          <p:nvPr>
            <p:ph type="body" sz="quarter" idx="17"/>
          </p:nvPr>
        </p:nvSpPr>
        <p:spPr>
          <a:xfrm>
            <a:off x="6519107" y="521099"/>
            <a:ext cx="3599821" cy="169277"/>
          </a:xfrm>
        </p:spPr>
        <p:txBody>
          <a:bodyPr/>
          <a:lstStyle/>
          <a:p>
            <a:r>
              <a:rPr lang="en-US" noProof="0" dirty="0"/>
              <a:t>Microsoft 365 Copilot for Service</a:t>
            </a:r>
            <a:endParaRPr lang="en-US" sz="900" i="1" noProof="0" dirty="0"/>
          </a:p>
        </p:txBody>
      </p:sp>
      <p:sp>
        <p:nvSpPr>
          <p:cNvPr id="70" name="Text Placeholder 69">
            <a:extLst>
              <a:ext uri="{FF2B5EF4-FFF2-40B4-BE49-F238E27FC236}">
                <a16:creationId xmlns:a16="http://schemas.microsoft.com/office/drawing/2014/main" id="{D7A651F6-46AB-357E-E234-1169F36070F0}"/>
              </a:ext>
            </a:extLst>
          </p:cNvPr>
          <p:cNvSpPr>
            <a:spLocks noGrp="1"/>
          </p:cNvSpPr>
          <p:nvPr>
            <p:ph type="body" sz="quarter" idx="11"/>
          </p:nvPr>
        </p:nvSpPr>
        <p:spPr>
          <a:xfrm>
            <a:off x="584200" y="1593881"/>
            <a:ext cx="976461" cy="345600"/>
          </a:xfrm>
        </p:spPr>
        <p:txBody>
          <a:bodyPr/>
          <a:lstStyle/>
          <a:p>
            <a:r>
              <a:rPr lang="en-US" noProof="0"/>
              <a:t>8:00 am</a:t>
            </a:r>
          </a:p>
        </p:txBody>
      </p:sp>
      <p:sp>
        <p:nvSpPr>
          <p:cNvPr id="33" name="Text Placeholder 32">
            <a:extLst>
              <a:ext uri="{FF2B5EF4-FFF2-40B4-BE49-F238E27FC236}">
                <a16:creationId xmlns:a16="http://schemas.microsoft.com/office/drawing/2014/main" id="{A75490B2-F150-7953-C5F2-D6962172EFF4}"/>
              </a:ext>
            </a:extLst>
          </p:cNvPr>
          <p:cNvSpPr>
            <a:spLocks noGrp="1"/>
          </p:cNvSpPr>
          <p:nvPr>
            <p:ph type="body" sz="quarter" idx="18"/>
          </p:nvPr>
        </p:nvSpPr>
        <p:spPr/>
        <p:txBody>
          <a:bodyPr>
            <a:normAutofit fontScale="925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b="0" i="0" u="none" strike="noStrike" kern="1200" cap="none" spc="0" normalizeH="0" baseline="0" noProof="0" dirty="0">
                <a:ln>
                  <a:noFill/>
                </a:ln>
                <a:solidFill>
                  <a:srgbClr val="1A1A1A"/>
                </a:solidFill>
                <a:effectLst/>
                <a:uLnTx/>
                <a:uFillTx/>
                <a:latin typeface="Segoe UI"/>
                <a:ea typeface="+mn-ea"/>
                <a:cs typeface="Segoe UI" pitchFamily="34" charset="0"/>
              </a:rPr>
              <a:t>Ethan, an agent at Fourth Coffee, receives an email from a customer Joanna about her coffee machine’s warranty. Ethan uses Microsoft 365 Copilot Chat for Service in Outlook to generate a case summary.</a:t>
            </a:r>
          </a:p>
        </p:txBody>
      </p:sp>
      <p:sp>
        <p:nvSpPr>
          <p:cNvPr id="34" name="Text Placeholder 33">
            <a:extLst>
              <a:ext uri="{FF2B5EF4-FFF2-40B4-BE49-F238E27FC236}">
                <a16:creationId xmlns:a16="http://schemas.microsoft.com/office/drawing/2014/main" id="{3EA71A28-4A62-43E4-7695-7A74BE50BB57}"/>
              </a:ext>
            </a:extLst>
          </p:cNvPr>
          <p:cNvSpPr>
            <a:spLocks noGrp="1"/>
          </p:cNvSpPr>
          <p:nvPr>
            <p:ph type="body" sz="quarter" idx="21"/>
          </p:nvPr>
        </p:nvSpPr>
        <p:spPr/>
        <p:txBody>
          <a:bodyPr>
            <a:norm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Action: </a:t>
            </a:r>
            <a:r>
              <a:rPr kumimoji="0" lang="en-US" sz="900" b="1" i="0" u="none" strike="noStrike" kern="0" cap="none" spc="0" normalizeH="0" baseline="0" noProof="0">
                <a:ln>
                  <a:noFill/>
                </a:ln>
                <a:solidFill>
                  <a:srgbClr val="1A1A1A"/>
                </a:solidFill>
                <a:effectLst/>
                <a:uLnTx/>
                <a:uFillTx/>
                <a:latin typeface="Segoe UI"/>
                <a:ea typeface="+mn-ea"/>
                <a:cs typeface="+mn-cs"/>
              </a:rPr>
              <a:t>Generate a case summary </a:t>
            </a:r>
            <a:r>
              <a:rPr kumimoji="0" lang="en-US" sz="900" b="0" i="0" u="none" strike="noStrike" kern="0" cap="none" spc="0" normalizeH="0" baseline="0" noProof="0">
                <a:ln>
                  <a:noFill/>
                </a:ln>
                <a:solidFill>
                  <a:srgbClr val="1A1A1A"/>
                </a:solidFill>
                <a:effectLst/>
                <a:uLnTx/>
                <a:uFillTx/>
                <a:latin typeface="Segoe UI"/>
                <a:ea typeface="+mn-ea"/>
                <a:cs typeface="+mn-cs"/>
              </a:rPr>
              <a:t>in Outlook that includes details from Salesforce and other knowledge sources to help Ethan get up to speed.</a:t>
            </a:r>
          </a:p>
        </p:txBody>
      </p:sp>
      <p:sp>
        <p:nvSpPr>
          <p:cNvPr id="73" name="Text Placeholder 72">
            <a:extLst>
              <a:ext uri="{FF2B5EF4-FFF2-40B4-BE49-F238E27FC236}">
                <a16:creationId xmlns:a16="http://schemas.microsoft.com/office/drawing/2014/main" id="{CD44787D-D2D3-FC35-05D9-4A398F9D573F}"/>
              </a:ext>
            </a:extLst>
          </p:cNvPr>
          <p:cNvSpPr>
            <a:spLocks noGrp="1"/>
          </p:cNvSpPr>
          <p:nvPr>
            <p:ph type="body" sz="quarter" idx="22"/>
          </p:nvPr>
        </p:nvSpPr>
        <p:spPr>
          <a:xfrm>
            <a:off x="3776898" y="1593881"/>
            <a:ext cx="976461" cy="345600"/>
          </a:xfrm>
        </p:spPr>
        <p:txBody>
          <a:bodyPr/>
          <a:lstStyle/>
          <a:p>
            <a:r>
              <a:rPr lang="en-US" noProof="0"/>
              <a:t>8:15 am</a:t>
            </a:r>
          </a:p>
        </p:txBody>
      </p:sp>
      <p:sp>
        <p:nvSpPr>
          <p:cNvPr id="35" name="Text Placeholder 34">
            <a:extLst>
              <a:ext uri="{FF2B5EF4-FFF2-40B4-BE49-F238E27FC236}">
                <a16:creationId xmlns:a16="http://schemas.microsoft.com/office/drawing/2014/main" id="{AB20EF0F-0895-49F7-ED09-96B50EED0C74}"/>
              </a:ext>
            </a:extLst>
          </p:cNvPr>
          <p:cNvSpPr>
            <a:spLocks noGrp="1"/>
          </p:cNvSpPr>
          <p:nvPr>
            <p:ph type="body" sz="quarter" idx="23"/>
          </p:nvPr>
        </p:nvSpPr>
        <p:spPr/>
        <p:txBody>
          <a:bodyPr>
            <a:normAutofit fontScale="925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b="0" i="0" u="none" strike="noStrike" kern="1200" cap="none" spc="0" normalizeH="0" baseline="0" noProof="0">
                <a:ln>
                  <a:noFill/>
                </a:ln>
                <a:solidFill>
                  <a:srgbClr val="1A1A1A"/>
                </a:solidFill>
                <a:effectLst/>
                <a:uLnTx/>
                <a:uFillTx/>
                <a:latin typeface="Segoe UI"/>
                <a:ea typeface="+mn-ea"/>
                <a:cs typeface="Segoe UI" pitchFamily="34" charset="0"/>
              </a:rPr>
              <a:t>Now, one of Joanna's coffee machines is making a strange noise. Ethan uses Copilot in Outlook to quickly draft a reply. Copilot for Service adds case details from his CRM to the email. He adds an invitation to a Teams call.</a:t>
            </a:r>
          </a:p>
        </p:txBody>
      </p:sp>
      <p:sp>
        <p:nvSpPr>
          <p:cNvPr id="36" name="Text Placeholder 35">
            <a:extLst>
              <a:ext uri="{FF2B5EF4-FFF2-40B4-BE49-F238E27FC236}">
                <a16:creationId xmlns:a16="http://schemas.microsoft.com/office/drawing/2014/main" id="{C2027C87-3ABA-1AC7-14FD-E2688FC57C15}"/>
              </a:ext>
            </a:extLst>
          </p:cNvPr>
          <p:cNvSpPr>
            <a:spLocks noGrp="1"/>
          </p:cNvSpPr>
          <p:nvPr>
            <p:ph type="body" sz="quarter" idx="24"/>
          </p:nvPr>
        </p:nvSpPr>
        <p:spPr/>
        <p:txBody>
          <a:bodyPr>
            <a:norm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Action: </a:t>
            </a:r>
            <a:r>
              <a:rPr kumimoji="0" lang="en-US" sz="900" b="1" i="0" u="none" strike="noStrike" kern="0" cap="none" spc="0" normalizeH="0" baseline="0" noProof="0">
                <a:ln>
                  <a:noFill/>
                </a:ln>
                <a:solidFill>
                  <a:srgbClr val="1A1A1A"/>
                </a:solidFill>
                <a:effectLst/>
                <a:uLnTx/>
                <a:uFillTx/>
                <a:latin typeface="Segoe UI"/>
                <a:ea typeface="+mn-ea"/>
                <a:cs typeface="+mn-cs"/>
              </a:rPr>
              <a:t>Draft a reply in Outlook</a:t>
            </a:r>
            <a:r>
              <a:rPr kumimoji="0" lang="en-US" sz="900" b="0" i="0" u="none" strike="noStrike" kern="0" cap="none" spc="0" normalizeH="0" baseline="0" noProof="0">
                <a:ln>
                  <a:noFill/>
                </a:ln>
                <a:solidFill>
                  <a:srgbClr val="1A1A1A"/>
                </a:solidFill>
                <a:effectLst/>
                <a:uLnTx/>
                <a:uFillTx/>
                <a:latin typeface="Segoe UI"/>
                <a:ea typeface="+mn-ea"/>
                <a:cs typeface="+mn-cs"/>
              </a:rPr>
              <a:t> in the case details from the CRM. He adds an invitation to a Teams call so he can help diagnose the issue. </a:t>
            </a:r>
          </a:p>
        </p:txBody>
      </p:sp>
      <p:sp>
        <p:nvSpPr>
          <p:cNvPr id="76" name="Text Placeholder 75">
            <a:extLst>
              <a:ext uri="{FF2B5EF4-FFF2-40B4-BE49-F238E27FC236}">
                <a16:creationId xmlns:a16="http://schemas.microsoft.com/office/drawing/2014/main" id="{BE7F0EA8-5749-1DE1-BB0D-34861D79FAB8}"/>
              </a:ext>
            </a:extLst>
          </p:cNvPr>
          <p:cNvSpPr>
            <a:spLocks noGrp="1"/>
          </p:cNvSpPr>
          <p:nvPr>
            <p:ph type="body" sz="quarter" idx="25"/>
          </p:nvPr>
        </p:nvSpPr>
        <p:spPr>
          <a:xfrm>
            <a:off x="6969595" y="1593881"/>
            <a:ext cx="976461" cy="345600"/>
          </a:xfrm>
        </p:spPr>
        <p:txBody>
          <a:bodyPr/>
          <a:lstStyle/>
          <a:p>
            <a:r>
              <a:rPr lang="en-US" noProof="0"/>
              <a:t>10:00 am</a:t>
            </a:r>
          </a:p>
        </p:txBody>
      </p:sp>
      <p:sp>
        <p:nvSpPr>
          <p:cNvPr id="37" name="Text Placeholder 36">
            <a:extLst>
              <a:ext uri="{FF2B5EF4-FFF2-40B4-BE49-F238E27FC236}">
                <a16:creationId xmlns:a16="http://schemas.microsoft.com/office/drawing/2014/main" id="{E7282E6E-809A-8F64-61DF-46464DAF6EC5}"/>
              </a:ext>
            </a:extLst>
          </p:cNvPr>
          <p:cNvSpPr>
            <a:spLocks noGrp="1"/>
          </p:cNvSpPr>
          <p:nvPr>
            <p:ph type="body" sz="quarter" idx="26"/>
          </p:nvPr>
        </p:nvSpPr>
        <p:spPr>
          <a:xfrm>
            <a:off x="6969595" y="1979147"/>
            <a:ext cx="2808000" cy="77035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b="0" i="0" u="none" strike="noStrike" kern="1200" cap="none" spc="0" normalizeH="0" baseline="0" noProof="0">
                <a:ln>
                  <a:noFill/>
                </a:ln>
                <a:solidFill>
                  <a:srgbClr val="1A1A1A"/>
                </a:solidFill>
                <a:effectLst/>
                <a:uLnTx/>
                <a:uFillTx/>
                <a:latin typeface="Segoe UI"/>
                <a:ea typeface="+mn-ea"/>
                <a:cs typeface="Segoe UI" pitchFamily="34" charset="0"/>
              </a:rPr>
              <a:t>Ethan uses Copilot to prepare for his call with Joanna. He prompts Copilot to summarize all of his communications and related documents. Copilot for Service includes Joanna’s case histories and other data from Ethan’s CRM.</a:t>
            </a:r>
          </a:p>
        </p:txBody>
      </p:sp>
      <p:sp>
        <p:nvSpPr>
          <p:cNvPr id="38" name="Text Placeholder 37">
            <a:extLst>
              <a:ext uri="{FF2B5EF4-FFF2-40B4-BE49-F238E27FC236}">
                <a16:creationId xmlns:a16="http://schemas.microsoft.com/office/drawing/2014/main" id="{0E998550-DFA3-E871-4503-65920F0CA3DE}"/>
              </a:ext>
            </a:extLst>
          </p:cNvPr>
          <p:cNvSpPr>
            <a:spLocks noGrp="1"/>
          </p:cNvSpPr>
          <p:nvPr>
            <p:ph type="body" sz="quarter" idx="27"/>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Help me prepare</a:t>
            </a:r>
            <a:r>
              <a:rPr kumimoji="0" lang="en-US" sz="900" b="0" i="0" u="none" strike="noStrike" kern="0" cap="none" spc="0" normalizeH="0" baseline="0" noProof="0">
                <a:ln>
                  <a:noFill/>
                </a:ln>
                <a:solidFill>
                  <a:srgbClr val="1A1A1A"/>
                </a:solidFill>
                <a:effectLst/>
                <a:uLnTx/>
                <a:uFillTx/>
                <a:latin typeface="Segoe UI"/>
                <a:ea typeface="+mn-ea"/>
                <a:cs typeface="+mn-cs"/>
              </a:rPr>
              <a:t> for my meeting by summarizing emails, chats, and related documents.</a:t>
            </a:r>
          </a:p>
        </p:txBody>
      </p:sp>
      <p:sp>
        <p:nvSpPr>
          <p:cNvPr id="79" name="Text Placeholder 78">
            <a:extLst>
              <a:ext uri="{FF2B5EF4-FFF2-40B4-BE49-F238E27FC236}">
                <a16:creationId xmlns:a16="http://schemas.microsoft.com/office/drawing/2014/main" id="{9E0A95DA-C6D1-7182-024A-5A3353622EE9}"/>
              </a:ext>
            </a:extLst>
          </p:cNvPr>
          <p:cNvSpPr>
            <a:spLocks noGrp="1"/>
          </p:cNvSpPr>
          <p:nvPr>
            <p:ph type="body" sz="quarter" idx="28"/>
          </p:nvPr>
        </p:nvSpPr>
        <p:spPr>
          <a:xfrm>
            <a:off x="584200" y="4053821"/>
            <a:ext cx="976461" cy="345600"/>
          </a:xfrm>
        </p:spPr>
        <p:txBody>
          <a:bodyPr/>
          <a:lstStyle/>
          <a:p>
            <a:r>
              <a:rPr lang="en-US" noProof="0"/>
              <a:t>4:00 pm</a:t>
            </a:r>
          </a:p>
        </p:txBody>
      </p:sp>
      <p:sp>
        <p:nvSpPr>
          <p:cNvPr id="39" name="Text Placeholder 38">
            <a:extLst>
              <a:ext uri="{FF2B5EF4-FFF2-40B4-BE49-F238E27FC236}">
                <a16:creationId xmlns:a16="http://schemas.microsoft.com/office/drawing/2014/main" id="{90DC7417-9CCF-7580-4D07-4AB931C73B9A}"/>
              </a:ext>
            </a:extLst>
          </p:cNvPr>
          <p:cNvSpPr>
            <a:spLocks noGrp="1"/>
          </p:cNvSpPr>
          <p:nvPr>
            <p:ph type="body" sz="quarter" idx="29"/>
          </p:nvPr>
        </p:nvSpPr>
        <p:spPr/>
        <p:txBody>
          <a:bodyPr>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US" sz="800" noProof="0">
                <a:solidFill>
                  <a:srgbClr val="1A1A1A"/>
                </a:solidFill>
                <a:latin typeface="Segoe UI"/>
              </a:rPr>
              <a:t>Later, Ethan receives a live chat inquiry from another customer asking about a  promotion. </a:t>
            </a:r>
            <a:br>
              <a:rPr lang="en-US" sz="800" noProof="0">
                <a:solidFill>
                  <a:srgbClr val="1A1A1A"/>
                </a:solidFill>
                <a:latin typeface="Segoe UI"/>
              </a:rPr>
            </a:br>
            <a:r>
              <a:rPr lang="en-US" sz="800" noProof="0">
                <a:solidFill>
                  <a:srgbClr val="1A1A1A"/>
                </a:solidFill>
                <a:latin typeface="Segoe UI"/>
              </a:rPr>
              <a:t>He uses Copilot for Service in Teams to get a concise summary of the promotion and craft a response.</a:t>
            </a:r>
          </a:p>
        </p:txBody>
      </p:sp>
      <p:sp>
        <p:nvSpPr>
          <p:cNvPr id="40" name="Text Placeholder 39">
            <a:extLst>
              <a:ext uri="{FF2B5EF4-FFF2-40B4-BE49-F238E27FC236}">
                <a16:creationId xmlns:a16="http://schemas.microsoft.com/office/drawing/2014/main" id="{7C0869A0-2A1F-90F9-EA44-1F5F6A3F31CA}"/>
              </a:ext>
            </a:extLst>
          </p:cNvPr>
          <p:cNvSpPr>
            <a:spLocks noGrp="1"/>
          </p:cNvSpPr>
          <p:nvPr>
            <p:ph type="body" sz="quarter" idx="30"/>
          </p:nvPr>
        </p:nvSpPr>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kumimoji="0" lang="en-US" sz="900" b="0" i="0" u="none" strike="noStrike" kern="0" cap="none" spc="0" normalizeH="0" baseline="0" noProof="0">
                <a:ln>
                  <a:noFill/>
                </a:ln>
                <a:solidFill>
                  <a:srgbClr val="1A1A1A"/>
                </a:solidFill>
                <a:effectLst/>
                <a:uLnTx/>
                <a:uFillTx/>
                <a:latin typeface="Segoe UI"/>
                <a:ea typeface="+mn-ea"/>
                <a:cs typeface="+mn-cs"/>
              </a:rPr>
              <a:t>Action: Get a </a:t>
            </a:r>
            <a:r>
              <a:rPr kumimoji="0" lang="en-US" sz="900" b="1" i="0" u="none" strike="noStrike" kern="1200" cap="none" spc="0" normalizeH="0" baseline="0" noProof="0">
                <a:ln>
                  <a:noFill/>
                </a:ln>
                <a:solidFill>
                  <a:srgbClr val="000000"/>
                </a:solidFill>
                <a:effectLst/>
                <a:uLnTx/>
                <a:uFillTx/>
                <a:latin typeface="Segoe UI"/>
                <a:ea typeface="+mn-ea"/>
                <a:cs typeface="+mn-cs"/>
              </a:rPr>
              <a:t>concise summary </a:t>
            </a:r>
            <a:r>
              <a:rPr kumimoji="0" lang="en-US" sz="900" b="0" i="0" u="none" strike="noStrike" kern="0" cap="none" spc="0" normalizeH="0" baseline="0" noProof="0">
                <a:ln>
                  <a:noFill/>
                </a:ln>
                <a:solidFill>
                  <a:srgbClr val="1A1A1A"/>
                </a:solidFill>
                <a:effectLst/>
                <a:uLnTx/>
                <a:uFillTx/>
                <a:latin typeface="Segoe UI"/>
                <a:ea typeface="+mn-ea"/>
                <a:cs typeface="+mn-cs"/>
              </a:rPr>
              <a:t>of the promotion </a:t>
            </a:r>
            <a:br>
              <a:rPr kumimoji="0" lang="en-US" sz="900" b="0" i="0" u="none" strike="noStrike" kern="0" cap="none" spc="0" normalizeH="0" baseline="0" noProof="0">
                <a:ln>
                  <a:noFill/>
                </a:ln>
                <a:solidFill>
                  <a:srgbClr val="1A1A1A"/>
                </a:solidFill>
                <a:effectLst/>
                <a:uLnTx/>
                <a:uFillTx/>
                <a:latin typeface="Segoe UI"/>
                <a:ea typeface="+mn-ea"/>
                <a:cs typeface="+mn-cs"/>
              </a:rPr>
            </a:br>
            <a:r>
              <a:rPr kumimoji="0" lang="en-US" sz="900" b="0" i="0" u="none" strike="noStrike" kern="0" cap="none" spc="0" normalizeH="0" baseline="0" noProof="0">
                <a:ln>
                  <a:noFill/>
                </a:ln>
                <a:solidFill>
                  <a:srgbClr val="1A1A1A"/>
                </a:solidFill>
                <a:effectLst/>
                <a:uLnTx/>
                <a:uFillTx/>
                <a:latin typeface="Segoe UI"/>
                <a:ea typeface="+mn-ea"/>
                <a:cs typeface="+mn-cs"/>
              </a:rPr>
              <a:t>from the CRM and craft a response.</a:t>
            </a:r>
          </a:p>
        </p:txBody>
      </p:sp>
      <p:sp>
        <p:nvSpPr>
          <p:cNvPr id="82" name="Text Placeholder 81">
            <a:extLst>
              <a:ext uri="{FF2B5EF4-FFF2-40B4-BE49-F238E27FC236}">
                <a16:creationId xmlns:a16="http://schemas.microsoft.com/office/drawing/2014/main" id="{36B81C5E-005C-66E1-0ADD-609369A3DF7D}"/>
              </a:ext>
            </a:extLst>
          </p:cNvPr>
          <p:cNvSpPr>
            <a:spLocks noGrp="1"/>
          </p:cNvSpPr>
          <p:nvPr>
            <p:ph type="body" sz="quarter" idx="31"/>
          </p:nvPr>
        </p:nvSpPr>
        <p:spPr>
          <a:xfrm>
            <a:off x="3776898" y="4053821"/>
            <a:ext cx="976461" cy="345600"/>
          </a:xfrm>
        </p:spPr>
        <p:txBody>
          <a:bodyPr/>
          <a:lstStyle/>
          <a:p>
            <a:r>
              <a:rPr lang="en-US" noProof="0"/>
              <a:t>2:00 pm</a:t>
            </a:r>
          </a:p>
        </p:txBody>
      </p:sp>
      <p:sp>
        <p:nvSpPr>
          <p:cNvPr id="42" name="Text Placeholder 41">
            <a:extLst>
              <a:ext uri="{FF2B5EF4-FFF2-40B4-BE49-F238E27FC236}">
                <a16:creationId xmlns:a16="http://schemas.microsoft.com/office/drawing/2014/main" id="{11DE5EA9-9D69-712B-24DC-B16FF860288E}"/>
              </a:ext>
            </a:extLst>
          </p:cNvPr>
          <p:cNvSpPr>
            <a:spLocks noGrp="1"/>
          </p:cNvSpPr>
          <p:nvPr>
            <p:ph type="body" sz="quarter" idx="32"/>
          </p:nvPr>
        </p:nvSpPr>
        <p:spPr/>
        <p:txBody>
          <a:bodyPr>
            <a:norm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800" b="0" i="0" u="none" strike="noStrike" kern="1200" cap="none" spc="0" normalizeH="0" baseline="0" noProof="0">
                <a:ln>
                  <a:noFill/>
                </a:ln>
                <a:solidFill>
                  <a:srgbClr val="1A1A1A"/>
                </a:solidFill>
                <a:effectLst/>
                <a:uLnTx/>
                <a:uFillTx/>
                <a:latin typeface="Segoe UI"/>
                <a:ea typeface="+mn-ea"/>
                <a:cs typeface="Segoe UI" pitchFamily="34" charset="0"/>
              </a:rPr>
              <a:t>After ending the call with Joanna, he uses Copilot in Teams to summarize the meeting. Copilot for Service adds the summary to Joanna’s contact record directly from Teams. </a:t>
            </a:r>
          </a:p>
        </p:txBody>
      </p:sp>
      <p:sp>
        <p:nvSpPr>
          <p:cNvPr id="43" name="Text Placeholder 42">
            <a:extLst>
              <a:ext uri="{FF2B5EF4-FFF2-40B4-BE49-F238E27FC236}">
                <a16:creationId xmlns:a16="http://schemas.microsoft.com/office/drawing/2014/main" id="{A00582EB-4740-98D6-6F29-2197DBEB6F7A}"/>
              </a:ext>
            </a:extLst>
          </p:cNvPr>
          <p:cNvSpPr>
            <a:spLocks noGrp="1"/>
          </p:cNvSpPr>
          <p:nvPr>
            <p:ph type="body" sz="quarter" idx="33"/>
          </p:nvPr>
        </p:nvSpPr>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Action: </a:t>
            </a:r>
            <a:r>
              <a:rPr kumimoji="0" lang="en-US" sz="900" b="1" i="0" u="none" strike="noStrike" kern="1200" cap="none" spc="0" normalizeH="0" baseline="0" noProof="0">
                <a:ln>
                  <a:noFill/>
                </a:ln>
                <a:solidFill>
                  <a:srgbClr val="000000"/>
                </a:solidFill>
                <a:effectLst/>
                <a:uLnTx/>
                <a:uFillTx/>
                <a:latin typeface="Segoe UI"/>
                <a:ea typeface="+mn-ea"/>
                <a:cs typeface="+mn-cs"/>
              </a:rPr>
              <a:t>Summarize the meeting </a:t>
            </a:r>
            <a:r>
              <a:rPr kumimoji="0" lang="en-US" sz="900" b="0" i="0" u="none" strike="noStrike" kern="0" cap="none" spc="0" normalizeH="0" baseline="0" noProof="0">
                <a:ln>
                  <a:noFill/>
                </a:ln>
                <a:solidFill>
                  <a:srgbClr val="1A1A1A"/>
                </a:solidFill>
                <a:effectLst/>
                <a:uLnTx/>
                <a:uFillTx/>
                <a:latin typeface="Segoe UI"/>
                <a:ea typeface="+mn-ea"/>
                <a:cs typeface="+mn-cs"/>
              </a:rPr>
              <a:t>and add the summary to the CRM contact record directly from Teams. </a:t>
            </a:r>
          </a:p>
        </p:txBody>
      </p:sp>
      <p:sp>
        <p:nvSpPr>
          <p:cNvPr id="85" name="Text Placeholder 84">
            <a:extLst>
              <a:ext uri="{FF2B5EF4-FFF2-40B4-BE49-F238E27FC236}">
                <a16:creationId xmlns:a16="http://schemas.microsoft.com/office/drawing/2014/main" id="{79BE5AE2-4222-E065-C74B-20A66B496CF8}"/>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44" name="Text Placeholder 43">
            <a:extLst>
              <a:ext uri="{FF2B5EF4-FFF2-40B4-BE49-F238E27FC236}">
                <a16:creationId xmlns:a16="http://schemas.microsoft.com/office/drawing/2014/main" id="{74F210B2-C324-ABAD-945D-32F87F492AFC}"/>
              </a:ext>
            </a:extLst>
          </p:cNvPr>
          <p:cNvSpPr>
            <a:spLocks noGrp="1"/>
          </p:cNvSpPr>
          <p:nvPr>
            <p:ph type="body" sz="quarter" idx="35"/>
          </p:nvPr>
        </p:nvSpPr>
        <p:spPr/>
        <p:txBody>
          <a:bodyPr>
            <a:norm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800" b="0" i="0" u="none" strike="noStrike" kern="1200" cap="none" spc="0" normalizeH="0" baseline="0" noProof="0">
                <a:ln>
                  <a:noFill/>
                </a:ln>
                <a:solidFill>
                  <a:srgbClr val="1A1A1A"/>
                </a:solidFill>
                <a:effectLst/>
                <a:uLnTx/>
                <a:uFillTx/>
                <a:latin typeface="Segoe UI"/>
                <a:ea typeface="+mn-ea"/>
                <a:cs typeface="Segoe UI" pitchFamily="34" charset="0"/>
              </a:rPr>
              <a:t>On the call, Ethan uses Copilot in Teams to suggest questions to ask Joanna. Copilot for identifies and suggests a fix, which he then communicates to Joanna on the call.</a:t>
            </a:r>
          </a:p>
        </p:txBody>
      </p:sp>
      <p:sp>
        <p:nvSpPr>
          <p:cNvPr id="45" name="Text Placeholder 44">
            <a:extLst>
              <a:ext uri="{FF2B5EF4-FFF2-40B4-BE49-F238E27FC236}">
                <a16:creationId xmlns:a16="http://schemas.microsoft.com/office/drawing/2014/main" id="{84316A4F-0844-2B2F-9C7E-B0695AAC82E2}"/>
              </a:ext>
            </a:extLst>
          </p:cNvPr>
          <p:cNvSpPr>
            <a:spLocks noGrp="1"/>
          </p:cNvSpPr>
          <p:nvPr>
            <p:ph type="body" sz="quarter" idx="36"/>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a:ln>
                  <a:noFill/>
                </a:ln>
                <a:solidFill>
                  <a:srgbClr val="1A1A1A"/>
                </a:solidFill>
                <a:effectLst/>
                <a:uLnTx/>
                <a:uFillTx/>
                <a:latin typeface="Segoe UI"/>
                <a:ea typeface="+mn-ea"/>
                <a:cs typeface="+mn-cs"/>
              </a:rPr>
              <a:t>Action: Use Copilot for Service in Teams to identify and suggest a fix, which he then communicates </a:t>
            </a:r>
            <a:br>
              <a:rPr kumimoji="0" lang="en-US" sz="900" b="0" i="0" u="none" strike="noStrike" kern="0" cap="none" spc="0" normalizeH="0" baseline="0" noProof="0">
                <a:ln>
                  <a:noFill/>
                </a:ln>
                <a:solidFill>
                  <a:srgbClr val="1A1A1A"/>
                </a:solidFill>
                <a:effectLst/>
                <a:uLnTx/>
                <a:uFillTx/>
                <a:latin typeface="Segoe UI"/>
                <a:ea typeface="+mn-ea"/>
                <a:cs typeface="+mn-cs"/>
              </a:rPr>
            </a:br>
            <a:r>
              <a:rPr kumimoji="0" lang="en-US" sz="900" b="0" i="0" u="none" strike="noStrike" kern="0" cap="none" spc="0" normalizeH="0" baseline="0" noProof="0">
                <a:ln>
                  <a:noFill/>
                </a:ln>
                <a:solidFill>
                  <a:srgbClr val="1A1A1A"/>
                </a:solidFill>
                <a:effectLst/>
                <a:uLnTx/>
                <a:uFillTx/>
                <a:latin typeface="Segoe UI"/>
                <a:ea typeface="+mn-ea"/>
                <a:cs typeface="+mn-cs"/>
              </a:rPr>
              <a:t>to Joanna on the call.</a:t>
            </a:r>
          </a:p>
        </p:txBody>
      </p:sp>
      <p:sp>
        <p:nvSpPr>
          <p:cNvPr id="23" name="Text Placeholder 22">
            <a:extLst>
              <a:ext uri="{FF2B5EF4-FFF2-40B4-BE49-F238E27FC236}">
                <a16:creationId xmlns:a16="http://schemas.microsoft.com/office/drawing/2014/main" id="{8C2DDAA2-F358-D8A8-9377-4AED945DF4A2}"/>
              </a:ext>
            </a:extLst>
          </p:cNvPr>
          <p:cNvSpPr>
            <a:spLocks noGrp="1"/>
          </p:cNvSpPr>
          <p:nvPr>
            <p:ph type="body" sz="quarter" idx="37"/>
          </p:nvPr>
        </p:nvSpPr>
        <p:spPr>
          <a:xfrm>
            <a:off x="10430234" y="521099"/>
            <a:ext cx="1456966" cy="175614"/>
          </a:xfrm>
        </p:spPr>
        <p:txBody>
          <a:bodyPr/>
          <a:lstStyle/>
          <a:p>
            <a:r>
              <a:rPr lang="en-US" noProof="0">
                <a:latin typeface="Segoe UI Semibold"/>
                <a:cs typeface="Segoe UI Semibold"/>
              </a:rPr>
              <a:t>Extend</a:t>
            </a:r>
            <a:endParaRPr lang="en-US" noProof="0"/>
          </a:p>
        </p:txBody>
      </p:sp>
      <p:sp>
        <p:nvSpPr>
          <p:cNvPr id="46" name="Text Placeholder 45">
            <a:extLst>
              <a:ext uri="{FF2B5EF4-FFF2-40B4-BE49-F238E27FC236}">
                <a16:creationId xmlns:a16="http://schemas.microsoft.com/office/drawing/2014/main" id="{0840C39E-3727-3FEA-A224-12AAA0FED45F}"/>
              </a:ext>
            </a:extLst>
          </p:cNvPr>
          <p:cNvSpPr>
            <a:spLocks noGrp="1"/>
          </p:cNvSpPr>
          <p:nvPr>
            <p:ph type="body" sz="quarter" idx="38"/>
          </p:nvPr>
        </p:nvSpPr>
        <p:spPr>
          <a:solidFill>
            <a:srgbClr val="0070C0"/>
          </a:solidFill>
        </p:spPr>
        <p:txBody>
          <a:bodyPr/>
          <a:lstStyle/>
          <a:p>
            <a:endParaRPr lang="en-US" noProof="0"/>
          </a:p>
        </p:txBody>
      </p:sp>
      <p:sp>
        <p:nvSpPr>
          <p:cNvPr id="47" name="Text Placeholder 46">
            <a:extLst>
              <a:ext uri="{FF2B5EF4-FFF2-40B4-BE49-F238E27FC236}">
                <a16:creationId xmlns:a16="http://schemas.microsoft.com/office/drawing/2014/main" id="{64A274EA-B722-2A17-5F0A-D187EE29DD5C}"/>
              </a:ext>
            </a:extLst>
          </p:cNvPr>
          <p:cNvSpPr>
            <a:spLocks noGrp="1"/>
          </p:cNvSpPr>
          <p:nvPr>
            <p:ph type="body" sz="quarter" idx="39"/>
          </p:nvPr>
        </p:nvSpPr>
        <p:spPr>
          <a:solidFill>
            <a:srgbClr val="0078D4"/>
          </a:solidFill>
        </p:spPr>
        <p:txBody>
          <a:bodyPr/>
          <a:lstStyle/>
          <a:p>
            <a:endParaRPr lang="en-US" noProof="0"/>
          </a:p>
        </p:txBody>
      </p:sp>
      <p:sp>
        <p:nvSpPr>
          <p:cNvPr id="48" name="Text Placeholder 47">
            <a:extLst>
              <a:ext uri="{FF2B5EF4-FFF2-40B4-BE49-F238E27FC236}">
                <a16:creationId xmlns:a16="http://schemas.microsoft.com/office/drawing/2014/main" id="{43E6F59A-0828-6A51-A643-0FF632C05960}"/>
              </a:ext>
            </a:extLst>
          </p:cNvPr>
          <p:cNvSpPr>
            <a:spLocks noGrp="1"/>
          </p:cNvSpPr>
          <p:nvPr>
            <p:ph type="body" sz="quarter" idx="40"/>
          </p:nvPr>
        </p:nvSpPr>
        <p:spPr>
          <a:solidFill>
            <a:srgbClr val="0078D4"/>
          </a:solidFill>
        </p:spPr>
        <p:txBody>
          <a:bodyPr/>
          <a:lstStyle/>
          <a:p>
            <a:endParaRPr lang="en-US" noProof="0"/>
          </a:p>
        </p:txBody>
      </p:sp>
      <p:grpSp>
        <p:nvGrpSpPr>
          <p:cNvPr id="58" name="Group 57">
            <a:extLst>
              <a:ext uri="{FF2B5EF4-FFF2-40B4-BE49-F238E27FC236}">
                <a16:creationId xmlns:a16="http://schemas.microsoft.com/office/drawing/2014/main" id="{9FD64C1C-F771-5311-0762-2E86CE4AE266}"/>
              </a:ext>
            </a:extLst>
          </p:cNvPr>
          <p:cNvGrpSpPr/>
          <p:nvPr/>
        </p:nvGrpSpPr>
        <p:grpSpPr>
          <a:xfrm>
            <a:off x="10195084" y="1462475"/>
            <a:ext cx="1696592" cy="1231837"/>
            <a:chOff x="10195084" y="1462475"/>
            <a:chExt cx="1696592" cy="1231837"/>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noProof="0">
                  <a:solidFill>
                    <a:srgbClr val="C03BC4"/>
                  </a:solidFill>
                  <a:latin typeface="Segoe UI Semibold"/>
                </a:rPr>
                <a:t>Ethan</a:t>
              </a:r>
              <a:r>
                <a:rPr lang="en-US" sz="1600" noProof="0">
                  <a:solidFill>
                    <a:srgbClr val="C03BC4"/>
                  </a:solidFill>
                  <a:latin typeface="Segoe UI" panose="020B0502040204020203" pitchFamily="34" charset="0"/>
                  <a:cs typeface="Segoe UI" panose="020B0502040204020203" pitchFamily="34" charset="0"/>
                </a:rPr>
                <a:t> </a:t>
              </a:r>
              <a:br>
                <a:rPr lang="en-US" sz="1600" noProof="0">
                  <a:solidFill>
                    <a:srgbClr val="C03BC4"/>
                  </a:solidFill>
                  <a:latin typeface="Segoe UI" panose="020B0502040204020203" pitchFamily="34" charset="0"/>
                  <a:cs typeface="Segoe UI" panose="020B0502040204020203" pitchFamily="34" charset="0"/>
                </a:rPr>
              </a:br>
              <a:r>
                <a:rPr lang="en-US" sz="1600" noProof="0">
                  <a:solidFill>
                    <a:srgbClr val="C03BC4"/>
                  </a:solidFill>
                  <a:latin typeface="Segoe UI" panose="020B0502040204020203" pitchFamily="34" charset="0"/>
                  <a:cs typeface="Segoe UI" panose="020B0502040204020203" pitchFamily="34" charset="0"/>
                </a:rPr>
                <a:t>is a Customer Service Agent</a:t>
              </a:r>
            </a:p>
          </p:txBody>
        </p:sp>
        <p:pic>
          <p:nvPicPr>
            <p:cNvPr id="57" name="Graphic 56">
              <a:extLst>
                <a:ext uri="{FF2B5EF4-FFF2-40B4-BE49-F238E27FC236}">
                  <a16:creationId xmlns:a16="http://schemas.microsoft.com/office/drawing/2014/main" id="{F740AD35-159B-35FB-416A-BC6F1683737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rot="10800000">
              <a:off x="11616886" y="2419522"/>
              <a:ext cx="274790" cy="274790"/>
            </a:xfrm>
            <a:prstGeom prst="rect">
              <a:avLst/>
            </a:prstGeom>
          </p:spPr>
        </p:pic>
      </p:grpSp>
      <p:sp>
        <p:nvSpPr>
          <p:cNvPr id="2" name="Rectangle: Rounded Corners 6">
            <a:extLst>
              <a:ext uri="{FF2B5EF4-FFF2-40B4-BE49-F238E27FC236}">
                <a16:creationId xmlns:a16="http://schemas.microsoft.com/office/drawing/2014/main" id="{7A20AF53-53C8-FC7F-6C6A-797D5F69C540}"/>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3" name="Group 2">
            <a:extLst>
              <a:ext uri="{FF2B5EF4-FFF2-40B4-BE49-F238E27FC236}">
                <a16:creationId xmlns:a16="http://schemas.microsoft.com/office/drawing/2014/main" id="{25CEE384-6482-C446-0D2A-387863A896FD}"/>
              </a:ext>
            </a:extLst>
          </p:cNvPr>
          <p:cNvGrpSpPr/>
          <p:nvPr/>
        </p:nvGrpSpPr>
        <p:grpSpPr>
          <a:xfrm>
            <a:off x="1286540" y="1134767"/>
            <a:ext cx="1571031" cy="216000"/>
            <a:chOff x="1372194" y="969899"/>
            <a:chExt cx="1571031" cy="216000"/>
          </a:xfrm>
        </p:grpSpPr>
        <p:sp>
          <p:nvSpPr>
            <p:cNvPr id="4" name="Rectangle: Rounded Corners 6">
              <a:extLst>
                <a:ext uri="{FF2B5EF4-FFF2-40B4-BE49-F238E27FC236}">
                  <a16:creationId xmlns:a16="http://schemas.microsoft.com/office/drawing/2014/main" id="{3C396BBC-334C-BE08-4CA3-996D1DAFD31F}"/>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~1 hour</a:t>
              </a:r>
            </a:p>
          </p:txBody>
        </p:sp>
        <p:pic>
          <p:nvPicPr>
            <p:cNvPr id="5" name="Graphic 4">
              <a:extLst>
                <a:ext uri="{FF2B5EF4-FFF2-40B4-BE49-F238E27FC236}">
                  <a16:creationId xmlns:a16="http://schemas.microsoft.com/office/drawing/2014/main" id="{8A6D3239-B99B-6BF0-758A-EDC1022A8AFC}"/>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421924" y="1005899"/>
              <a:ext cx="144000" cy="144000"/>
            </a:xfrm>
            <a:prstGeom prst="rect">
              <a:avLst/>
            </a:prstGeom>
          </p:spPr>
        </p:pic>
      </p:grpSp>
      <p:grpSp>
        <p:nvGrpSpPr>
          <p:cNvPr id="6" name="Group 5">
            <a:extLst>
              <a:ext uri="{FF2B5EF4-FFF2-40B4-BE49-F238E27FC236}">
                <a16:creationId xmlns:a16="http://schemas.microsoft.com/office/drawing/2014/main" id="{E10E7D46-F0E0-ADA3-68E7-78B81588C2AC}"/>
              </a:ext>
            </a:extLst>
          </p:cNvPr>
          <p:cNvGrpSpPr/>
          <p:nvPr/>
        </p:nvGrpSpPr>
        <p:grpSpPr>
          <a:xfrm>
            <a:off x="5754503" y="1134766"/>
            <a:ext cx="3227572" cy="233569"/>
            <a:chOff x="6235579" y="969898"/>
            <a:chExt cx="3227572" cy="233569"/>
          </a:xfrm>
        </p:grpSpPr>
        <p:sp>
          <p:nvSpPr>
            <p:cNvPr id="7" name="Rectangle: Rounded Corners 6">
              <a:extLst>
                <a:ext uri="{FF2B5EF4-FFF2-40B4-BE49-F238E27FC236}">
                  <a16:creationId xmlns:a16="http://schemas.microsoft.com/office/drawing/2014/main" id="{8C20D191-5385-8805-FABF-435CFFAF5308}"/>
                </a:ext>
                <a:ext uri="{C183D7F6-B498-43B3-948B-1728B52AA6E4}">
                  <adec:decorative xmlns:adec="http://schemas.microsoft.com/office/drawing/2017/decorative" val="1"/>
                </a:ext>
              </a:extLst>
            </p:cNvPr>
            <p:cNvSpPr/>
            <p:nvPr/>
          </p:nvSpPr>
          <p:spPr bwMode="auto">
            <a:xfrm>
              <a:off x="6235579" y="969898"/>
              <a:ext cx="3227572" cy="233569"/>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Faster analysis, communications, and streamlining tasks</a:t>
              </a:r>
            </a:p>
          </p:txBody>
        </p:sp>
        <p:pic>
          <p:nvPicPr>
            <p:cNvPr id="8" name="Graphic 7">
              <a:extLst>
                <a:ext uri="{FF2B5EF4-FFF2-40B4-BE49-F238E27FC236}">
                  <a16:creationId xmlns:a16="http://schemas.microsoft.com/office/drawing/2014/main" id="{1E58B725-EDFC-0FC1-B8FE-5E96202C06EC}"/>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6282712" y="1005899"/>
              <a:ext cx="144000" cy="144000"/>
            </a:xfrm>
            <a:prstGeom prst="rect">
              <a:avLst/>
            </a:prstGeom>
          </p:spPr>
        </p:pic>
      </p:grpSp>
      <p:grpSp>
        <p:nvGrpSpPr>
          <p:cNvPr id="9" name="Group 8">
            <a:extLst>
              <a:ext uri="{FF2B5EF4-FFF2-40B4-BE49-F238E27FC236}">
                <a16:creationId xmlns:a16="http://schemas.microsoft.com/office/drawing/2014/main" id="{06EB2B79-242D-39F4-AE7C-47FFC206EC34}"/>
              </a:ext>
            </a:extLst>
          </p:cNvPr>
          <p:cNvGrpSpPr/>
          <p:nvPr/>
        </p:nvGrpSpPr>
        <p:grpSpPr>
          <a:xfrm>
            <a:off x="2908241" y="1134767"/>
            <a:ext cx="2795593" cy="216000"/>
            <a:chOff x="3133720" y="969899"/>
            <a:chExt cx="2795593" cy="216000"/>
          </a:xfrm>
        </p:grpSpPr>
        <p:sp>
          <p:nvSpPr>
            <p:cNvPr id="10" name="Rectangle: Rounded Corners 6">
              <a:extLst>
                <a:ext uri="{FF2B5EF4-FFF2-40B4-BE49-F238E27FC236}">
                  <a16:creationId xmlns:a16="http://schemas.microsoft.com/office/drawing/2014/main" id="{713DCC62-B79F-1F87-9C2D-81A5D7AB2E2D}"/>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Learning</a:t>
              </a:r>
            </a:p>
          </p:txBody>
        </p:sp>
        <p:pic>
          <p:nvPicPr>
            <p:cNvPr id="11" name="Graphic 10">
              <a:extLst>
                <a:ext uri="{FF2B5EF4-FFF2-40B4-BE49-F238E27FC236}">
                  <a16:creationId xmlns:a16="http://schemas.microsoft.com/office/drawing/2014/main" id="{EB9FA928-1874-1E01-57DB-8D9DE03938DD}"/>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3193555" y="1005899"/>
              <a:ext cx="144000" cy="144000"/>
            </a:xfrm>
            <a:prstGeom prst="rect">
              <a:avLst/>
            </a:prstGeom>
          </p:spPr>
        </p:pic>
      </p:grpSp>
      <p:grpSp>
        <p:nvGrpSpPr>
          <p:cNvPr id="15" name="Group 14">
            <a:extLst>
              <a:ext uri="{FF2B5EF4-FFF2-40B4-BE49-F238E27FC236}">
                <a16:creationId xmlns:a16="http://schemas.microsoft.com/office/drawing/2014/main" id="{FA30AF0E-812D-AC20-CA58-CAEDD646A17E}"/>
              </a:ext>
            </a:extLst>
          </p:cNvPr>
          <p:cNvGrpSpPr/>
          <p:nvPr/>
        </p:nvGrpSpPr>
        <p:grpSpPr>
          <a:xfrm>
            <a:off x="7653086" y="2765363"/>
            <a:ext cx="403231" cy="403231"/>
            <a:chOff x="-42993" y="7255769"/>
            <a:chExt cx="403231" cy="403231"/>
          </a:xfrm>
        </p:grpSpPr>
        <p:sp>
          <p:nvSpPr>
            <p:cNvPr id="16" name="Oval 15">
              <a:extLst>
                <a:ext uri="{FF2B5EF4-FFF2-40B4-BE49-F238E27FC236}">
                  <a16:creationId xmlns:a16="http://schemas.microsoft.com/office/drawing/2014/main" id="{9606B237-C3F0-BBF0-6D72-E87E22F751C6}"/>
                </a:ext>
                <a:ext uri="{C183D7F6-B498-43B3-948B-1728B52AA6E4}">
                  <adec:decorative xmlns:adec="http://schemas.microsoft.com/office/drawing/2017/decorative" val="1"/>
                </a:ext>
              </a:extLst>
            </p:cNvPr>
            <p:cNvSpPr/>
            <p:nvPr/>
          </p:nvSpPr>
          <p:spPr bwMode="auto">
            <a:xfrm>
              <a:off x="-42993" y="7255769"/>
              <a:ext cx="403231" cy="403231"/>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17" name="Graphic 16">
              <a:extLst>
                <a:ext uri="{FF2B5EF4-FFF2-40B4-BE49-F238E27FC236}">
                  <a16:creationId xmlns:a16="http://schemas.microsoft.com/office/drawing/2014/main" id="{262C86AA-C2C2-ADE8-C799-EE9DDDFAEC73}"/>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3012" y="7326130"/>
              <a:ext cx="260932" cy="260932"/>
            </a:xfrm>
            <a:prstGeom prst="rect">
              <a:avLst/>
            </a:prstGeom>
          </p:spPr>
        </p:pic>
      </p:grpSp>
      <p:sp>
        <p:nvSpPr>
          <p:cNvPr id="18" name="TextBox 17">
            <a:extLst>
              <a:ext uri="{FF2B5EF4-FFF2-40B4-BE49-F238E27FC236}">
                <a16:creationId xmlns:a16="http://schemas.microsoft.com/office/drawing/2014/main" id="{1D047A73-3AAF-60B4-E202-FB66AF61F227}"/>
              </a:ext>
              <a:ext uri="{C183D7F6-B498-43B3-948B-1728B52AA6E4}">
                <adec:decorative xmlns:adec="http://schemas.microsoft.com/office/drawing/2017/decorative" val="0"/>
              </a:ext>
            </a:extLst>
          </p:cNvPr>
          <p:cNvSpPr txBox="1"/>
          <p:nvPr/>
        </p:nvSpPr>
        <p:spPr>
          <a:xfrm>
            <a:off x="8146892" y="2801806"/>
            <a:ext cx="1891941"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200" b="0" i="0" u="none" strike="noStrike" kern="0" cap="none" spc="0" normalizeH="0" baseline="30000" noProof="0" dirty="0">
                <a:ln>
                  <a:noFill/>
                </a:ln>
                <a:solidFill>
                  <a:srgbClr val="1A1A1A"/>
                </a:solidFill>
                <a:effectLst/>
                <a:uLnTx/>
                <a:uFillTx/>
                <a:cs typeface="Segoe UI" pitchFamily="34" charset="0"/>
              </a:rPr>
              <a:t>2</a:t>
            </a:r>
            <a:r>
              <a:rPr kumimoji="0" lang="en-US" sz="1200" b="0" i="0" u="none" strike="noStrike" kern="1200" cap="none" spc="0" normalizeH="0" baseline="0" noProof="0" dirty="0">
                <a:ln>
                  <a:noFill/>
                </a:ln>
                <a:solidFill>
                  <a:prstClr val="black"/>
                </a:solidFill>
                <a:effectLst/>
                <a:uLnTx/>
                <a:uFillTx/>
                <a:latin typeface="Segoe UI Semibold"/>
                <a:ea typeface="+mn-ea"/>
                <a:cs typeface="+mn-cs"/>
              </a:rPr>
              <a:t>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dirty="0">
              <a:ln>
                <a:noFill/>
              </a:ln>
              <a:solidFill>
                <a:prstClr val="black"/>
              </a:solidFill>
              <a:effectLst/>
              <a:uLnTx/>
              <a:uFillTx/>
              <a:latin typeface="Segoe UI Semibold"/>
              <a:ea typeface="+mn-ea"/>
              <a:cs typeface="+mn-cs"/>
            </a:endParaRPr>
          </a:p>
        </p:txBody>
      </p:sp>
      <p:grpSp>
        <p:nvGrpSpPr>
          <p:cNvPr id="19" name="Group 18">
            <a:extLst>
              <a:ext uri="{FF2B5EF4-FFF2-40B4-BE49-F238E27FC236}">
                <a16:creationId xmlns:a16="http://schemas.microsoft.com/office/drawing/2014/main" id="{2D05C285-7B41-490B-9E9D-881E9AB7C5C1}"/>
              </a:ext>
            </a:extLst>
          </p:cNvPr>
          <p:cNvGrpSpPr/>
          <p:nvPr/>
        </p:nvGrpSpPr>
        <p:grpSpPr>
          <a:xfrm>
            <a:off x="4286729" y="2778373"/>
            <a:ext cx="403231" cy="403231"/>
            <a:chOff x="4203599" y="2153314"/>
            <a:chExt cx="841398" cy="841398"/>
          </a:xfrm>
        </p:grpSpPr>
        <p:sp>
          <p:nvSpPr>
            <p:cNvPr id="20" name="Oval 19">
              <a:extLst>
                <a:ext uri="{FF2B5EF4-FFF2-40B4-BE49-F238E27FC236}">
                  <a16:creationId xmlns:a16="http://schemas.microsoft.com/office/drawing/2014/main" id="{083D9516-926D-EF4A-01DF-AA7D0BBC0469}"/>
                </a:ext>
                <a:ext uri="{C183D7F6-B498-43B3-948B-1728B52AA6E4}">
                  <adec:decorative xmlns:adec="http://schemas.microsoft.com/office/drawing/2017/decorative" val="1"/>
                </a:ext>
              </a:extLst>
            </p:cNvPr>
            <p:cNvSpPr/>
            <p:nvPr/>
          </p:nvSpPr>
          <p:spPr bwMode="auto">
            <a:xfrm>
              <a:off x="4203599" y="2153314"/>
              <a:ext cx="841398" cy="841398"/>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21" name="Graphic 20">
              <a:extLst>
                <a:ext uri="{FF2B5EF4-FFF2-40B4-BE49-F238E27FC236}">
                  <a16:creationId xmlns:a16="http://schemas.microsoft.com/office/drawing/2014/main" id="{77230A43-7002-D2BB-60CC-9E016710AD9D}"/>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4323339" y="2337133"/>
              <a:ext cx="541437" cy="473758"/>
            </a:xfrm>
            <a:prstGeom prst="rect">
              <a:avLst/>
            </a:prstGeom>
          </p:spPr>
        </p:pic>
      </p:grpSp>
      <p:sp>
        <p:nvSpPr>
          <p:cNvPr id="22" name="TextBox 21">
            <a:extLst>
              <a:ext uri="{FF2B5EF4-FFF2-40B4-BE49-F238E27FC236}">
                <a16:creationId xmlns:a16="http://schemas.microsoft.com/office/drawing/2014/main" id="{EC0F60F3-68A9-F698-CBBC-FB624D61206A}"/>
              </a:ext>
              <a:ext uri="{C183D7F6-B498-43B3-948B-1728B52AA6E4}">
                <adec:decorative xmlns:adec="http://schemas.microsoft.com/office/drawing/2017/decorative" val="0"/>
              </a:ext>
            </a:extLst>
          </p:cNvPr>
          <p:cNvSpPr txBox="1"/>
          <p:nvPr/>
        </p:nvSpPr>
        <p:spPr>
          <a:xfrm>
            <a:off x="4780535" y="2818406"/>
            <a:ext cx="1395612"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Segoe UI Semibold"/>
                <a:ea typeface="+mn-ea"/>
                <a:cs typeface="+mn-cs"/>
              </a:rPr>
              <a:t>Copilot in Outlook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a:ln>
                <a:noFill/>
              </a:ln>
              <a:solidFill>
                <a:prstClr val="black"/>
              </a:solidFill>
              <a:effectLst/>
              <a:uLnTx/>
              <a:uFillTx/>
              <a:latin typeface="Segoe UI Semibold"/>
              <a:ea typeface="+mn-ea"/>
              <a:cs typeface="+mn-cs"/>
            </a:endParaRPr>
          </a:p>
        </p:txBody>
      </p:sp>
      <p:grpSp>
        <p:nvGrpSpPr>
          <p:cNvPr id="24" name="Group 23">
            <a:extLst>
              <a:ext uri="{FF2B5EF4-FFF2-40B4-BE49-F238E27FC236}">
                <a16:creationId xmlns:a16="http://schemas.microsoft.com/office/drawing/2014/main" id="{4DAA4EE5-4932-26C6-B4E4-29EA53B898F5}"/>
              </a:ext>
            </a:extLst>
          </p:cNvPr>
          <p:cNvGrpSpPr/>
          <p:nvPr/>
        </p:nvGrpSpPr>
        <p:grpSpPr>
          <a:xfrm>
            <a:off x="1116056" y="2749498"/>
            <a:ext cx="403231" cy="403231"/>
            <a:chOff x="4203599" y="2153314"/>
            <a:chExt cx="841398" cy="841398"/>
          </a:xfrm>
        </p:grpSpPr>
        <p:sp>
          <p:nvSpPr>
            <p:cNvPr id="25" name="Oval 24">
              <a:extLst>
                <a:ext uri="{FF2B5EF4-FFF2-40B4-BE49-F238E27FC236}">
                  <a16:creationId xmlns:a16="http://schemas.microsoft.com/office/drawing/2014/main" id="{82A52E93-67FE-31A9-8FD5-0D5005C04B5E}"/>
                </a:ext>
                <a:ext uri="{C183D7F6-B498-43B3-948B-1728B52AA6E4}">
                  <adec:decorative xmlns:adec="http://schemas.microsoft.com/office/drawing/2017/decorative" val="1"/>
                </a:ext>
              </a:extLst>
            </p:cNvPr>
            <p:cNvSpPr/>
            <p:nvPr/>
          </p:nvSpPr>
          <p:spPr bwMode="auto">
            <a:xfrm>
              <a:off x="4203599" y="2153314"/>
              <a:ext cx="841398" cy="841398"/>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26" name="Graphic 25">
              <a:extLst>
                <a:ext uri="{FF2B5EF4-FFF2-40B4-BE49-F238E27FC236}">
                  <a16:creationId xmlns:a16="http://schemas.microsoft.com/office/drawing/2014/main" id="{BD81D22E-4517-AAFE-0100-49A77B0A607D}"/>
                </a:ext>
                <a:ext uri="{C183D7F6-B498-43B3-948B-1728B52AA6E4}">
                  <adec:decorative xmlns:adec="http://schemas.microsoft.com/office/drawing/2017/decorative" val="1"/>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4323339" y="2337133"/>
              <a:ext cx="541437" cy="473758"/>
            </a:xfrm>
            <a:prstGeom prst="rect">
              <a:avLst/>
            </a:prstGeom>
          </p:spPr>
        </p:pic>
      </p:grpSp>
      <p:sp>
        <p:nvSpPr>
          <p:cNvPr id="27" name="TextBox 26">
            <a:extLst>
              <a:ext uri="{FF2B5EF4-FFF2-40B4-BE49-F238E27FC236}">
                <a16:creationId xmlns:a16="http://schemas.microsoft.com/office/drawing/2014/main" id="{5D413707-04AA-EEFE-EE9C-027994DA45A7}"/>
              </a:ext>
              <a:ext uri="{C183D7F6-B498-43B3-948B-1728B52AA6E4}">
                <adec:decorative xmlns:adec="http://schemas.microsoft.com/office/drawing/2017/decorative" val="0"/>
              </a:ext>
            </a:extLst>
          </p:cNvPr>
          <p:cNvSpPr txBox="1"/>
          <p:nvPr/>
        </p:nvSpPr>
        <p:spPr>
          <a:xfrm>
            <a:off x="1597902" y="2789531"/>
            <a:ext cx="1422658"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Segoe UI Semibold"/>
                <a:ea typeface="+mn-ea"/>
                <a:cs typeface="+mn-cs"/>
              </a:rPr>
              <a:t>Copilot in Outlook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a:ln>
                <a:noFill/>
              </a:ln>
              <a:solidFill>
                <a:prstClr val="black"/>
              </a:solidFill>
              <a:effectLst/>
              <a:uLnTx/>
              <a:uFillTx/>
              <a:latin typeface="Segoe UI Semibold"/>
              <a:ea typeface="+mn-ea"/>
              <a:cs typeface="+mn-cs"/>
            </a:endParaRPr>
          </a:p>
        </p:txBody>
      </p:sp>
      <p:grpSp>
        <p:nvGrpSpPr>
          <p:cNvPr id="28" name="Group 27">
            <a:extLst>
              <a:ext uri="{FF2B5EF4-FFF2-40B4-BE49-F238E27FC236}">
                <a16:creationId xmlns:a16="http://schemas.microsoft.com/office/drawing/2014/main" id="{1F06B811-BB56-24B2-68B8-5C18A9299263}"/>
              </a:ext>
            </a:extLst>
          </p:cNvPr>
          <p:cNvGrpSpPr/>
          <p:nvPr/>
        </p:nvGrpSpPr>
        <p:grpSpPr>
          <a:xfrm>
            <a:off x="4286729" y="5200609"/>
            <a:ext cx="403231" cy="403231"/>
            <a:chOff x="7031943" y="2123143"/>
            <a:chExt cx="841398" cy="841398"/>
          </a:xfrm>
        </p:grpSpPr>
        <p:sp>
          <p:nvSpPr>
            <p:cNvPr id="29" name="Oval 28">
              <a:extLst>
                <a:ext uri="{FF2B5EF4-FFF2-40B4-BE49-F238E27FC236}">
                  <a16:creationId xmlns:a16="http://schemas.microsoft.com/office/drawing/2014/main" id="{CC934ADA-825D-E708-9F17-51DDB0C34E1B}"/>
                </a:ext>
                <a:ext uri="{C183D7F6-B498-43B3-948B-1728B52AA6E4}">
                  <adec:decorative xmlns:adec="http://schemas.microsoft.com/office/drawing/2017/decorative" val="1"/>
                </a:ext>
              </a:extLst>
            </p:cNvPr>
            <p:cNvSpPr/>
            <p:nvPr/>
          </p:nvSpPr>
          <p:spPr bwMode="auto">
            <a:xfrm>
              <a:off x="7031943" y="2123143"/>
              <a:ext cx="841398" cy="841398"/>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30" name="Picture 2" descr="Icon&#10;&#10;Description automatically generated">
              <a:extLst>
                <a:ext uri="{FF2B5EF4-FFF2-40B4-BE49-F238E27FC236}">
                  <a16:creationId xmlns:a16="http://schemas.microsoft.com/office/drawing/2014/main" id="{3CD70CB5-66EF-0F95-4450-BF7FE9217993}"/>
                </a:ext>
              </a:extLst>
            </p:cNvPr>
            <p:cNvPicPr>
              <a:picLocks noChangeAspect="1" noChangeArrowheads="1"/>
            </p:cNvPicPr>
            <p:nvPr/>
          </p:nvPicPr>
          <p:blipFill rotWithShape="1">
            <a:blip r:embed="rId15" cstate="screen">
              <a:extLst>
                <a:ext uri="{28A0092B-C50C-407E-A947-70E740481C1C}">
                  <a14:useLocalDpi xmlns:a14="http://schemas.microsoft.com/office/drawing/2010/main"/>
                </a:ext>
              </a:extLst>
            </a:blip>
            <a:srcRect/>
            <a:stretch/>
          </p:blipFill>
          <p:spPr bwMode="auto">
            <a:xfrm>
              <a:off x="7129299" y="2304891"/>
              <a:ext cx="627691" cy="487819"/>
            </a:xfrm>
            <a:prstGeom prst="rect">
              <a:avLst/>
            </a:prstGeom>
            <a:noFill/>
          </p:spPr>
        </p:pic>
      </p:grpSp>
      <p:sp>
        <p:nvSpPr>
          <p:cNvPr id="31" name="TextBox 30">
            <a:extLst>
              <a:ext uri="{FF2B5EF4-FFF2-40B4-BE49-F238E27FC236}">
                <a16:creationId xmlns:a16="http://schemas.microsoft.com/office/drawing/2014/main" id="{3A5DA186-0C6B-9700-504F-CA0FDDFE2A6E}"/>
              </a:ext>
              <a:ext uri="{C183D7F6-B498-43B3-948B-1728B52AA6E4}">
                <adec:decorative xmlns:adec="http://schemas.microsoft.com/office/drawing/2017/decorative" val="0"/>
              </a:ext>
            </a:extLst>
          </p:cNvPr>
          <p:cNvSpPr txBox="1"/>
          <p:nvPr/>
        </p:nvSpPr>
        <p:spPr>
          <a:xfrm>
            <a:off x="4780535" y="5240642"/>
            <a:ext cx="1456622"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Segoe UI Semibold"/>
                <a:ea typeface="+mn-ea"/>
                <a:cs typeface="+mn-cs"/>
              </a:rPr>
              <a:t>Copilot in Teams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a:ln>
                <a:noFill/>
              </a:ln>
              <a:solidFill>
                <a:srgbClr val="0078D4"/>
              </a:solidFill>
              <a:effectLst/>
              <a:uLnTx/>
              <a:uFillTx/>
              <a:latin typeface="Segoe UI Semibold"/>
              <a:ea typeface="+mn-ea"/>
              <a:cs typeface="+mn-cs"/>
            </a:endParaRPr>
          </a:p>
        </p:txBody>
      </p:sp>
      <p:grpSp>
        <p:nvGrpSpPr>
          <p:cNvPr id="49" name="Group 48">
            <a:extLst>
              <a:ext uri="{FF2B5EF4-FFF2-40B4-BE49-F238E27FC236}">
                <a16:creationId xmlns:a16="http://schemas.microsoft.com/office/drawing/2014/main" id="{497256F9-3F5D-928A-66F8-FA68AA22B789}"/>
              </a:ext>
            </a:extLst>
          </p:cNvPr>
          <p:cNvGrpSpPr/>
          <p:nvPr/>
        </p:nvGrpSpPr>
        <p:grpSpPr>
          <a:xfrm>
            <a:off x="7562511" y="5188252"/>
            <a:ext cx="403231" cy="403231"/>
            <a:chOff x="7031943" y="2123143"/>
            <a:chExt cx="841398" cy="841398"/>
          </a:xfrm>
        </p:grpSpPr>
        <p:sp>
          <p:nvSpPr>
            <p:cNvPr id="50" name="Oval 49">
              <a:extLst>
                <a:ext uri="{FF2B5EF4-FFF2-40B4-BE49-F238E27FC236}">
                  <a16:creationId xmlns:a16="http://schemas.microsoft.com/office/drawing/2014/main" id="{95DBFBE5-8DED-024B-F55A-F79FD71F6ECE}"/>
                </a:ext>
                <a:ext uri="{C183D7F6-B498-43B3-948B-1728B52AA6E4}">
                  <adec:decorative xmlns:adec="http://schemas.microsoft.com/office/drawing/2017/decorative" val="1"/>
                </a:ext>
              </a:extLst>
            </p:cNvPr>
            <p:cNvSpPr/>
            <p:nvPr/>
          </p:nvSpPr>
          <p:spPr bwMode="auto">
            <a:xfrm>
              <a:off x="7031943" y="2123143"/>
              <a:ext cx="841398" cy="841398"/>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51" name="Picture 2" descr="Icon&#10;&#10;Description automatically generated">
              <a:extLst>
                <a:ext uri="{FF2B5EF4-FFF2-40B4-BE49-F238E27FC236}">
                  <a16:creationId xmlns:a16="http://schemas.microsoft.com/office/drawing/2014/main" id="{FEE9597E-1B3F-96AE-1912-C868394FD1AC}"/>
                </a:ext>
              </a:extLst>
            </p:cNvPr>
            <p:cNvPicPr>
              <a:picLocks noChangeAspect="1" noChangeArrowheads="1"/>
            </p:cNvPicPr>
            <p:nvPr/>
          </p:nvPicPr>
          <p:blipFill rotWithShape="1">
            <a:blip r:embed="rId15" cstate="screen">
              <a:extLst>
                <a:ext uri="{28A0092B-C50C-407E-A947-70E740481C1C}">
                  <a14:useLocalDpi xmlns:a14="http://schemas.microsoft.com/office/drawing/2010/main"/>
                </a:ext>
              </a:extLst>
            </a:blip>
            <a:srcRect/>
            <a:stretch/>
          </p:blipFill>
          <p:spPr bwMode="auto">
            <a:xfrm>
              <a:off x="7129299" y="2304891"/>
              <a:ext cx="627691" cy="487819"/>
            </a:xfrm>
            <a:prstGeom prst="rect">
              <a:avLst/>
            </a:prstGeom>
            <a:noFill/>
          </p:spPr>
        </p:pic>
      </p:grpSp>
      <p:sp>
        <p:nvSpPr>
          <p:cNvPr id="52" name="TextBox 51">
            <a:extLst>
              <a:ext uri="{FF2B5EF4-FFF2-40B4-BE49-F238E27FC236}">
                <a16:creationId xmlns:a16="http://schemas.microsoft.com/office/drawing/2014/main" id="{6A21EE15-DFA9-D1F0-BB4E-8F8C515379CE}"/>
              </a:ext>
              <a:ext uri="{C183D7F6-B498-43B3-948B-1728B52AA6E4}">
                <adec:decorative xmlns:adec="http://schemas.microsoft.com/office/drawing/2017/decorative" val="0"/>
              </a:ext>
            </a:extLst>
          </p:cNvPr>
          <p:cNvSpPr txBox="1"/>
          <p:nvPr/>
        </p:nvSpPr>
        <p:spPr>
          <a:xfrm>
            <a:off x="8056317" y="5240642"/>
            <a:ext cx="1456622"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Segoe UI Semibold"/>
                <a:ea typeface="+mn-ea"/>
                <a:cs typeface="+mn-cs"/>
              </a:rPr>
              <a:t>Copilot in Teams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a:ln>
                <a:noFill/>
              </a:ln>
              <a:solidFill>
                <a:srgbClr val="0078D4"/>
              </a:solidFill>
              <a:effectLst/>
              <a:uLnTx/>
              <a:uFillTx/>
              <a:latin typeface="Segoe UI Semibold"/>
              <a:ea typeface="+mn-ea"/>
              <a:cs typeface="+mn-cs"/>
            </a:endParaRPr>
          </a:p>
        </p:txBody>
      </p:sp>
      <p:grpSp>
        <p:nvGrpSpPr>
          <p:cNvPr id="53" name="Group 52">
            <a:extLst>
              <a:ext uri="{FF2B5EF4-FFF2-40B4-BE49-F238E27FC236}">
                <a16:creationId xmlns:a16="http://schemas.microsoft.com/office/drawing/2014/main" id="{B4FE988A-3710-7BAE-DB6D-90CE9BC34F5C}"/>
              </a:ext>
            </a:extLst>
          </p:cNvPr>
          <p:cNvGrpSpPr/>
          <p:nvPr/>
        </p:nvGrpSpPr>
        <p:grpSpPr>
          <a:xfrm>
            <a:off x="1116056" y="5188252"/>
            <a:ext cx="403231" cy="403231"/>
            <a:chOff x="7031943" y="2123143"/>
            <a:chExt cx="841398" cy="841398"/>
          </a:xfrm>
        </p:grpSpPr>
        <p:sp>
          <p:nvSpPr>
            <p:cNvPr id="54" name="Oval 53">
              <a:extLst>
                <a:ext uri="{FF2B5EF4-FFF2-40B4-BE49-F238E27FC236}">
                  <a16:creationId xmlns:a16="http://schemas.microsoft.com/office/drawing/2014/main" id="{5913D735-F4A3-191C-50DD-0E28D2005EF1}"/>
                </a:ext>
                <a:ext uri="{C183D7F6-B498-43B3-948B-1728B52AA6E4}">
                  <adec:decorative xmlns:adec="http://schemas.microsoft.com/office/drawing/2017/decorative" val="1"/>
                </a:ext>
              </a:extLst>
            </p:cNvPr>
            <p:cNvSpPr/>
            <p:nvPr/>
          </p:nvSpPr>
          <p:spPr bwMode="auto">
            <a:xfrm>
              <a:off x="7031943" y="2123143"/>
              <a:ext cx="841398" cy="841398"/>
            </a:xfrm>
            <a:prstGeom prst="ellipse">
              <a:avLst/>
            </a:prstGeom>
            <a:solidFill>
              <a:srgbClr val="FFFFFF"/>
            </a:solidFill>
            <a:ln w="9525" cap="flat" cmpd="sng" algn="ctr">
              <a:noFill/>
              <a:prstDash val="solid"/>
              <a:headEnd type="none" w="med" len="med"/>
              <a:tailEnd type="none" w="med" len="med"/>
            </a:ln>
            <a:effectLst/>
          </p:spPr>
          <p:txBody>
            <a:bodyPr rot="0" spcFirstLastPara="0" vertOverflow="overflow" horzOverflow="overflow" vert="horz" wrap="square" lIns="91440" tIns="64008" rIns="45720" bIns="45720"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pic>
          <p:nvPicPr>
            <p:cNvPr id="55" name="Picture 2" descr="Icon&#10;&#10;Description automatically generated">
              <a:extLst>
                <a:ext uri="{FF2B5EF4-FFF2-40B4-BE49-F238E27FC236}">
                  <a16:creationId xmlns:a16="http://schemas.microsoft.com/office/drawing/2014/main" id="{D69ECAFF-A60C-A78E-7FE4-6EEE96C3E52A}"/>
                </a:ext>
              </a:extLst>
            </p:cNvPr>
            <p:cNvPicPr>
              <a:picLocks noChangeAspect="1" noChangeArrowheads="1"/>
            </p:cNvPicPr>
            <p:nvPr/>
          </p:nvPicPr>
          <p:blipFill rotWithShape="1">
            <a:blip r:embed="rId15" cstate="screen">
              <a:extLst>
                <a:ext uri="{28A0092B-C50C-407E-A947-70E740481C1C}">
                  <a14:useLocalDpi xmlns:a14="http://schemas.microsoft.com/office/drawing/2010/main"/>
                </a:ext>
              </a:extLst>
            </a:blip>
            <a:srcRect/>
            <a:stretch/>
          </p:blipFill>
          <p:spPr bwMode="auto">
            <a:xfrm>
              <a:off x="7129299" y="2304891"/>
              <a:ext cx="627691" cy="487819"/>
            </a:xfrm>
            <a:prstGeom prst="rect">
              <a:avLst/>
            </a:prstGeom>
            <a:noFill/>
          </p:spPr>
        </p:pic>
      </p:grpSp>
      <p:sp>
        <p:nvSpPr>
          <p:cNvPr id="59" name="TextBox 58">
            <a:extLst>
              <a:ext uri="{FF2B5EF4-FFF2-40B4-BE49-F238E27FC236}">
                <a16:creationId xmlns:a16="http://schemas.microsoft.com/office/drawing/2014/main" id="{7E9C5ECD-5A26-325E-ABD2-9948E1B2B101}"/>
              </a:ext>
              <a:ext uri="{C183D7F6-B498-43B3-948B-1728B52AA6E4}">
                <adec:decorative xmlns:adec="http://schemas.microsoft.com/office/drawing/2017/decorative" val="0"/>
              </a:ext>
            </a:extLst>
          </p:cNvPr>
          <p:cNvSpPr txBox="1"/>
          <p:nvPr/>
        </p:nvSpPr>
        <p:spPr>
          <a:xfrm>
            <a:off x="1597902" y="5228285"/>
            <a:ext cx="1456622" cy="32316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Segoe UI Semibold"/>
                <a:ea typeface="+mn-ea"/>
                <a:cs typeface="+mn-cs"/>
              </a:rPr>
              <a:t>Copilot in Teams </a:t>
            </a: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a:ea typeface="+mn-ea"/>
                <a:cs typeface="+mn-cs"/>
              </a:rPr>
              <a:t>+Copilot for Service</a:t>
            </a:r>
            <a:endParaRPr kumimoji="0" lang="en-US" sz="1200" b="0" i="0" u="none" strike="noStrike" kern="1200" cap="none" spc="0" normalizeH="0" baseline="0" noProof="0">
              <a:ln>
                <a:noFill/>
              </a:ln>
              <a:solidFill>
                <a:srgbClr val="0078D4"/>
              </a:solidFill>
              <a:effectLst/>
              <a:uLnTx/>
              <a:uFillTx/>
              <a:latin typeface="Segoe UI Semibold"/>
              <a:ea typeface="+mn-ea"/>
              <a:cs typeface="+mn-cs"/>
            </a:endParaRPr>
          </a:p>
        </p:txBody>
      </p:sp>
      <p:pic>
        <p:nvPicPr>
          <p:cNvPr id="62" name="Picture 61" descr="A person wearing glasses and a button up shirt&#10;&#10;Description automatically generated">
            <a:extLst>
              <a:ext uri="{FF2B5EF4-FFF2-40B4-BE49-F238E27FC236}">
                <a16:creationId xmlns:a16="http://schemas.microsoft.com/office/drawing/2014/main" id="{D808F713-28AA-F855-C655-CD4C66905667}"/>
              </a:ext>
            </a:extLst>
          </p:cNvPr>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9777595" y="2866466"/>
            <a:ext cx="2443730" cy="3895800"/>
          </a:xfrm>
          <a:prstGeom prst="rect">
            <a:avLst/>
          </a:prstGeom>
        </p:spPr>
      </p:pic>
      <p:sp>
        <p:nvSpPr>
          <p:cNvPr id="63" name="Graphic 2">
            <a:hlinkClick r:id="rId17"/>
            <a:extLst>
              <a:ext uri="{FF2B5EF4-FFF2-40B4-BE49-F238E27FC236}">
                <a16:creationId xmlns:a16="http://schemas.microsoft.com/office/drawing/2014/main" id="{066F64F4-CE4D-009D-C972-7450B1BA07AD}"/>
              </a:ext>
            </a:extLst>
          </p:cNvPr>
          <p:cNvSpPr/>
          <p:nvPr/>
        </p:nvSpPr>
        <p:spPr>
          <a:xfrm>
            <a:off x="4406000" y="430298"/>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Tree>
    <p:extLst>
      <p:ext uri="{BB962C8B-B14F-4D97-AF65-F5344CB8AC3E}">
        <p14:creationId xmlns:p14="http://schemas.microsoft.com/office/powerpoint/2010/main" val="65683479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453</Words>
  <Application>Microsoft Office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Service agent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