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9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7D73A-EA37-49BA-80A1-E8CF7B819B5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DDB5D-A7B7-431F-9F3D-BA1CEE29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1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14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2592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13945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949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757810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867759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398873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4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hyperlink" Target="https://www.microsoft.com/en-us/videoplayer/embed/RW1lvKV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28336090-C54A-0446-1D33-DBFC691D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dirty="0"/>
              <a:t>A day in the life of a Service agent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2CDF0C2-04E6-7BA1-560A-BD4B034B2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107722"/>
          </a:xfrm>
        </p:spPr>
        <p:txBody>
          <a:bodyPr/>
          <a:lstStyle/>
          <a:p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Access Copilot at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from the Windows taskbar or Edge browser, or in the Copilot app in Teams, and set toggle to “Work”.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F57150F-4322-DE0A-2EE2-8CF3A53F2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Service </a:t>
            </a:r>
            <a:r>
              <a:rPr lang="en-US" sz="900" i="1"/>
              <a:t>(includes Copilot for Microsoft 365)</a:t>
            </a:r>
            <a:endParaRPr lang="en-US" sz="900" i="1" noProof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D7A651F6-46AB-357E-E234-1169F360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8:00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75490B2-F150-7953-C5F2-D6962172EF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Ethan, an agent at Fourth Coffee, receives an email from a customer Joanna about her coffee machine’s warranty. Ethan uses Microsoft Copilot for Service in Outlook to generate a case summary.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EA71A28-4A62-43E4-7695-7A74BE50BB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Generates a case summary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Outlook that includes details from Salesforce and other knowledge sources to help Ethan get up to speed.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CD44787D-D2D3-FC35-05D9-4A398F9D57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8:15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B20EF0F-0895-49F7-ED09-96B50EED0C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Now, one of Joanna's coffee machines is making a strange noise. Ethan uses Copilot in Outlook to quickly draft a reply. Copilot for Service adds case details from his CRM to the email. He adds an invitation to a Teams call.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2027C87-3ABA-1AC7-14FD-E2688FC57C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 reply in Outlook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 in the case details 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the CRM. He adds an invitation to a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Teams call so he can help diagnose the issue. 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BE7F0EA8-5749-1DE1-BB0D-34861D79FA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 altLang="zh-TW"/>
              <a:t>10</a:t>
            </a:r>
            <a:r>
              <a:rPr lang="en-US" altLang="zh-TW" noProof="0"/>
              <a:t>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7282E6E-809A-8F64-61DF-46464DAF6EC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Ethan uses Copilot to prepare for his call with Joanna. He prompts Copilot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1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to summarize all of his communications and related documents. Copilot for Service includes Joanna’s case histories and other data from Ethan’s CRM.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E998550-DFA3-E871-4503-65920F0CA3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Help me prepare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for my meeting by summarizing emails, chats, and related documents.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9E0A95DA-C6D1-7182-024A-5A3353622EE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4:00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0DC7417-9CCF-7580-4D07-4AB931C73B9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1A1A1A"/>
                </a:solidFill>
                <a:latin typeface="Segoe UI"/>
              </a:rPr>
              <a:t>Later, Ethan receives a live chat inquiry from another customer asking about a  promotion. </a:t>
            </a:r>
            <a:br>
              <a:rPr lang="en-US" sz="800">
                <a:solidFill>
                  <a:srgbClr val="1A1A1A"/>
                </a:solidFill>
                <a:latin typeface="Segoe UI"/>
              </a:rPr>
            </a:br>
            <a:r>
              <a:rPr lang="en-US" sz="800">
                <a:solidFill>
                  <a:srgbClr val="1A1A1A"/>
                </a:solidFill>
                <a:latin typeface="Segoe UI"/>
              </a:rPr>
              <a:t>He uses Copilot for Service in Teams to get a concise summary of the promotion and craft a response.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7C0869A0-2A1F-90F9-EA44-1F5F6A3F31C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Get a 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concise summary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 the promotion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the CRM and craft a response.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36B81C5E-005C-66E1-0ADD-609369A3DF7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2:00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1DE5EA9-9D69-712B-24DC-B16FF860288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After ending the call with Joanna, he uses Copilot in Teams to summarize the meeting. Copilot for Service adds the summary to Joanna’s contact record directly from Teams. 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A00582EB-4740-98D6-6F29-2197DBEB6F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 the meeting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adds the summary to her Salesforce contact record directly from Teams. 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79BE5AE2-4222-E065-C74B-20A66B496C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11:00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4F210B2-C324-ABAD-945D-32F87F492AF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On the call, Ethan uses Copilot in Teams to suggest questions to ask Joanna. Copilot for identifies and suggests a fix, which he then communicates to Joanna on the call.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4316A4F-0844-2B2F-9C7E-B0695AAC82E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Uses Copilot for Service in Teams to identify and suggest a fix, which he then communicates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Joanna on the call.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C2DDAA2-F358-D8A8-9377-4AED945DF4A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Get started</a:t>
            </a:r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0840C39E-3727-3FEA-A224-12AAA0FED45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4A274EA-B722-2A17-5F0A-D187EE29DD5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3E6F59A-0828-6A51-A643-0FF632C0596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D64C1C-F771-5311-0762-2E86CE4AE266}"/>
              </a:ext>
            </a:extLst>
          </p:cNvPr>
          <p:cNvGrpSpPr/>
          <p:nvPr/>
        </p:nvGrpSpPr>
        <p:grpSpPr>
          <a:xfrm>
            <a:off x="10195084" y="1462475"/>
            <a:ext cx="1696592" cy="1231837"/>
            <a:chOff x="10195084" y="1462475"/>
            <a:chExt cx="1696592" cy="123183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214391-A987-6AB8-2A0D-A379E348139E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Ethan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Customer Service Agent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740AD35-159B-35FB-416A-BC6F1683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1616886" y="2419522"/>
              <a:ext cx="274790" cy="274790"/>
            </a:xfrm>
            <a:prstGeom prst="rect">
              <a:avLst/>
            </a:prstGeom>
          </p:spPr>
        </p:pic>
      </p:grp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20AF53-53C8-FC7F-6C6A-797D5F69C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E384-6482-C446-0D2A-387863A896FD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3C396BBC-334C-BE08-4CA3-996D1DAFD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A6D3239-B99B-6BF0-758A-EDC1022A8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0E7D46-F0E0-ADA3-68E7-78B81588C2AC}"/>
              </a:ext>
            </a:extLst>
          </p:cNvPr>
          <p:cNvGrpSpPr/>
          <p:nvPr/>
        </p:nvGrpSpPr>
        <p:grpSpPr>
          <a:xfrm>
            <a:off x="5754503" y="1134766"/>
            <a:ext cx="3227572" cy="233569"/>
            <a:chOff x="6235579" y="969898"/>
            <a:chExt cx="3227572" cy="23356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C20D191-5385-8805-FABF-435CFFAF5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8"/>
              <a:ext cx="3227572" cy="23356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Faster analysis, communications, and streamlining tasks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E58B725-EDFC-0FC1-B8FE-5E96202C0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EB2B79-242D-39F4-AE7C-47FFC206EC34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713DCC62-B79F-1F87-9C2D-81A5D7AB2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Learning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B9FA928-1874-1E01-57DB-8D9DE0393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30AF0E-812D-AC20-CA58-CAEDD646A17E}"/>
              </a:ext>
            </a:extLst>
          </p:cNvPr>
          <p:cNvGrpSpPr/>
          <p:nvPr/>
        </p:nvGrpSpPr>
        <p:grpSpPr>
          <a:xfrm>
            <a:off x="7653086" y="2765363"/>
            <a:ext cx="403231" cy="403231"/>
            <a:chOff x="-42993" y="7255769"/>
            <a:chExt cx="403231" cy="40323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06B237-C3F0-BBF0-6D72-E87E22F7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-42993" y="7255769"/>
              <a:ext cx="403231" cy="403231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62C86AA-C2C2-ADE8-C799-EE9DDDFA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3012" y="7326130"/>
              <a:ext cx="260932" cy="26093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D047A73-3AAF-60B4-E202-FB66AF61F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146892" y="2801806"/>
            <a:ext cx="1891941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+Copilot for Service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05C285-7B41-490B-9E9D-881E9AB7C5C1}"/>
              </a:ext>
            </a:extLst>
          </p:cNvPr>
          <p:cNvGrpSpPr/>
          <p:nvPr/>
        </p:nvGrpSpPr>
        <p:grpSpPr>
          <a:xfrm>
            <a:off x="4286729" y="2778373"/>
            <a:ext cx="403231" cy="403231"/>
            <a:chOff x="4203599" y="2153314"/>
            <a:chExt cx="841398" cy="84139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83D9516-926D-EF4A-01DF-AA7D0BBC0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203599" y="2153314"/>
              <a:ext cx="841398" cy="84139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77230A43-7002-D2BB-60CC-9E016710A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23339" y="2337133"/>
              <a:ext cx="541437" cy="473758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C0F60F3-68A9-F698-CBBC-FB624D6120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80535" y="2818406"/>
            <a:ext cx="1395612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 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+Copilot for Service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AA4EE5-4932-26C6-B4E4-29EA53B898F5}"/>
              </a:ext>
            </a:extLst>
          </p:cNvPr>
          <p:cNvGrpSpPr/>
          <p:nvPr/>
        </p:nvGrpSpPr>
        <p:grpSpPr>
          <a:xfrm>
            <a:off x="1116056" y="2749498"/>
            <a:ext cx="403231" cy="403231"/>
            <a:chOff x="4203599" y="2153314"/>
            <a:chExt cx="841398" cy="84139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2A52E93-67FE-31A9-8FD5-0D5005C04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203599" y="2153314"/>
              <a:ext cx="841398" cy="84139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D81D22E-4517-AAFE-0100-49A77B0A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23339" y="2337133"/>
              <a:ext cx="541437" cy="473758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D413707-04AA-EEFE-EE9C-027994DA45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597902" y="2789531"/>
            <a:ext cx="1422658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 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+Copilot for Service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06B811-BB56-24B2-68B8-5C18A9299263}"/>
              </a:ext>
            </a:extLst>
          </p:cNvPr>
          <p:cNvGrpSpPr/>
          <p:nvPr/>
        </p:nvGrpSpPr>
        <p:grpSpPr>
          <a:xfrm>
            <a:off x="4286729" y="5200609"/>
            <a:ext cx="403231" cy="403231"/>
            <a:chOff x="7031943" y="2123143"/>
            <a:chExt cx="841398" cy="84139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C934ADA-825D-E708-9F17-51DDB0C34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7031943" y="2123143"/>
              <a:ext cx="841398" cy="84139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30" name="Picture 2" descr="Icon&#10;&#10;Description automatically generated">
              <a:extLst>
                <a:ext uri="{FF2B5EF4-FFF2-40B4-BE49-F238E27FC236}">
                  <a16:creationId xmlns:a16="http://schemas.microsoft.com/office/drawing/2014/main" id="{3CD70CB5-66EF-0F95-4450-BF7FE92179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29299" y="2304891"/>
              <a:ext cx="627691" cy="487819"/>
            </a:xfrm>
            <a:prstGeom prst="rect">
              <a:avLst/>
            </a:prstGeom>
            <a:noFill/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A5DA186-0C6B-9700-504F-CA0FDDFE2A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80535" y="5240642"/>
            <a:ext cx="1456622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 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+Copilot for Service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7256F9-3F5D-928A-66F8-FA68AA22B789}"/>
              </a:ext>
            </a:extLst>
          </p:cNvPr>
          <p:cNvGrpSpPr/>
          <p:nvPr/>
        </p:nvGrpSpPr>
        <p:grpSpPr>
          <a:xfrm>
            <a:off x="7562511" y="5188252"/>
            <a:ext cx="403231" cy="403231"/>
            <a:chOff x="7031943" y="2123143"/>
            <a:chExt cx="841398" cy="84139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5DBFBE5-8DED-024B-F55A-F79FD71F6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7031943" y="2123143"/>
              <a:ext cx="841398" cy="84139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51" name="Picture 2" descr="Icon&#10;&#10;Description automatically generated">
              <a:extLst>
                <a:ext uri="{FF2B5EF4-FFF2-40B4-BE49-F238E27FC236}">
                  <a16:creationId xmlns:a16="http://schemas.microsoft.com/office/drawing/2014/main" id="{FEE9597E-1B3F-96AE-1912-C868394FD1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29299" y="2304891"/>
              <a:ext cx="627691" cy="487819"/>
            </a:xfrm>
            <a:prstGeom prst="rect">
              <a:avLst/>
            </a:prstGeom>
            <a:noFill/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A21EE15-DFA9-D1F0-BB4E-8F8C515379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056317" y="5240642"/>
            <a:ext cx="1456622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 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+Copilot for Service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FE988A-3710-7BAE-DB6D-90CE9BC34F5C}"/>
              </a:ext>
            </a:extLst>
          </p:cNvPr>
          <p:cNvGrpSpPr/>
          <p:nvPr/>
        </p:nvGrpSpPr>
        <p:grpSpPr>
          <a:xfrm>
            <a:off x="1116056" y="5188252"/>
            <a:ext cx="403231" cy="403231"/>
            <a:chOff x="7031943" y="2123143"/>
            <a:chExt cx="841398" cy="841398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13D735-F4A3-191C-50DD-0E28D2005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7031943" y="2123143"/>
              <a:ext cx="841398" cy="841398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55" name="Picture 2" descr="Icon&#10;&#10;Description automatically generated">
              <a:extLst>
                <a:ext uri="{FF2B5EF4-FFF2-40B4-BE49-F238E27FC236}">
                  <a16:creationId xmlns:a16="http://schemas.microsoft.com/office/drawing/2014/main" id="{D69ECAFF-A60C-A78E-7FE4-6EEE96C3E5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29299" y="2304891"/>
              <a:ext cx="627691" cy="487819"/>
            </a:xfrm>
            <a:prstGeom prst="rect">
              <a:avLst/>
            </a:prstGeom>
            <a:noFill/>
          </p:spPr>
        </p:pic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E9C5ECD-5A26-325E-ABD2-9948E1B2B1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597902" y="5228285"/>
            <a:ext cx="1456622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 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+Copilot for Service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62" name="Picture 61" descr="A person wearing glasses and a button up shirt&#10;&#10;Description automatically generated">
            <a:extLst>
              <a:ext uri="{FF2B5EF4-FFF2-40B4-BE49-F238E27FC236}">
                <a16:creationId xmlns:a16="http://schemas.microsoft.com/office/drawing/2014/main" id="{D808F713-28AA-F855-C655-CD4C6690566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56"/>
          <a:stretch/>
        </p:blipFill>
        <p:spPr>
          <a:xfrm>
            <a:off x="9777595" y="2866466"/>
            <a:ext cx="2443730" cy="3895800"/>
          </a:xfrm>
          <a:prstGeom prst="rect">
            <a:avLst/>
          </a:prstGeom>
        </p:spPr>
      </p:pic>
      <p:sp>
        <p:nvSpPr>
          <p:cNvPr id="63" name="Graphic 2">
            <a:hlinkClick r:id="rId17"/>
            <a:extLst>
              <a:ext uri="{FF2B5EF4-FFF2-40B4-BE49-F238E27FC236}">
                <a16:creationId xmlns:a16="http://schemas.microsoft.com/office/drawing/2014/main" id="{066F64F4-CE4D-009D-C972-7450B1BA07AD}"/>
              </a:ext>
            </a:extLst>
          </p:cNvPr>
          <p:cNvSpPr/>
          <p:nvPr/>
        </p:nvSpPr>
        <p:spPr>
          <a:xfrm>
            <a:off x="4191937" y="420644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8347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CEA333F-AF65-482F-B1D5-0D69A3B5334A}"/>
</file>

<file path=customXml/itemProps2.xml><?xml version="1.0" encoding="utf-8"?>
<ds:datastoreItem xmlns:ds="http://schemas.openxmlformats.org/officeDocument/2006/customXml" ds:itemID="{438362B3-8C3F-4D76-803F-BE38DFAD545D}"/>
</file>

<file path=customXml/itemProps3.xml><?xml version="1.0" encoding="utf-8"?>
<ds:datastoreItem xmlns:ds="http://schemas.openxmlformats.org/officeDocument/2006/customXml" ds:itemID="{B7F03DAB-96E6-4086-9823-5C4E290B2DF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Service agent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Christian</dc:creator>
  <cp:lastModifiedBy>Chad Christian</cp:lastModifiedBy>
  <cp:revision>1</cp:revision>
  <dcterms:created xsi:type="dcterms:W3CDTF">2024-05-31T15:33:02Z</dcterms:created>
  <dcterms:modified xsi:type="dcterms:W3CDTF">2024-05-31T15:33:32Z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