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37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0461D-C5AF-47A3-8E01-E36D79B1D640}" v="27" dt="2025-11-20T19:20:22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52" autoAdjust="0"/>
    <p:restoredTop sz="92202" autoAdjust="0"/>
  </p:normalViewPr>
  <p:slideViewPr>
    <p:cSldViewPr snapToGrid="0">
      <p:cViewPr varScale="1">
        <p:scale>
          <a:sx n="72" d="100"/>
          <a:sy n="72" d="100"/>
        </p:scale>
        <p:origin x="23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88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/>
              <a:t>1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 </a:t>
            </a:r>
            <a:r>
              <a:rPr lang="en-US" noProof="0"/>
              <a:t>or the Microsoft 365 Copilot Chat mobile app and set toggle to “Web”.</a:t>
            </a:r>
          </a:p>
          <a:p>
            <a:r>
              <a:rPr lang="en-US" baseline="30000" noProof="0"/>
              <a:t>2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</a:t>
            </a:r>
            <a:r>
              <a:rPr lang="en-US" noProof="0"/>
              <a:t>, the Microsoft 365 Copilot Chat mobile app, or the M365 Copilot Chat app in Teams, and set toggle to “Work”.</a:t>
            </a:r>
          </a:p>
          <a:p>
            <a:r>
              <a:rPr lang="en-US" baseline="30000" noProof="0"/>
              <a:t>3</a:t>
            </a:r>
            <a:r>
              <a:rPr lang="en-US" noProof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  <p:sldLayoutId id="2147483670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hyperlink" Target="https://copilot.cloud.microsoft/prompts/f29ccde6-d92e-414c-8156-e3e387d247de" TargetMode="External"/><Relationship Id="rId7" Type="http://schemas.openxmlformats.org/officeDocument/2006/relationships/hyperlink" Target="https://copilot.cloud.microsoft/prompts/bafc6790-47a5-4513-8ced-8cad5c1055be" TargetMode="External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sv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copilot.cloud.microsoft/prompts/add-a-slide-ab66e07e-3c4f-4075-81e0-239b49fad71b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support.microsoft.com/topic/getting-started-with-office-agent-6d043333-6eeb-49d8-a80c-681d29ab7c04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openxmlformats.org/officeDocument/2006/relationships/image" Target="../media/image19.png"/><Relationship Id="rId4" Type="http://schemas.openxmlformats.org/officeDocument/2006/relationships/hyperlink" Target="https://copilot.cloud.microsoft/prompts/3dc0470d-5e34-4b9e-9a59-b11f2fedeb9d" TargetMode="External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49">
            <a:extLst>
              <a:ext uri="{FF2B5EF4-FFF2-40B4-BE49-F238E27FC236}">
                <a16:creationId xmlns:a16="http://schemas.microsoft.com/office/drawing/2014/main" id="{6ECEF3DD-DAC4-C67F-60F6-FDD0A5A70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526298"/>
          </a:xfrm>
        </p:spPr>
        <p:txBody>
          <a:bodyPr/>
          <a:lstStyle/>
          <a:p>
            <a:r>
              <a:rPr lang="en-US" noProof="0"/>
              <a:t>A day in the life of a Sales Manager</a:t>
            </a:r>
          </a:p>
        </p:txBody>
      </p:sp>
      <p:sp>
        <p:nvSpPr>
          <p:cNvPr id="234" name="Text Placeholder 22">
            <a:extLst>
              <a:ext uri="{FF2B5EF4-FFF2-40B4-BE49-F238E27FC236}">
                <a16:creationId xmlns:a16="http://schemas.microsoft.com/office/drawing/2014/main" id="{C1D5D784-E954-D1A1-10BB-0C256E92B13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noProof="0"/>
              <a:t>Buy</a:t>
            </a:r>
          </a:p>
        </p:txBody>
      </p:sp>
      <p:sp>
        <p:nvSpPr>
          <p:cNvPr id="233" name="Text Placeholder 124">
            <a:extLst>
              <a:ext uri="{FF2B5EF4-FFF2-40B4-BE49-F238E27FC236}">
                <a16:creationId xmlns:a16="http://schemas.microsoft.com/office/drawing/2014/main" id="{0B4A5FD3-25BD-7A34-74AB-4775698B6C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pPr lvl="0"/>
            <a:r>
              <a:rPr lang="en-US"/>
              <a:t>Microsoft 365 Copilot</a:t>
            </a:r>
          </a:p>
        </p:txBody>
      </p:sp>
      <p:sp>
        <p:nvSpPr>
          <p:cNvPr id="152" name="Text Placeholder 151">
            <a:extLst>
              <a:ext uri="{FF2B5EF4-FFF2-40B4-BE49-F238E27FC236}">
                <a16:creationId xmlns:a16="http://schemas.microsoft.com/office/drawing/2014/main" id="{48A2F779-99D4-D14B-684B-216A3898A4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684713"/>
            <a:ext cx="2808000" cy="345600"/>
          </a:xfrm>
        </p:spPr>
        <p:txBody>
          <a:bodyPr/>
          <a:lstStyle/>
          <a:p>
            <a:r>
              <a:rPr lang="en-US" noProof="0"/>
              <a:t>8:00 am – Recap a meeting</a:t>
            </a:r>
          </a:p>
        </p:txBody>
      </p:sp>
      <p:sp>
        <p:nvSpPr>
          <p:cNvPr id="187" name="Text Placeholder 186">
            <a:extLst>
              <a:ext uri="{FF2B5EF4-FFF2-40B4-BE49-F238E27FC236}">
                <a16:creationId xmlns:a16="http://schemas.microsoft.com/office/drawing/2014/main" id="{C363F654-8948-585F-FF61-46C02A768F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/>
          <a:lstStyle/>
          <a:p>
            <a:r>
              <a:rPr lang="en-US" noProof="0"/>
              <a:t>Juliet misses a key point during her regional sales meeting. She asks Copilot what was just mentioned.</a:t>
            </a:r>
          </a:p>
        </p:txBody>
      </p:sp>
      <p:sp>
        <p:nvSpPr>
          <p:cNvPr id="188" name="Text Placeholder 187">
            <a:extLst>
              <a:ext uri="{FF2B5EF4-FFF2-40B4-BE49-F238E27FC236}">
                <a16:creationId xmlns:a16="http://schemas.microsoft.com/office/drawing/2014/main" id="{79B5C38E-2711-F61C-E4A9-76001DC55C2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304510"/>
            <a:ext cx="2808000" cy="626701"/>
          </a:xfrm>
        </p:spPr>
        <p:txBody>
          <a:bodyPr/>
          <a:lstStyle/>
          <a:p>
            <a:r>
              <a:rPr lang="en-US" noProof="0"/>
              <a:t>Example prompt: </a:t>
            </a:r>
            <a:r>
              <a:rPr lang="en-US" noProof="0">
                <a:latin typeface="+mj-lt"/>
              </a:rPr>
              <a:t>Summarize</a:t>
            </a:r>
            <a:r>
              <a:rPr lang="en-US" noProof="0"/>
              <a:t> what was just said about possible discounting options.</a:t>
            </a:r>
          </a:p>
          <a:p>
            <a:r>
              <a:rPr kumimoji="0" lang="en-US" sz="900" b="0" i="0" u="sng" strike="noStrike" kern="1200" cap="none" spc="0" normalizeH="0" baseline="0" noProof="0">
                <a:ln>
                  <a:noFill/>
                </a:ln>
                <a:solidFill>
                  <a:srgbClr val="C5B4E3">
                    <a:lumMod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3"/>
              </a:rPr>
              <a:t>Try in Prompt Gallery: Summarize what happened</a:t>
            </a:r>
            <a:endParaRPr kumimoji="0" lang="en-US" sz="1000" b="0" i="0" u="sng" strike="noStrike" kern="1200" cap="none" spc="0" normalizeH="0" baseline="0" noProof="0">
              <a:ln>
                <a:noFill/>
              </a:ln>
              <a:solidFill>
                <a:srgbClr val="C5B4E3">
                  <a:lumMod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endParaRPr lang="en-US" noProof="0"/>
          </a:p>
        </p:txBody>
      </p:sp>
      <p:sp>
        <p:nvSpPr>
          <p:cNvPr id="156" name="Text Placeholder 155">
            <a:extLst>
              <a:ext uri="{FF2B5EF4-FFF2-40B4-BE49-F238E27FC236}">
                <a16:creationId xmlns:a16="http://schemas.microsoft.com/office/drawing/2014/main" id="{1910223F-08E1-5F86-4B6B-C38DB278D2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898" y="1684713"/>
            <a:ext cx="2808000" cy="345600"/>
          </a:xfrm>
        </p:spPr>
        <p:txBody>
          <a:bodyPr/>
          <a:lstStyle/>
          <a:p>
            <a:r>
              <a:rPr lang="en-US" noProof="0"/>
              <a:t>8:15 am – Get action items</a:t>
            </a:r>
          </a:p>
        </p:txBody>
      </p:sp>
      <p:sp>
        <p:nvSpPr>
          <p:cNvPr id="189" name="Text Placeholder 188">
            <a:extLst>
              <a:ext uri="{FF2B5EF4-FFF2-40B4-BE49-F238E27FC236}">
                <a16:creationId xmlns:a16="http://schemas.microsoft.com/office/drawing/2014/main" id="{0CD38223-35E4-C3D0-5169-685D863E78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/>
          <a:lstStyle/>
          <a:p>
            <a:r>
              <a:rPr lang="en-US" noProof="0"/>
              <a:t>Now that the meeting is over, Juliet needs to send out meeting notes to her team. She asks Copilot to recap the meeting.</a:t>
            </a:r>
          </a:p>
        </p:txBody>
      </p:sp>
      <p:sp>
        <p:nvSpPr>
          <p:cNvPr id="190" name="Text Placeholder 189">
            <a:extLst>
              <a:ext uri="{FF2B5EF4-FFF2-40B4-BE49-F238E27FC236}">
                <a16:creationId xmlns:a16="http://schemas.microsoft.com/office/drawing/2014/main" id="{A1585E44-A093-0AB9-040D-DC35056CBEF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8" y="3304510"/>
            <a:ext cx="2808000" cy="626701"/>
          </a:xfrm>
        </p:spPr>
        <p:txBody>
          <a:bodyPr/>
          <a:lstStyle/>
          <a:p>
            <a:r>
              <a:rPr lang="en-US" noProof="0"/>
              <a:t>Example prompt: </a:t>
            </a:r>
            <a:r>
              <a:rPr lang="en-US">
                <a:latin typeface="+mj-lt"/>
              </a:rPr>
              <a:t>What are the action items from this meeting?</a:t>
            </a:r>
          </a:p>
          <a:p>
            <a:r>
              <a:rPr kumimoji="0" lang="en-US" sz="900" b="0" i="0" u="sng" strike="noStrike" kern="1200" cap="none" spc="0" normalizeH="0" baseline="0" noProof="0">
                <a:ln>
                  <a:noFill/>
                </a:ln>
                <a:solidFill>
                  <a:srgbClr val="C5B4E3">
                    <a:lumMod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4"/>
              </a:rPr>
              <a:t>Try in Prompt Gallery: Summarize meetings and videos</a:t>
            </a:r>
            <a:endParaRPr kumimoji="0" lang="en-US" sz="1000" b="0" i="0" u="sng" strike="noStrike" kern="1200" cap="none" spc="0" normalizeH="0" baseline="0" noProof="0">
              <a:ln>
                <a:noFill/>
              </a:ln>
              <a:solidFill>
                <a:srgbClr val="C5B4E3">
                  <a:lumMod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endParaRPr lang="en-US">
              <a:latin typeface="+mj-lt"/>
            </a:endParaRPr>
          </a:p>
        </p:txBody>
      </p:sp>
      <p:sp>
        <p:nvSpPr>
          <p:cNvPr id="159" name="Text Placeholder 158">
            <a:extLst>
              <a:ext uri="{FF2B5EF4-FFF2-40B4-BE49-F238E27FC236}">
                <a16:creationId xmlns:a16="http://schemas.microsoft.com/office/drawing/2014/main" id="{109048EF-712B-151A-CCC8-51F1191AA3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595" y="1684713"/>
            <a:ext cx="2808000" cy="345600"/>
          </a:xfrm>
        </p:spPr>
        <p:txBody>
          <a:bodyPr/>
          <a:lstStyle/>
          <a:p>
            <a:pPr lvl="0"/>
            <a:r>
              <a:rPr lang="en-US" noProof="0"/>
              <a:t>9:00 am – Draft an email</a:t>
            </a:r>
          </a:p>
        </p:txBody>
      </p:sp>
      <p:sp>
        <p:nvSpPr>
          <p:cNvPr id="191" name="Text Placeholder 190">
            <a:extLst>
              <a:ext uri="{FF2B5EF4-FFF2-40B4-BE49-F238E27FC236}">
                <a16:creationId xmlns:a16="http://schemas.microsoft.com/office/drawing/2014/main" id="{5C83933E-DA9A-335C-DF6B-FC1A11104E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/>
          <a:lstStyle/>
          <a:p>
            <a:r>
              <a:rPr lang="en-US" noProof="0"/>
              <a:t>Juliet needs to respond to a complaint she has received from one of her customers. She uses Copilot to summarize the lengthy email and draft a response.</a:t>
            </a:r>
          </a:p>
        </p:txBody>
      </p:sp>
      <p:sp>
        <p:nvSpPr>
          <p:cNvPr id="192" name="Text Placeholder 191">
            <a:extLst>
              <a:ext uri="{FF2B5EF4-FFF2-40B4-BE49-F238E27FC236}">
                <a16:creationId xmlns:a16="http://schemas.microsoft.com/office/drawing/2014/main" id="{69548AEF-ACD4-7B36-ECD8-0A2D7179A68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</p:spPr>
        <p:txBody>
          <a:bodyPr/>
          <a:lstStyle/>
          <a:p>
            <a:r>
              <a:rPr lang="en-US" noProof="0"/>
              <a:t>Action: Click on </a:t>
            </a:r>
            <a:r>
              <a:rPr lang="en-US">
                <a:latin typeface="+mj-lt"/>
              </a:rPr>
              <a:t>Summary by Copilot. </a:t>
            </a:r>
            <a:r>
              <a:rPr lang="en-US" noProof="0"/>
              <a:t>Use </a:t>
            </a:r>
            <a:r>
              <a:rPr lang="en-US">
                <a:latin typeface="+mj-lt"/>
              </a:rPr>
              <a:t>Draft with Copilot </a:t>
            </a:r>
            <a:r>
              <a:rPr lang="en-US" noProof="0"/>
              <a:t>to create a response that is formal and long.</a:t>
            </a:r>
          </a:p>
        </p:txBody>
      </p:sp>
      <p:sp>
        <p:nvSpPr>
          <p:cNvPr id="168" name="Text Placeholder 167">
            <a:extLst>
              <a:ext uri="{FF2B5EF4-FFF2-40B4-BE49-F238E27FC236}">
                <a16:creationId xmlns:a16="http://schemas.microsoft.com/office/drawing/2014/main" id="{778173C2-552C-7340-921B-2FD8088472E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595" y="4137995"/>
            <a:ext cx="2808000" cy="345600"/>
          </a:xfrm>
        </p:spPr>
        <p:txBody>
          <a:bodyPr/>
          <a:lstStyle/>
          <a:p>
            <a:r>
              <a:rPr lang="en-US" noProof="0"/>
              <a:t>11:00 am – Respond to an RFP</a:t>
            </a:r>
          </a:p>
        </p:txBody>
      </p:sp>
      <p:sp>
        <p:nvSpPr>
          <p:cNvPr id="197" name="Text Placeholder 196">
            <a:extLst>
              <a:ext uri="{FF2B5EF4-FFF2-40B4-BE49-F238E27FC236}">
                <a16:creationId xmlns:a16="http://schemas.microsoft.com/office/drawing/2014/main" id="{7769BFEC-6249-5207-64F8-8F2FC1789C3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/>
              <a:t>Juliet needs to respond to an RFP. </a:t>
            </a:r>
            <a:r>
              <a:rPr lang="en-US"/>
              <a:t>She uses Office Agent to </a:t>
            </a:r>
            <a:r>
              <a:rPr lang="en-US" noProof="0"/>
              <a:t>create a first draft </a:t>
            </a:r>
            <a:r>
              <a:rPr lang="en-US"/>
              <a:t>in Word </a:t>
            </a:r>
            <a:r>
              <a:rPr lang="en-US" noProof="0"/>
              <a:t>of the response and then make updates by converting some of the content into tables. </a:t>
            </a:r>
          </a:p>
        </p:txBody>
      </p:sp>
      <p:sp>
        <p:nvSpPr>
          <p:cNvPr id="198" name="Text Placeholder 197">
            <a:extLst>
              <a:ext uri="{FF2B5EF4-FFF2-40B4-BE49-F238E27FC236}">
                <a16:creationId xmlns:a16="http://schemas.microsoft.com/office/drawing/2014/main" id="{8D7A747A-5813-0026-C97E-3352FB1BF81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81038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/>
              <a:t>Example prompt: </a:t>
            </a:r>
            <a:r>
              <a:rPr lang="en-US">
                <a:latin typeface="+mj-lt"/>
              </a:rPr>
              <a:t>Draft a response </a:t>
            </a:r>
            <a:r>
              <a:rPr lang="en-US" noProof="0"/>
              <a:t>to this [RFP]. Use the [pricing document] and the [product specification document] to answer and questions in the RFP.</a:t>
            </a:r>
          </a:p>
          <a:p>
            <a:r>
              <a:rPr lang="en-US" u="sng">
                <a:hlinkClick r:id="rId5"/>
              </a:rPr>
              <a:t>Get started with Office Agent</a:t>
            </a:r>
            <a:endParaRPr lang="en-US" noProof="0"/>
          </a:p>
        </p:txBody>
      </p:sp>
      <p:sp>
        <p:nvSpPr>
          <p:cNvPr id="165" name="Text Placeholder 164">
            <a:extLst>
              <a:ext uri="{FF2B5EF4-FFF2-40B4-BE49-F238E27FC236}">
                <a16:creationId xmlns:a16="http://schemas.microsoft.com/office/drawing/2014/main" id="{29B24EBD-F228-2704-5123-2EEEF31A878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898" y="4137995"/>
            <a:ext cx="2808000" cy="345600"/>
          </a:xfrm>
        </p:spPr>
        <p:txBody>
          <a:bodyPr/>
          <a:lstStyle/>
          <a:p>
            <a:r>
              <a:rPr lang="en-US" noProof="0"/>
              <a:t>2:00 pm – Add a slide</a:t>
            </a:r>
          </a:p>
        </p:txBody>
      </p:sp>
      <p:sp>
        <p:nvSpPr>
          <p:cNvPr id="195" name="Text Placeholder 194">
            <a:extLst>
              <a:ext uri="{FF2B5EF4-FFF2-40B4-BE49-F238E27FC236}">
                <a16:creationId xmlns:a16="http://schemas.microsoft.com/office/drawing/2014/main" id="{0DC70FED-CCB3-4731-FAE5-7F32CD5296B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/>
          <a:lstStyle/>
          <a:p>
            <a:r>
              <a:rPr lang="en-US" noProof="0"/>
              <a:t>Juliet needs to </a:t>
            </a:r>
            <a:r>
              <a:rPr lang="en-US"/>
              <a:t>update a</a:t>
            </a:r>
            <a:r>
              <a:rPr lang="en-US" noProof="0"/>
              <a:t> pitch deck for a customer presentation. She uses Copilot in PowerPoint to quickly create a new slide based on a report.</a:t>
            </a:r>
          </a:p>
        </p:txBody>
      </p:sp>
      <p:sp>
        <p:nvSpPr>
          <p:cNvPr id="196" name="Text Placeholder 195">
            <a:extLst>
              <a:ext uri="{FF2B5EF4-FFF2-40B4-BE49-F238E27FC236}">
                <a16:creationId xmlns:a16="http://schemas.microsoft.com/office/drawing/2014/main" id="{33BA2787-CE27-CDD6-CF6F-531A7DBA105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8" y="5681038"/>
            <a:ext cx="2808000" cy="626701"/>
          </a:xfrm>
        </p:spPr>
        <p:txBody>
          <a:bodyPr/>
          <a:lstStyle/>
          <a:p>
            <a:r>
              <a:rPr lang="en-US" noProof="0"/>
              <a:t>Example prompt: </a:t>
            </a:r>
            <a:r>
              <a:rPr lang="en-US">
                <a:latin typeface="+mj-lt"/>
              </a:rPr>
              <a:t>Add a slide </a:t>
            </a:r>
            <a:r>
              <a:rPr lang="en-US" noProof="0"/>
              <a:t>to this presentation that explains our sustainability practices based on [sustainability.docx].</a:t>
            </a:r>
          </a:p>
          <a:p>
            <a:r>
              <a:rPr kumimoji="0" lang="en-US" sz="900" b="0" i="0" u="sng" strike="noStrike" kern="1200" cap="none" spc="0" normalizeH="0" baseline="0" noProof="0">
                <a:ln>
                  <a:noFill/>
                </a:ln>
                <a:solidFill>
                  <a:srgbClr val="C5B4E3">
                    <a:lumMod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6"/>
              </a:rPr>
              <a:t>Try in Prompt Gallery: Add a slide</a:t>
            </a:r>
            <a:endParaRPr kumimoji="0" lang="en-US" sz="1000" b="0" i="0" u="sng" strike="noStrike" kern="1200" cap="none" spc="0" normalizeH="0" baseline="0" noProof="0">
              <a:ln>
                <a:noFill/>
              </a:ln>
              <a:solidFill>
                <a:srgbClr val="C5B4E3">
                  <a:lumMod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endParaRPr lang="en-US" noProof="0"/>
          </a:p>
        </p:txBody>
      </p:sp>
      <p:sp>
        <p:nvSpPr>
          <p:cNvPr id="162" name="Text Placeholder 161">
            <a:extLst>
              <a:ext uri="{FF2B5EF4-FFF2-40B4-BE49-F238E27FC236}">
                <a16:creationId xmlns:a16="http://schemas.microsoft.com/office/drawing/2014/main" id="{C8801C06-F3A2-D8F8-E315-27EA71C82B1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137995"/>
            <a:ext cx="2808000" cy="345600"/>
          </a:xfrm>
        </p:spPr>
        <p:txBody>
          <a:bodyPr/>
          <a:lstStyle/>
          <a:p>
            <a:r>
              <a:rPr lang="en-US" noProof="0"/>
              <a:t>4:00 pm – Organize a presentation</a:t>
            </a:r>
          </a:p>
        </p:txBody>
      </p:sp>
      <p:sp>
        <p:nvSpPr>
          <p:cNvPr id="193" name="Text Placeholder 192">
            <a:extLst>
              <a:ext uri="{FF2B5EF4-FFF2-40B4-BE49-F238E27FC236}">
                <a16:creationId xmlns:a16="http://schemas.microsoft.com/office/drawing/2014/main" id="{5BD3E2A4-387C-BC1B-4962-96AB66D722D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/>
          <a:lstStyle/>
          <a:p>
            <a:r>
              <a:rPr lang="en-US" noProof="0"/>
              <a:t>Juliet is reviewing the presentation and notices that the presentation doesn’t have a logical flow. She </a:t>
            </a:r>
            <a:r>
              <a:rPr lang="en-US"/>
              <a:t>asks Copilot in PowerPoint </a:t>
            </a:r>
            <a:r>
              <a:rPr lang="en-US" noProof="0"/>
              <a:t>to reorder the slides and create chapters.</a:t>
            </a:r>
          </a:p>
        </p:txBody>
      </p:sp>
      <p:sp>
        <p:nvSpPr>
          <p:cNvPr id="194" name="Text Placeholder 193">
            <a:extLst>
              <a:ext uri="{FF2B5EF4-FFF2-40B4-BE49-F238E27FC236}">
                <a16:creationId xmlns:a16="http://schemas.microsoft.com/office/drawing/2014/main" id="{BFEE8B08-587C-02AA-417C-C5A4D264A5F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</p:spPr>
        <p:txBody>
          <a:bodyPr/>
          <a:lstStyle/>
          <a:p>
            <a:r>
              <a:rPr lang="en-US" noProof="0"/>
              <a:t>Action: </a:t>
            </a:r>
            <a:r>
              <a:rPr lang="en-US">
                <a:latin typeface="+mj-lt"/>
              </a:rPr>
              <a:t>Organize</a:t>
            </a:r>
            <a:r>
              <a:rPr lang="en-US" noProof="0"/>
              <a:t> this presentation.</a:t>
            </a:r>
          </a:p>
          <a:p>
            <a:r>
              <a:rPr kumimoji="0" lang="en-US" sz="900" b="0" i="0" u="sng" strike="noStrike" kern="1200" cap="none" spc="0" normalizeH="0" baseline="0" noProof="0">
                <a:ln>
                  <a:noFill/>
                </a:ln>
                <a:solidFill>
                  <a:srgbClr val="C5B4E3">
                    <a:lumMod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7"/>
              </a:rPr>
              <a:t>Try in Prompt Gallery: Organize your thoughts</a:t>
            </a:r>
            <a:endParaRPr kumimoji="0" lang="en-US" sz="1000" b="0" i="0" u="sng" strike="noStrike" kern="1200" cap="none" spc="0" normalizeH="0" baseline="0" noProof="0">
              <a:ln>
                <a:noFill/>
              </a:ln>
              <a:solidFill>
                <a:srgbClr val="C5B4E3">
                  <a:lumMod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endParaRPr lang="en-US" noProof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A6DDC15C-F490-C218-3B06-ED2FB3079A5C}"/>
              </a:ext>
            </a:extLst>
          </p:cNvPr>
          <p:cNvSpPr txBox="1">
            <a:spLocks/>
          </p:cNvSpPr>
          <p:nvPr/>
        </p:nvSpPr>
        <p:spPr>
          <a:xfrm>
            <a:off x="10220960" y="1684713"/>
            <a:ext cx="180806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Juliet 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is a Sales Manager at Contoso.</a:t>
            </a:r>
          </a:p>
        </p:txBody>
      </p:sp>
      <p:pic>
        <p:nvPicPr>
          <p:cNvPr id="11" name="Picture 10" descr="A person smiling with her hands in her pockets&#10;&#10;AI-generated content may be incorrect.">
            <a:extLst>
              <a:ext uri="{FF2B5EF4-FFF2-40B4-BE49-F238E27FC236}">
                <a16:creationId xmlns:a16="http://schemas.microsoft.com/office/drawing/2014/main" id="{6A3C45D1-EFF3-0685-A706-289954FA557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3871"/>
          <a:stretch>
            <a:fillRect/>
          </a:stretch>
        </p:blipFill>
        <p:spPr>
          <a:xfrm>
            <a:off x="10039925" y="3195184"/>
            <a:ext cx="2152075" cy="3662816"/>
          </a:xfrm>
          <a:custGeom>
            <a:avLst/>
            <a:gdLst>
              <a:gd name="connsiteX0" fmla="*/ 0 w 2152075"/>
              <a:gd name="connsiteY0" fmla="*/ 0 h 3662816"/>
              <a:gd name="connsiteX1" fmla="*/ 2152075 w 2152075"/>
              <a:gd name="connsiteY1" fmla="*/ 0 h 3662816"/>
              <a:gd name="connsiteX2" fmla="*/ 2152075 w 2152075"/>
              <a:gd name="connsiteY2" fmla="*/ 3662816 h 3662816"/>
              <a:gd name="connsiteX3" fmla="*/ 0 w 2152075"/>
              <a:gd name="connsiteY3" fmla="*/ 3662816 h 366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075" h="3662816">
                <a:moveTo>
                  <a:pt x="0" y="0"/>
                </a:moveTo>
                <a:lnTo>
                  <a:pt x="2152075" y="0"/>
                </a:lnTo>
                <a:lnTo>
                  <a:pt x="2152075" y="3662816"/>
                </a:lnTo>
                <a:lnTo>
                  <a:pt x="0" y="3662816"/>
                </a:lnTo>
                <a:close/>
              </a:path>
            </a:pathLst>
          </a:custGeom>
        </p:spPr>
      </p:pic>
      <p:sp>
        <p:nvSpPr>
          <p:cNvPr id="61" name="Rectangle: Rounded Corners 6">
            <a:extLst>
              <a:ext uri="{FF2B5EF4-FFF2-40B4-BE49-F238E27FC236}">
                <a16:creationId xmlns:a16="http://schemas.microsoft.com/office/drawing/2014/main" id="{29918A07-6275-F284-5B5E-F651F3625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C7BFB50-B68C-5CEE-61A2-0255BEDABCED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63" name="Rectangle: Rounded Corners 6">
              <a:extLst>
                <a:ext uri="{FF2B5EF4-FFF2-40B4-BE49-F238E27FC236}">
                  <a16:creationId xmlns:a16="http://schemas.microsoft.com/office/drawing/2014/main" id="{48B3DAEB-5C24-3CE4-2DBC-C6126D8541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~1 hour per week</a:t>
              </a:r>
            </a:p>
          </p:txBody>
        </p:sp>
        <p:pic>
          <p:nvPicPr>
            <p:cNvPr id="128" name="Graphic 127">
              <a:extLst>
                <a:ext uri="{FF2B5EF4-FFF2-40B4-BE49-F238E27FC236}">
                  <a16:creationId xmlns:a16="http://schemas.microsoft.com/office/drawing/2014/main" id="{5FC9C1CF-59A6-96F6-C833-135CCE0C9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C31D2FE-7BA9-9DA5-F66C-CD34912AC76C}"/>
              </a:ext>
            </a:extLst>
          </p:cNvPr>
          <p:cNvGrpSpPr/>
          <p:nvPr/>
        </p:nvGrpSpPr>
        <p:grpSpPr>
          <a:xfrm>
            <a:off x="5884991" y="1134767"/>
            <a:ext cx="2673696" cy="216000"/>
            <a:chOff x="5897724" y="1134767"/>
            <a:chExt cx="2673696" cy="216000"/>
          </a:xfrm>
        </p:grpSpPr>
        <p:sp>
          <p:nvSpPr>
            <p:cNvPr id="130" name="Rectangle: Rounded Corners 6">
              <a:extLst>
                <a:ext uri="{FF2B5EF4-FFF2-40B4-BE49-F238E27FC236}">
                  <a16:creationId xmlns:a16="http://schemas.microsoft.com/office/drawing/2014/main" id="{741C1976-1D9B-CA52-F7DA-D287BEB976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5897724" y="1134767"/>
              <a:ext cx="2673696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Content creation</a:t>
              </a:r>
            </a:p>
          </p:txBody>
        </p:sp>
        <p:pic>
          <p:nvPicPr>
            <p:cNvPr id="131" name="Graphic 130">
              <a:extLst>
                <a:ext uri="{FF2B5EF4-FFF2-40B4-BE49-F238E27FC236}">
                  <a16:creationId xmlns:a16="http://schemas.microsoft.com/office/drawing/2014/main" id="{13BF3799-86D3-D0C3-A7D6-7D3C380EE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944857" y="1170767"/>
              <a:ext cx="144000" cy="144000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6BA32D7-34A5-A661-8BEA-89DCFBFD6357}"/>
              </a:ext>
            </a:extLst>
          </p:cNvPr>
          <p:cNvGrpSpPr/>
          <p:nvPr/>
        </p:nvGrpSpPr>
        <p:grpSpPr>
          <a:xfrm>
            <a:off x="2908241" y="1134767"/>
            <a:ext cx="2926080" cy="216000"/>
            <a:chOff x="3133720" y="969899"/>
            <a:chExt cx="2926080" cy="216000"/>
          </a:xfrm>
        </p:grpSpPr>
        <p:sp>
          <p:nvSpPr>
            <p:cNvPr id="133" name="Rectangle: Rounded Corners 6">
              <a:extLst>
                <a:ext uri="{FF2B5EF4-FFF2-40B4-BE49-F238E27FC236}">
                  <a16:creationId xmlns:a16="http://schemas.microsoft.com/office/drawing/2014/main" id="{4C121B26-A3FA-A62F-F16C-1C709F6590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92608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Areas of investment: Customer face time</a:t>
              </a:r>
            </a:p>
          </p:txBody>
        </p:sp>
        <p:pic>
          <p:nvPicPr>
            <p:cNvPr id="134" name="Graphic 133">
              <a:extLst>
                <a:ext uri="{FF2B5EF4-FFF2-40B4-BE49-F238E27FC236}">
                  <a16:creationId xmlns:a16="http://schemas.microsoft.com/office/drawing/2014/main" id="{6723B537-B1B7-56A8-C3AB-BE55CEF24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4F315FE-265C-64C3-BA17-1B6D258A33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428076" y="5369769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Office Agent with Word</a:t>
            </a:r>
            <a:endParaRPr kumimoji="0" lang="en-US" sz="10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C70DB02-01EF-CFBD-4073-528C19E3AA56}"/>
              </a:ext>
            </a:extLst>
          </p:cNvPr>
          <p:cNvGrpSpPr>
            <a:grpSpLocks/>
          </p:cNvGrpSpPr>
          <p:nvPr/>
        </p:nvGrpSpPr>
        <p:grpSpPr>
          <a:xfrm>
            <a:off x="3776663" y="5266713"/>
            <a:ext cx="2255978" cy="360000"/>
            <a:chOff x="6969125" y="5260425"/>
            <a:chExt cx="2255978" cy="36000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E09C0D1-2BAC-C548-4966-4DC2539F93D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7428311" y="5363480"/>
              <a:ext cx="1796792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993565B-C8CC-97EE-73FC-547B8F53E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25" y="5260425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05E3936-E9C5-1D2A-394E-76491D47970E}"/>
              </a:ext>
            </a:extLst>
          </p:cNvPr>
          <p:cNvGrpSpPr>
            <a:grpSpLocks/>
          </p:cNvGrpSpPr>
          <p:nvPr/>
        </p:nvGrpSpPr>
        <p:grpSpPr>
          <a:xfrm>
            <a:off x="584200" y="5266713"/>
            <a:ext cx="2255978" cy="360000"/>
            <a:chOff x="6969125" y="5260425"/>
            <a:chExt cx="2255978" cy="36000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7327986-B437-F32A-6302-024F20605E3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7428311" y="5363480"/>
              <a:ext cx="1796792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9A7E86F-85F0-0E23-BF2C-967FEEFE6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25" y="5260425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A11A6CF9-5CD7-67A5-670C-7598E07C25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235614" y="2953591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41" name="TextBox 89">
            <a:extLst>
              <a:ext uri="{FF2B5EF4-FFF2-40B4-BE49-F238E27FC236}">
                <a16:creationId xmlns:a16="http://schemas.microsoft.com/office/drawing/2014/main" id="{9CA01A57-E231-790D-289C-3B9881B4977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428076" y="2953592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Outlook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377102FC-9BF0-6C40-7CF8-B2AAAFD17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43151" y="2953591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FB702BF-D505-4262-8120-CF56D7E64CF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0800000">
            <a:off x="10939101" y="2900074"/>
            <a:ext cx="274790" cy="274790"/>
          </a:xfrm>
          <a:prstGeom prst="rect">
            <a:avLst/>
          </a:prstGeom>
        </p:spPr>
      </p:pic>
      <p:pic>
        <p:nvPicPr>
          <p:cNvPr id="2" name="Picture 1" descr="Word logo">
            <a:extLst>
              <a:ext uri="{FF2B5EF4-FFF2-40B4-BE49-F238E27FC236}">
                <a16:creationId xmlns:a16="http://schemas.microsoft.com/office/drawing/2014/main" id="{44F231EB-5711-67DF-1EFC-0948AD3B92F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5837" y="5351230"/>
            <a:ext cx="246576" cy="246576"/>
          </a:xfrm>
          <a:prstGeom prst="ellipse">
            <a:avLst/>
          </a:prstGeom>
          <a:solidFill>
            <a:srgbClr val="FFFFFF"/>
          </a:solidFill>
        </p:spPr>
      </p:pic>
      <p:pic>
        <p:nvPicPr>
          <p:cNvPr id="3" name="Picture 2" descr="Outlook logo">
            <a:extLst>
              <a:ext uri="{FF2B5EF4-FFF2-40B4-BE49-F238E27FC236}">
                <a16:creationId xmlns:a16="http://schemas.microsoft.com/office/drawing/2014/main" id="{B4C9AD6D-C186-59AA-2274-93EE4A1ED57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16537" y="2867180"/>
            <a:ext cx="265176" cy="265176"/>
          </a:xfrm>
          <a:prstGeom prst="rect">
            <a:avLst/>
          </a:prstGeom>
        </p:spPr>
      </p:pic>
      <p:pic>
        <p:nvPicPr>
          <p:cNvPr id="4" name="Picture 3" descr="PowerPoint logo">
            <a:extLst>
              <a:ext uri="{FF2B5EF4-FFF2-40B4-BE49-F238E27FC236}">
                <a16:creationId xmlns:a16="http://schemas.microsoft.com/office/drawing/2014/main" id="{3BBEA8C3-8835-D81D-9CA5-1A27E57522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1612" y="5312338"/>
            <a:ext cx="265176" cy="265176"/>
          </a:xfrm>
          <a:prstGeom prst="rect">
            <a:avLst/>
          </a:prstGeom>
        </p:spPr>
      </p:pic>
      <p:pic>
        <p:nvPicPr>
          <p:cNvPr id="5" name="Picture 4" descr="PowerPoint logo">
            <a:extLst>
              <a:ext uri="{FF2B5EF4-FFF2-40B4-BE49-F238E27FC236}">
                <a16:creationId xmlns:a16="http://schemas.microsoft.com/office/drawing/2014/main" id="{19522E76-CA16-89F5-8201-384F07370AA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76663" y="5265642"/>
            <a:ext cx="265176" cy="265176"/>
          </a:xfrm>
          <a:prstGeom prst="rect">
            <a:avLst/>
          </a:prstGeom>
        </p:spPr>
      </p:pic>
      <p:pic>
        <p:nvPicPr>
          <p:cNvPr id="6" name="Picture 5" descr="Teams logo">
            <a:extLst>
              <a:ext uri="{FF2B5EF4-FFF2-40B4-BE49-F238E27FC236}">
                <a16:creationId xmlns:a16="http://schemas.microsoft.com/office/drawing/2014/main" id="{C86F0CF0-682E-81E4-692F-3A98A23F3A4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31612" y="2871916"/>
            <a:ext cx="265176" cy="265176"/>
          </a:xfrm>
          <a:prstGeom prst="rect">
            <a:avLst/>
          </a:prstGeom>
        </p:spPr>
      </p:pic>
      <p:pic>
        <p:nvPicPr>
          <p:cNvPr id="7" name="Picture 6" descr="Teams logo">
            <a:extLst>
              <a:ext uri="{FF2B5EF4-FFF2-40B4-BE49-F238E27FC236}">
                <a16:creationId xmlns:a16="http://schemas.microsoft.com/office/drawing/2014/main" id="{03448A3C-27E8-FD4E-827F-694D3FE4EB0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76663" y="2867180"/>
            <a:ext cx="26517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8588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404</Words>
  <Application>Microsoft Office PowerPoint</Application>
  <PresentationFormat>Widescreen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Sales Manager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2025-11-21T02:19:31Z</dcterms:created>
  <dcterms:modified xsi:type="dcterms:W3CDTF">2025-11-21T04:09:32Z</dcterms:modified>
</cp:coreProperties>
</file>