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videoplayer/embed/RW1lDw3" TargetMode="External"/><Relationship Id="rId13" Type="http://schemas.openxmlformats.org/officeDocument/2006/relationships/image" Target="../media/image17.png"/><Relationship Id="rId18" Type="http://schemas.openxmlformats.org/officeDocument/2006/relationships/hyperlink" Target="https://copilot.cloud.microsoft/prompts/bafc6790-47a5-4513-8ced-8cad5c1055be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6.svg"/><Relationship Id="rId17" Type="http://schemas.openxmlformats.org/officeDocument/2006/relationships/hyperlink" Target="https://copilot.cloud.microsoft/prompts/add-a-slide-ab66e07e-3c4f-4075-81e0-239b49fad71b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copilot.cloud.microsoft/prompts/3dc0470d-5e34-4b9e-9a59-b11f2fedeb9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hyperlink" Target="https://copilot.cloud.microsoft/prompts/f29ccde6-d92e-414c-8156-e3e387d247de" TargetMode="External"/><Relationship Id="rId10" Type="http://schemas.openxmlformats.org/officeDocument/2006/relationships/image" Target="../media/image14.svg"/><Relationship Id="rId19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49">
            <a:extLst>
              <a:ext uri="{FF2B5EF4-FFF2-40B4-BE49-F238E27FC236}">
                <a16:creationId xmlns:a16="http://schemas.microsoft.com/office/drawing/2014/main" id="{6ECEF3DD-DAC4-C67F-60F6-FDD0A5A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/>
              <a:t>A day in the life of a Sales Manager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48A2F779-99D4-D14B-684B-216A3898A4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8:00 am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C363F654-8948-585F-FF61-46C02A768F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misses a key point during her regional sales meeting. She asks Copilot what was just mentioned.</a:t>
            </a:r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79B5C38E-2711-F61C-E4A9-76001DC55C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525469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sz="900" b="1" kern="0" noProof="0">
                <a:solidFill>
                  <a:srgbClr val="1A1A1A"/>
                </a:solidFill>
                <a:latin typeface="Segoe UI"/>
              </a:rPr>
              <a:t>Summarize </a:t>
            </a: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what was just said about possible discounting options.</a:t>
            </a:r>
            <a:endParaRPr kumimoji="0" lang="en-US" sz="90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1910223F-08E1-5F86-4B6B-C38DB278D2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8:15 am</a:t>
            </a:r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0CD38223-35E4-C3D0-5169-685D863E78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Now that the meeting is over, Juliet needs to send out meeting notes to her team. She asks Copilot to recap the meeting.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A1585E44-A093-0AB9-040D-DC35056CBE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525469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are the action items from this meeting?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109048EF-712B-151A-CCC8-51F1191AA3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pPr lvl="0"/>
            <a:r>
              <a:rPr lang="en-US" noProof="0"/>
              <a:t>9:00 am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5C83933E-DA9A-335C-DF6B-FC1A11104E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needs to respond to a complaint she has received from one of her customers. She uses Copilot to summarize the lengthy email and draft a response.</a:t>
            </a:r>
          </a:p>
        </p:txBody>
      </p:sp>
      <p:sp>
        <p:nvSpPr>
          <p:cNvPr id="192" name="Text Placeholder 191">
            <a:extLst>
              <a:ext uri="{FF2B5EF4-FFF2-40B4-BE49-F238E27FC236}">
                <a16:creationId xmlns:a16="http://schemas.microsoft.com/office/drawing/2014/main" id="{69548AEF-ACD4-7B36-ECD8-0A2D7179A6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Action: Click on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Summary by Copilot.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with Copilot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create a response that is formal and long.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C8801C06-F3A2-D8F8-E315-27EA71C82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4:00 pm</a:t>
            </a:r>
          </a:p>
        </p:txBody>
      </p:sp>
      <p:sp>
        <p:nvSpPr>
          <p:cNvPr id="193" name="Text Placeholder 192">
            <a:extLst>
              <a:ext uri="{FF2B5EF4-FFF2-40B4-BE49-F238E27FC236}">
                <a16:creationId xmlns:a16="http://schemas.microsoft.com/office/drawing/2014/main" id="{5BD3E2A4-387C-BC1B-4962-96AB66D722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is reviewing the presentation and notices that the presentation doesn’t have a logical flow. She asks Copilot to reorder the slides and create chapters.</a:t>
            </a:r>
          </a:p>
        </p:txBody>
      </p:sp>
      <p:sp>
        <p:nvSpPr>
          <p:cNvPr id="194" name="Text Placeholder 193">
            <a:extLst>
              <a:ext uri="{FF2B5EF4-FFF2-40B4-BE49-F238E27FC236}">
                <a16:creationId xmlns:a16="http://schemas.microsoft.com/office/drawing/2014/main" id="{BFEE8B08-587C-02AA-417C-C5A4D264A5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525469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Organize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presentation.</a:t>
            </a:r>
            <a:endParaRPr kumimoji="0" lang="en-US" sz="90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9B24EBD-F228-2704-5123-2EEEF31A878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2:00 pm</a:t>
            </a:r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0DC70FED-CCB3-4731-FAE5-7F32CD5296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needs to create a pitch deck for a customer presentation.</a:t>
            </a:r>
          </a:p>
        </p:txBody>
      </p:sp>
      <p:sp>
        <p:nvSpPr>
          <p:cNvPr id="196" name="Text Placeholder 195">
            <a:extLst>
              <a:ext uri="{FF2B5EF4-FFF2-40B4-BE49-F238E27FC236}">
                <a16:creationId xmlns:a16="http://schemas.microsoft.com/office/drawing/2014/main" id="{33BA2787-CE27-CDD6-CF6F-531A7DBA10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525469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slide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this presentation that explains our sustainability practices based on [sustainability.docx].</a:t>
            </a:r>
            <a:endParaRPr kumimoji="0" lang="en-US" sz="90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78173C2-552C-7340-921B-2FD8088472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11:00 am</a:t>
            </a:r>
          </a:p>
        </p:txBody>
      </p:sp>
      <p:sp>
        <p:nvSpPr>
          <p:cNvPr id="197" name="Text Placeholder 196">
            <a:extLst>
              <a:ext uri="{FF2B5EF4-FFF2-40B4-BE49-F238E27FC236}">
                <a16:creationId xmlns:a16="http://schemas.microsoft.com/office/drawing/2014/main" id="{7769BFEC-6249-5207-64F8-8F2FC1789C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needs to respond to an RFP. She asks Copilot to create a first draft of the response and then make updates by converting some of the content into tables. </a:t>
            </a:r>
          </a:p>
        </p:txBody>
      </p:sp>
      <p:sp>
        <p:nvSpPr>
          <p:cNvPr id="198" name="Text Placeholder 197">
            <a:extLst>
              <a:ext uri="{FF2B5EF4-FFF2-40B4-BE49-F238E27FC236}">
                <a16:creationId xmlns:a16="http://schemas.microsoft.com/office/drawing/2014/main" id="{8D7A747A-5813-0026-C97E-3352FB1BF8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 response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this [RFP]. Use the [pricing document] and the [product specification document] to answer and questions in the RFP.</a:t>
            </a:r>
            <a:endParaRPr kumimoji="0" lang="en-US" sz="90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93DB43A-D2B3-E31C-AB90-9D8A80C91DAE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6DDC15C-F490-C218-3B06-ED2FB3079A5C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400" noProof="0">
                  <a:solidFill>
                    <a:srgbClr val="C03BC4"/>
                  </a:solidFill>
                  <a:latin typeface="Segoe UI Semibold"/>
                </a:rPr>
                <a:t>Juliet </a:t>
              </a:r>
              <a:br>
                <a:rPr lang="en-US" sz="2400" noProof="0">
                  <a:solidFill>
                    <a:srgbClr val="C03BC4"/>
                  </a:solidFill>
                  <a:latin typeface="Segoe UI Semibold"/>
                </a:rPr>
              </a:br>
              <a:r>
                <a:rPr lang="en-US" sz="1600" noProof="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 a Sales Manager at Contoso</a:t>
              </a:r>
            </a:p>
          </p:txBody>
        </p:sp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3FBCEA3A-A2D5-6F95-F09D-47DC49526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sp>
        <p:nvSpPr>
          <p:cNvPr id="233" name="Text Placeholder 124">
            <a:extLst>
              <a:ext uri="{FF2B5EF4-FFF2-40B4-BE49-F238E27FC236}">
                <a16:creationId xmlns:a16="http://schemas.microsoft.com/office/drawing/2014/main" id="{0B4A5FD3-25BD-7A34-74AB-4775698B6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863" y="520700"/>
            <a:ext cx="3598862" cy="169863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234" name="Text Placeholder 22">
            <a:extLst>
              <a:ext uri="{FF2B5EF4-FFF2-40B4-BE49-F238E27FC236}">
                <a16:creationId xmlns:a16="http://schemas.microsoft.com/office/drawing/2014/main" id="{C1D5D784-E954-D1A1-10BB-0C256E92B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5C73E6C-AF3C-5E70-FBA7-E7C5B7A79408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1697756"/>
            <a:chExt cx="2351135" cy="360000"/>
          </a:xfrm>
        </p:grpSpPr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A560F24E-35A7-5D46-987A-1A399111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3E4BC585-CA0F-9F76-5B4C-CC46313CFFD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ACEE4AE-1196-236B-695E-3622EA2E5E9B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3617084"/>
            <a:chExt cx="2351135" cy="360000"/>
          </a:xfrm>
        </p:grpSpPr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B6BF3B48-1E13-E3E5-29D3-ED179E197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4D94F70B-1EE1-DF8C-70A7-FD470589D5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CEAA92B-A2EB-420D-0BAC-51EC0144B978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3617084"/>
            <a:chExt cx="2351135" cy="360000"/>
          </a:xfrm>
        </p:grpSpPr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27FC12AF-2ACC-3156-9F75-FB7C2F1F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E5293F8B-AA05-8D84-C353-9FD2E427B03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26E6CB8-296C-1EB6-BC0F-EAA6926DA05E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2177588"/>
            <a:chExt cx="2351135" cy="360000"/>
          </a:xfrm>
        </p:grpSpPr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FED6C8C4-B025-BC0D-31C9-EEF7D63EB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708A6D7-DC8A-CEBF-3E07-A5BA829605C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7D55645-F747-0297-397D-3ED1348DF9E9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2657420"/>
            <a:chExt cx="2351135" cy="360000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8CA44330-888B-F339-A314-4D90A88BC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75BBD5BA-39EA-A768-C639-9B6B0684878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90F8498B-DB18-5D22-E269-AFAB27805058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2177588"/>
            <a:chExt cx="2351135" cy="360000"/>
          </a:xfrm>
        </p:grpSpPr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D69B670D-83C9-2EAC-75F5-F51CB8F8D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8EE58CC-6D84-D4D0-E9A6-EDF978D11A7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91" name="Text Placeholder 60">
            <a:extLst>
              <a:ext uri="{FF2B5EF4-FFF2-40B4-BE49-F238E27FC236}">
                <a16:creationId xmlns:a16="http://schemas.microsoft.com/office/drawing/2014/main" id="{CA1729E6-AB88-7198-7616-AD16F97AFA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92" name="Text Placeholder 61">
            <a:extLst>
              <a:ext uri="{FF2B5EF4-FFF2-40B4-BE49-F238E27FC236}">
                <a16:creationId xmlns:a16="http://schemas.microsoft.com/office/drawing/2014/main" id="{BCA3CDD9-F6B4-4C41-5522-B5EBB970157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93" name="Text Placeholder 62">
            <a:extLst>
              <a:ext uri="{FF2B5EF4-FFF2-40B4-BE49-F238E27FC236}">
                <a16:creationId xmlns:a16="http://schemas.microsoft.com/office/drawing/2014/main" id="{A56B58E5-1027-A880-42C1-1C07AE1C16A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4" name="Graphic 2">
            <a:hlinkClick r:id="rId8"/>
            <a:extLst>
              <a:ext uri="{FF2B5EF4-FFF2-40B4-BE49-F238E27FC236}">
                <a16:creationId xmlns:a16="http://schemas.microsoft.com/office/drawing/2014/main" id="{FAF5B12D-EC21-C89B-DCF3-ADA631FC9DAD}"/>
              </a:ext>
            </a:extLst>
          </p:cNvPr>
          <p:cNvSpPr/>
          <p:nvPr/>
        </p:nvSpPr>
        <p:spPr>
          <a:xfrm>
            <a:off x="4355221" y="43042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573247AE-723C-0038-FCC9-0134755A8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9C63FE-3A22-D34D-185E-F20E5FEE9416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8FCFB5E3-168D-CE3C-45FA-A403A0031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40D5362-BCF8-CBF6-8A0F-8AD8BB9A3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8BC41B-2D32-22B6-3504-A49E5A7F71CA}"/>
              </a:ext>
            </a:extLst>
          </p:cNvPr>
          <p:cNvGrpSpPr/>
          <p:nvPr/>
        </p:nvGrpSpPr>
        <p:grpSpPr>
          <a:xfrm>
            <a:off x="5754503" y="1134767"/>
            <a:ext cx="2673696" cy="216000"/>
            <a:chOff x="6235579" y="969899"/>
            <a:chExt cx="2673696" cy="216000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A09EE9E4-02C6-B681-26E9-413C1F663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Content creation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1BD1391-C784-DDD9-502E-0629B7060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DD3F3C-AD6E-69EC-0527-0C9B994DDAFF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765B2740-790B-85EB-DAEE-733BD9AC2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Customer face time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7FA9896-FD67-D209-8F1A-6DE6DCC28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extBox 1">
            <a:hlinkClick r:id="rId15"/>
            <a:extLst>
              <a:ext uri="{FF2B5EF4-FFF2-40B4-BE49-F238E27FC236}">
                <a16:creationId xmlns:a16="http://schemas.microsoft.com/office/drawing/2014/main" id="{1DB2A8FC-0CFF-5225-ADE8-AB2E1CA97733}"/>
              </a:ext>
            </a:extLst>
          </p:cNvPr>
          <p:cNvSpPr txBox="1"/>
          <p:nvPr/>
        </p:nvSpPr>
        <p:spPr>
          <a:xfrm>
            <a:off x="662450" y="3759087"/>
            <a:ext cx="29918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Summarize what happened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sp>
        <p:nvSpPr>
          <p:cNvPr id="5" name="TextBox 4">
            <a:hlinkClick r:id="rId16"/>
            <a:extLst>
              <a:ext uri="{FF2B5EF4-FFF2-40B4-BE49-F238E27FC236}">
                <a16:creationId xmlns:a16="http://schemas.microsoft.com/office/drawing/2014/main" id="{A6A195EC-18AD-2BA0-05B6-73FBAC97C373}"/>
              </a:ext>
            </a:extLst>
          </p:cNvPr>
          <p:cNvSpPr txBox="1"/>
          <p:nvPr/>
        </p:nvSpPr>
        <p:spPr>
          <a:xfrm>
            <a:off x="3821647" y="3759086"/>
            <a:ext cx="26032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Summarize meetings and videos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sp>
        <p:nvSpPr>
          <p:cNvPr id="6" name="TextBox 5">
            <a:hlinkClick r:id="rId17"/>
            <a:extLst>
              <a:ext uri="{FF2B5EF4-FFF2-40B4-BE49-F238E27FC236}">
                <a16:creationId xmlns:a16="http://schemas.microsoft.com/office/drawing/2014/main" id="{F93A3EED-BA04-5516-13B9-D89E17B51894}"/>
              </a:ext>
            </a:extLst>
          </p:cNvPr>
          <p:cNvSpPr txBox="1"/>
          <p:nvPr/>
        </p:nvSpPr>
        <p:spPr>
          <a:xfrm>
            <a:off x="3825200" y="6170652"/>
            <a:ext cx="151644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Add a slide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sp>
        <p:nvSpPr>
          <p:cNvPr id="7" name="TextBox 6">
            <a:hlinkClick r:id="rId18"/>
            <a:extLst>
              <a:ext uri="{FF2B5EF4-FFF2-40B4-BE49-F238E27FC236}">
                <a16:creationId xmlns:a16="http://schemas.microsoft.com/office/drawing/2014/main" id="{95903D47-593E-F5CA-7DEC-987AF9CA9064}"/>
              </a:ext>
            </a:extLst>
          </p:cNvPr>
          <p:cNvSpPr txBox="1"/>
          <p:nvPr/>
        </p:nvSpPr>
        <p:spPr>
          <a:xfrm>
            <a:off x="680805" y="6167407"/>
            <a:ext cx="21640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Organize your thoughts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pic>
        <p:nvPicPr>
          <p:cNvPr id="9" name="Picture 8" descr="A person smiling with her hands in her pockets&#10;&#10;AI-generated content may be incorrect.">
            <a:extLst>
              <a:ext uri="{FF2B5EF4-FFF2-40B4-BE49-F238E27FC236}">
                <a16:creationId xmlns:a16="http://schemas.microsoft.com/office/drawing/2014/main" id="{C5AB180F-BACA-11E6-BEA0-CC5B88055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39925" y="3047670"/>
            <a:ext cx="215207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5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350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Sales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2025-02-11T16:58:38Z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