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56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0461D-C5AF-47A3-8E01-E36D79B1D640}" v="27" dt="2025-11-20T19:20:2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52" autoAdjust="0"/>
    <p:restoredTop sz="92202" autoAdjust="0"/>
  </p:normalViewPr>
  <p:slideViewPr>
    <p:cSldViewPr snapToGrid="0">
      <p:cViewPr varScale="1">
        <p:scale>
          <a:sx n="72" d="100"/>
          <a:sy n="72" d="100"/>
        </p:scale>
        <p:origin x="23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7FB1C-0B98-EDF4-835A-FB24C6981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B0565D-4C9A-9A49-7BD5-146AAC367A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CA72C5-D385-C8FE-7BF1-4C57CC46C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9BA5B-25B3-F4F2-FE4C-760AC374CC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44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0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hyperlink" Target="https://support.microsoft.com/topic/getting-started-with-office-agent-6d043333-6eeb-49d8-a80c-681d29ab7c04" TargetMode="External"/><Relationship Id="rId7" Type="http://schemas.openxmlformats.org/officeDocument/2006/relationships/image" Target="../media/image11.sv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hyperlink" Target="https://support.microsoft.com/en-us/topic/overview-of-microsoft-365-chat-preview-5b00a52d-7296-48ee-b938-b95b7209f737" TargetMode="External"/><Relationship Id="rId5" Type="http://schemas.openxmlformats.org/officeDocument/2006/relationships/image" Target="../media/image9.sv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7EF18-C21A-EC87-6F08-2123B0C3E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B34512FD-79F4-F868-0B49-AF38E3ABB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noProof="0"/>
              <a:t>A day in the life of a Risk Officer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586A6B-2B67-9F34-985F-C116223D810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29875" y="520700"/>
            <a:ext cx="1457325" cy="169277"/>
          </a:xfrm>
        </p:spPr>
        <p:txBody>
          <a:bodyPr/>
          <a:lstStyle/>
          <a:p>
            <a:r>
              <a:rPr lang="en-US" noProof="0"/>
              <a:t>Buy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7EBC916E-2472-E50B-2025-558D55A76C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/>
              <a:t>Microsoft 365 Copilot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5F297D-B4B6-1ECC-83EE-1EA3A5C8AD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684338"/>
            <a:ext cx="2808288" cy="346075"/>
          </a:xfrm>
        </p:spPr>
        <p:txBody>
          <a:bodyPr/>
          <a:lstStyle/>
          <a:p>
            <a:r>
              <a:rPr lang="en-US" noProof="0"/>
              <a:t>7:00 am – Summarize communications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6248335-F654-D5C5-D7BA-44ACCB3D93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838"/>
            <a:ext cx="2808288" cy="627062"/>
          </a:xfrm>
        </p:spPr>
        <p:txBody>
          <a:bodyPr/>
          <a:lstStyle/>
          <a:p>
            <a:r>
              <a:rPr lang="en-US" noProof="0"/>
              <a:t>Cassandra begins her day and plans for the week ahead. She asks Copilot Chat to summarize interactions with a teammate she regularly works with on multiple projects.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6166AAB-F158-AA11-1AF0-23DA59E12B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05175"/>
            <a:ext cx="2808288" cy="625475"/>
          </a:xfrm>
        </p:spPr>
        <p:txBody>
          <a:bodyPr/>
          <a:lstStyle/>
          <a:p>
            <a:r>
              <a:rPr lang="en-US" noProof="0"/>
              <a:t>Prompt: </a:t>
            </a:r>
            <a:r>
              <a:rPr lang="en-US" noProof="0">
                <a:latin typeface="+mj-lt"/>
              </a:rPr>
              <a:t>What’s the latest </a:t>
            </a:r>
            <a:r>
              <a:rPr lang="en-US" noProof="0"/>
              <a:t>from [team member]. Note any mentions of project issues.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E0067BE-F34F-E4E0-7236-B1ACFC9EDC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663" y="1684338"/>
            <a:ext cx="2808287" cy="346075"/>
          </a:xfrm>
        </p:spPr>
        <p:txBody>
          <a:bodyPr/>
          <a:lstStyle/>
          <a:p>
            <a:r>
              <a:rPr lang="en-US" noProof="0"/>
              <a:t>8:00 am – Summarize meeting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F97952B-4D89-86EA-2F9C-9D223292E5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663" y="2128838"/>
            <a:ext cx="2808287" cy="627062"/>
          </a:xfrm>
        </p:spPr>
        <p:txBody>
          <a:bodyPr/>
          <a:lstStyle/>
          <a:p>
            <a:r>
              <a:rPr lang="en-US" noProof="0"/>
              <a:t>She later reviews a prior Risk Assessment meeting recording she couldn’t attend to ascertain action items she is responsible for and what was discussed.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105FC26-28E0-0AA0-5E70-1AF344A5392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663" y="3305175"/>
            <a:ext cx="2808287" cy="625475"/>
          </a:xfrm>
        </p:spPr>
        <p:txBody>
          <a:bodyPr/>
          <a:lstStyle/>
          <a:p>
            <a:r>
              <a:rPr lang="en-US" noProof="0"/>
              <a:t>Prompt</a:t>
            </a:r>
            <a:r>
              <a:rPr lang="en-US" noProof="0">
                <a:latin typeface="+mj-lt"/>
              </a:rPr>
              <a:t>: List follow up tasks </a:t>
            </a:r>
            <a:r>
              <a:rPr lang="en-US" noProof="0"/>
              <a:t>and meeting notes.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9AAC01C-57AA-2796-DA43-C8D4DBA0E9C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125" y="1684338"/>
            <a:ext cx="2808288" cy="346075"/>
          </a:xfrm>
        </p:spPr>
        <p:txBody>
          <a:bodyPr/>
          <a:lstStyle/>
          <a:p>
            <a:r>
              <a:rPr lang="en-US" noProof="0"/>
              <a:t>10:00 am – Summarize document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D55C5D8-5230-938D-7C37-900A04C0D21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125" y="2128838"/>
            <a:ext cx="2808288" cy="627062"/>
          </a:xfrm>
        </p:spPr>
        <p:txBody>
          <a:bodyPr/>
          <a:lstStyle/>
          <a:p>
            <a:r>
              <a:rPr lang="en-US" noProof="0"/>
              <a:t>She notices a cross functional compliance memo many team members have been collaborating on has many new sections. Using the summarize this doc feature she catches up on the new content.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00491EC-7C31-A65D-2E4A-3CE773A8C8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125" y="3305175"/>
            <a:ext cx="2808288" cy="625475"/>
          </a:xfrm>
        </p:spPr>
        <p:txBody>
          <a:bodyPr/>
          <a:lstStyle/>
          <a:p>
            <a:r>
              <a:rPr lang="en-US" noProof="0"/>
              <a:t>Prompt: </a:t>
            </a:r>
            <a:r>
              <a:rPr lang="en-US" noProof="0">
                <a:latin typeface="+mj-lt"/>
              </a:rPr>
              <a:t>Summarize this doc</a:t>
            </a:r>
            <a:r>
              <a:rPr lang="en-US" noProof="0"/>
              <a:t> to quickly get up to speed on changes to a team memo.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7C7B1E7-DFDC-AB38-376D-93602156BAB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125" y="4138613"/>
            <a:ext cx="2808288" cy="344487"/>
          </a:xfrm>
        </p:spPr>
        <p:txBody>
          <a:bodyPr/>
          <a:lstStyle/>
          <a:p>
            <a:r>
              <a:rPr lang="en-US" noProof="0"/>
              <a:t>11:00 am – Create presentation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A3917CB-F7B4-596A-8FF0-0E85B8581F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125" y="4584700"/>
            <a:ext cx="2808288" cy="627063"/>
          </a:xfrm>
        </p:spPr>
        <p:txBody>
          <a:bodyPr/>
          <a:lstStyle/>
          <a:p>
            <a:r>
              <a:rPr lang="en-US" noProof="0"/>
              <a:t>She must create a new presentation summarizing risk and control testing results. She prompts Office Agent to create most of the slides/talking points she needs for her team</a:t>
            </a:r>
            <a:r>
              <a:rPr lang="en-US"/>
              <a:t> PowerPoint</a:t>
            </a:r>
            <a:r>
              <a:rPr lang="en-US" noProof="0"/>
              <a:t> presentation. </a:t>
            </a:r>
          </a:p>
          <a:p>
            <a:endParaRPr lang="en-US" noProof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C8C7F943-A93D-443B-6A7C-5C7C30214EE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125" y="5681663"/>
            <a:ext cx="2808288" cy="625475"/>
          </a:xfrm>
        </p:spPr>
        <p:txBody>
          <a:bodyPr/>
          <a:lstStyle/>
          <a:p>
            <a:pPr lvl="0"/>
            <a:r>
              <a:rPr lang="en-US" noProof="0"/>
              <a:t>Prompt: </a:t>
            </a:r>
            <a:r>
              <a:rPr lang="en-US" noProof="0">
                <a:latin typeface="+mj-lt"/>
              </a:rPr>
              <a:t>Create </a:t>
            </a:r>
            <a:r>
              <a:rPr lang="en-US">
                <a:latin typeface="+mj-lt"/>
              </a:rPr>
              <a:t>a PowerPoint presentation</a:t>
            </a:r>
            <a:r>
              <a:rPr lang="en-US" noProof="0">
                <a:latin typeface="+mj-lt"/>
              </a:rPr>
              <a:t> </a:t>
            </a:r>
            <a:r>
              <a:rPr lang="en-US" noProof="0"/>
              <a:t>from the testing results documents.</a:t>
            </a:r>
          </a:p>
          <a:p>
            <a:pPr lvl="0"/>
            <a:r>
              <a:rPr lang="en-US" u="sng">
                <a:hlinkClick r:id="rId3"/>
              </a:rPr>
              <a:t>Get started with Office Agent</a:t>
            </a:r>
            <a:endParaRPr lang="en-US" noProof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2D03B3B9-3BB4-7A8C-362E-3C87D4FF19B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663" y="4138613"/>
            <a:ext cx="2808287" cy="344487"/>
          </a:xfrm>
        </p:spPr>
        <p:txBody>
          <a:bodyPr/>
          <a:lstStyle/>
          <a:p>
            <a:r>
              <a:rPr lang="en-US" noProof="0"/>
              <a:t>2:00 pm – Locate files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1286B5AF-D052-D906-5766-B9A786DDEBF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663" y="4584700"/>
            <a:ext cx="2808287" cy="627063"/>
          </a:xfrm>
        </p:spPr>
        <p:txBody>
          <a:bodyPr/>
          <a:lstStyle/>
          <a:p>
            <a:r>
              <a:rPr lang="en-US" noProof="0"/>
              <a:t>She can’t locate a SOX testing results file and prompts Copilot Chat to find all the files a co- worker has shared with her. 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1661FD2D-633E-DC47-5185-55424809A21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663" y="5681663"/>
            <a:ext cx="2808287" cy="625475"/>
          </a:xfrm>
        </p:spPr>
        <p:txBody>
          <a:bodyPr/>
          <a:lstStyle/>
          <a:p>
            <a:r>
              <a:rPr lang="en-US" noProof="0"/>
              <a:t>Prompt: </a:t>
            </a:r>
            <a:r>
              <a:rPr lang="en-US" noProof="0">
                <a:latin typeface="+mj-lt"/>
              </a:rPr>
              <a:t>What files </a:t>
            </a:r>
            <a:r>
              <a:rPr lang="en-US" noProof="0"/>
              <a:t>has [team member] shared </a:t>
            </a:r>
            <a:br>
              <a:rPr lang="en-US" noProof="0"/>
            </a:br>
            <a:r>
              <a:rPr lang="en-US" noProof="0"/>
              <a:t>with me?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D04B7F6-D14C-EADC-32FF-77C890A2B02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138613"/>
            <a:ext cx="2808288" cy="344487"/>
          </a:xfrm>
        </p:spPr>
        <p:txBody>
          <a:bodyPr/>
          <a:lstStyle/>
          <a:p>
            <a:r>
              <a:rPr lang="en-US" noProof="0"/>
              <a:t>4:00 pm – Draft an email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D837D90-397D-5A53-D1A4-76E90EB1285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700"/>
            <a:ext cx="2808288" cy="627063"/>
          </a:xfrm>
        </p:spPr>
        <p:txBody>
          <a:bodyPr/>
          <a:lstStyle/>
          <a:p>
            <a:r>
              <a:rPr lang="en-US" noProof="0"/>
              <a:t>She uses Copilot in Outlook to draft several messages with different lengths and tone.</a:t>
            </a:r>
          </a:p>
          <a:p>
            <a:endParaRPr lang="en-US" noProof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9DF65C0F-5739-B9DB-F83B-8351EA2A256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663"/>
            <a:ext cx="2808288" cy="625475"/>
          </a:xfrm>
        </p:spPr>
        <p:txBody>
          <a:bodyPr/>
          <a:lstStyle/>
          <a:p>
            <a:r>
              <a:rPr lang="en-US" noProof="0"/>
              <a:t>Prompt: </a:t>
            </a:r>
            <a:r>
              <a:rPr lang="en-US" noProof="0">
                <a:latin typeface="+mj-lt"/>
              </a:rPr>
              <a:t>Draft an email </a:t>
            </a:r>
            <a:r>
              <a:rPr lang="en-US" noProof="0"/>
              <a:t>to stakeholders to summarize testing results.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DDD557B-5D62-AD02-7A2F-7ABA67260956}"/>
              </a:ext>
            </a:extLst>
          </p:cNvPr>
          <p:cNvSpPr txBox="1"/>
          <p:nvPr/>
        </p:nvSpPr>
        <p:spPr>
          <a:xfrm>
            <a:off x="10144674" y="1684713"/>
            <a:ext cx="1905067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Cassandra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is a Risk Officer in ATR (Anticorruption, Trade and Risk Management).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3BC4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0816F3F8-0E62-B79E-DC36-928CC2AE5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286540" y="1134767"/>
            <a:ext cx="1571031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~30 minutes per day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4BFBBA-EA45-6E96-19B1-DB8AC1A902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6270" y="1170767"/>
            <a:ext cx="144000" cy="144000"/>
          </a:xfrm>
          <a:prstGeom prst="rect">
            <a:avLst/>
          </a:prstGeom>
        </p:spPr>
      </p:pic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EC8A47A9-5996-C2F2-AAB3-BFE4023A5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908241" y="1134767"/>
            <a:ext cx="2795593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Areas of investment: Report writing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5C8FBFD-BCB8-DA4C-A56D-308D4A32D0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68076" y="1170767"/>
            <a:ext cx="144000" cy="144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871AAC-5CF1-939A-84D7-DADC57D83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54503" y="1134767"/>
            <a:ext cx="2325078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Additional training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24C2B7-22EA-9988-4DD3-2A321048448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01636" y="1170767"/>
            <a:ext cx="144000" cy="144000"/>
          </a:xfrm>
          <a:prstGeom prst="rect">
            <a:avLst/>
          </a:prstGeom>
        </p:spPr>
      </p:pic>
      <p:pic>
        <p:nvPicPr>
          <p:cNvPr id="44" name="Picture 43" descr="Portrait of Cassandra">
            <a:extLst>
              <a:ext uri="{FF2B5EF4-FFF2-40B4-BE49-F238E27FC236}">
                <a16:creationId xmlns:a16="http://schemas.microsoft.com/office/drawing/2014/main" id="{319A1CB5-7D8D-2D71-EF9E-8C1280C3ACE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28" b="6866"/>
          <a:stretch/>
        </p:blipFill>
        <p:spPr>
          <a:xfrm>
            <a:off x="10266764" y="3493192"/>
            <a:ext cx="1925236" cy="3364808"/>
          </a:xfrm>
          <a:custGeom>
            <a:avLst/>
            <a:gdLst>
              <a:gd name="connsiteX0" fmla="*/ 0 w 1925236"/>
              <a:gd name="connsiteY0" fmla="*/ 0 h 3553490"/>
              <a:gd name="connsiteX1" fmla="*/ 1925236 w 1925236"/>
              <a:gd name="connsiteY1" fmla="*/ 0 h 3553490"/>
              <a:gd name="connsiteX2" fmla="*/ 1925236 w 1925236"/>
              <a:gd name="connsiteY2" fmla="*/ 3553490 h 3553490"/>
              <a:gd name="connsiteX3" fmla="*/ 0 w 1925236"/>
              <a:gd name="connsiteY3" fmla="*/ 3553490 h 355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236" h="3553490">
                <a:moveTo>
                  <a:pt x="0" y="0"/>
                </a:moveTo>
                <a:lnTo>
                  <a:pt x="1925236" y="0"/>
                </a:lnTo>
                <a:lnTo>
                  <a:pt x="1925236" y="3553490"/>
                </a:lnTo>
                <a:lnTo>
                  <a:pt x="0" y="3553490"/>
                </a:lnTo>
                <a:close/>
              </a:path>
            </a:pathLst>
          </a:custGeom>
        </p:spPr>
      </p:pic>
      <p:sp>
        <p:nvSpPr>
          <p:cNvPr id="66" name="Rectangle: Rounded Corners 6">
            <a:extLst>
              <a:ext uri="{FF2B5EF4-FFF2-40B4-BE49-F238E27FC236}">
                <a16:creationId xmlns:a16="http://schemas.microsoft.com/office/drawing/2014/main" id="{2B758A11-B64C-2294-0525-6E75E2339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0EAE601-3055-6BCA-5590-B5B5A8CFDCCC}"/>
              </a:ext>
            </a:extLst>
          </p:cNvPr>
          <p:cNvGrpSpPr/>
          <p:nvPr/>
        </p:nvGrpSpPr>
        <p:grpSpPr>
          <a:xfrm>
            <a:off x="584200" y="2850537"/>
            <a:ext cx="2351135" cy="360000"/>
            <a:chOff x="588263" y="1217924"/>
            <a:chExt cx="2351135" cy="360000"/>
          </a:xfrm>
        </p:grpSpPr>
        <p:pic>
          <p:nvPicPr>
            <p:cNvPr id="69" name="Picture 68" descr="Zip Co logo SVG free download, id: 101874 - Brandlogos.net">
              <a:hlinkClick r:id="rId11"/>
              <a:extLst>
                <a:ext uri="{FF2B5EF4-FFF2-40B4-BE49-F238E27FC236}">
                  <a16:creationId xmlns:a16="http://schemas.microsoft.com/office/drawing/2014/main" id="{A65D74A0-9B6D-F005-B630-5EA77D8BBC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DF18629-98FB-D322-1E86-4B5469D5C3E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20981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0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2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73" name="TextBox 89">
            <a:extLst>
              <a:ext uri="{FF2B5EF4-FFF2-40B4-BE49-F238E27FC236}">
                <a16:creationId xmlns:a16="http://schemas.microsoft.com/office/drawing/2014/main" id="{7F6FE87E-9D5D-95CB-5EF4-02572C1B10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43151" y="5369769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Outlook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AA35897-C033-633D-D4FE-A973DB637D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35614" y="2953594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642D081-82BC-B5F4-C80E-161EDB6C446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28076" y="2953594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Word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BCE5EDF-D117-4267-46EC-C87141D2D77E}"/>
              </a:ext>
            </a:extLst>
          </p:cNvPr>
          <p:cNvGrpSpPr/>
          <p:nvPr/>
        </p:nvGrpSpPr>
        <p:grpSpPr>
          <a:xfrm>
            <a:off x="3776663" y="5266713"/>
            <a:ext cx="2351135" cy="360000"/>
            <a:chOff x="588263" y="1217924"/>
            <a:chExt cx="2351135" cy="360000"/>
          </a:xfrm>
        </p:grpSpPr>
        <p:pic>
          <p:nvPicPr>
            <p:cNvPr id="81" name="Picture 80" descr="Zip Co logo SVG free download, id: 101874 - Brandlogos.net">
              <a:hlinkClick r:id="rId11"/>
              <a:extLst>
                <a:ext uri="{FF2B5EF4-FFF2-40B4-BE49-F238E27FC236}">
                  <a16:creationId xmlns:a16="http://schemas.microsoft.com/office/drawing/2014/main" id="{18D71DF6-76C0-D289-9925-524C82DD3B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3AED9AF-B2F9-9B47-09A1-D8C23B7C750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20981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</a:rPr>
                <a:t>Copilot Chat</a:t>
              </a:r>
              <a:r>
                <a:rPr kumimoji="0" lang="en-US" sz="10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2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BB566D5-20D8-C37A-92AE-848E6DAA9832}"/>
              </a:ext>
            </a:extLst>
          </p:cNvPr>
          <p:cNvGrpSpPr/>
          <p:nvPr/>
        </p:nvGrpSpPr>
        <p:grpSpPr>
          <a:xfrm>
            <a:off x="6969125" y="5266713"/>
            <a:ext cx="2255978" cy="360000"/>
            <a:chOff x="6969125" y="5260425"/>
            <a:chExt cx="2255978" cy="360000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C9D0FF2-85B5-7C10-93F8-918541B052D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7428311" y="5363480"/>
              <a:ext cx="1796792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Office Agent with PowerPoint</a:t>
              </a: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A894912-84C4-34BE-CAFC-84CD367DD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5260425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EF083AF2-74E3-9C4B-5959-9EF7C69065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>
            <a:off x="10959812" y="3106271"/>
            <a:ext cx="274790" cy="274790"/>
          </a:xfrm>
          <a:prstGeom prst="rect">
            <a:avLst/>
          </a:prstGeom>
        </p:spPr>
      </p:pic>
      <p:pic>
        <p:nvPicPr>
          <p:cNvPr id="3" name="Picture 2" descr="Word logo">
            <a:extLst>
              <a:ext uri="{FF2B5EF4-FFF2-40B4-BE49-F238E27FC236}">
                <a16:creationId xmlns:a16="http://schemas.microsoft.com/office/drawing/2014/main" id="{1AD6F3DA-3581-4448-8D79-59F62F8CA7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5837" y="2907836"/>
            <a:ext cx="246576" cy="246576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6" name="Picture 5" descr="Outlook logo">
            <a:extLst>
              <a:ext uri="{FF2B5EF4-FFF2-40B4-BE49-F238E27FC236}">
                <a16:creationId xmlns:a16="http://schemas.microsoft.com/office/drawing/2014/main" id="{9B764288-FE39-583E-2069-B9EC692A2D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1612" y="5277019"/>
            <a:ext cx="265176" cy="265176"/>
          </a:xfrm>
          <a:prstGeom prst="rect">
            <a:avLst/>
          </a:prstGeom>
        </p:spPr>
      </p:pic>
      <p:pic>
        <p:nvPicPr>
          <p:cNvPr id="9" name="Picture 8" descr="PowerPoint logo">
            <a:extLst>
              <a:ext uri="{FF2B5EF4-FFF2-40B4-BE49-F238E27FC236}">
                <a16:creationId xmlns:a16="http://schemas.microsoft.com/office/drawing/2014/main" id="{8EFD5BBD-3864-8412-CFD5-80AC0700C6F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16537" y="5277019"/>
            <a:ext cx="265176" cy="265176"/>
          </a:xfrm>
          <a:prstGeom prst="rect">
            <a:avLst/>
          </a:prstGeom>
        </p:spPr>
      </p:pic>
      <p:pic>
        <p:nvPicPr>
          <p:cNvPr id="12" name="Picture 11" descr="Teams logo">
            <a:extLst>
              <a:ext uri="{FF2B5EF4-FFF2-40B4-BE49-F238E27FC236}">
                <a16:creationId xmlns:a16="http://schemas.microsoft.com/office/drawing/2014/main" id="{423D34CA-02AA-1257-A0EF-F27DA584E86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24075" y="2897949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402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341</Words>
  <Application>Microsoft Office PowerPoint</Application>
  <PresentationFormat>Widescreen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Risk Officer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2025-11-21T02:19:31Z</dcterms:created>
  <dcterms:modified xsi:type="dcterms:W3CDTF">2025-11-21T03:41:07Z</dcterms:modified>
</cp:coreProperties>
</file>