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9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715" dt="2025-03-09T20:13:40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36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0950C8-AB20-A750-9755-A785926604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D83F9FF-0510-5DFE-1CD9-79B01AB5FBA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FB85ED-F2FE-44C8-117B-7C62D326BE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8D934-D869-BE0A-D9C1-E1AE4672C4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30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85751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78065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78065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23899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23899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22079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76908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895070" y="358721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955436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85751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79309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79309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24834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24834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23351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95451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svg"/><Relationship Id="rId11" Type="http://schemas.openxmlformats.org/officeDocument/2006/relationships/hyperlink" Target="https://support.microsoft.com/en-us/topic/overview-of-microsoft-365-chat-preview-5b00a52d-7296-48ee-b938-b95b7209f737" TargetMode="External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16E23B-48E7-D2AD-1309-65F589643A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06FCC-9B18-6B4E-7853-4936344E6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 dirty="0"/>
              <a:t>A day in the life of a Retail Associate</a:t>
            </a:r>
          </a:p>
        </p:txBody>
      </p:sp>
      <p:sp>
        <p:nvSpPr>
          <p:cNvPr id="8" name="Available with">
            <a:extLst>
              <a:ext uri="{FF2B5EF4-FFF2-40B4-BE49-F238E27FC236}">
                <a16:creationId xmlns:a16="http://schemas.microsoft.com/office/drawing/2014/main" id="{897F931E-B2B8-4D65-9D37-2A3A8F3FCB2A}"/>
              </a:ext>
            </a:extLst>
          </p:cNvPr>
          <p:cNvSpPr txBox="1"/>
          <p:nvPr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3" name="License">
            <a:extLst>
              <a:ext uri="{FF2B5EF4-FFF2-40B4-BE49-F238E27FC236}">
                <a16:creationId xmlns:a16="http://schemas.microsoft.com/office/drawing/2014/main" id="{C9F65A8C-5F13-E4FF-8A87-76F10D87AB92}"/>
              </a:ext>
            </a:extLst>
          </p:cNvPr>
          <p:cNvSpPr txBox="1">
            <a:spLocks/>
          </p:cNvSpPr>
          <p:nvPr/>
        </p:nvSpPr>
        <p:spPr>
          <a:xfrm>
            <a:off x="6519224" y="521099"/>
            <a:ext cx="3599821" cy="169277"/>
          </a:xfrm>
          <a:prstGeom prst="rect">
            <a:avLst/>
          </a:prstGeom>
        </p:spPr>
        <p:txBody>
          <a:bodyPr lIns="0" rIns="0" anchor="ctr"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n-US" sz="1100" b="1" spc="-20" noProof="0" dirty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Microsoft 365 Copilot Chat</a:t>
            </a:r>
          </a:p>
        </p:txBody>
      </p:sp>
      <p:sp>
        <p:nvSpPr>
          <p:cNvPr id="34" name="Level">
            <a:extLst>
              <a:ext uri="{FF2B5EF4-FFF2-40B4-BE49-F238E27FC236}">
                <a16:creationId xmlns:a16="http://schemas.microsoft.com/office/drawing/2014/main" id="{3EEC853C-B258-283A-62B8-D97650BDF651}"/>
              </a:ext>
            </a:extLst>
          </p:cNvPr>
          <p:cNvSpPr txBox="1">
            <a:spLocks/>
          </p:cNvSpPr>
          <p:nvPr/>
        </p:nvSpPr>
        <p:spPr>
          <a:xfrm>
            <a:off x="10443987" y="521099"/>
            <a:ext cx="1456966" cy="179100"/>
          </a:xfrm>
          <a:prstGeom prst="roundRect">
            <a:avLst>
              <a:gd name="adj" fmla="val 10035"/>
            </a:avLst>
          </a:prstGeom>
        </p:spPr>
        <p:txBody>
          <a:bodyPr lIns="0" rIns="0" anchor="ctr"/>
          <a:lstStyle>
            <a:defPPr>
              <a:defRPr lang="en-US"/>
            </a:defPPr>
            <a:lvl1pPr marR="0" indent="0" algn="r" defTabSz="932742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b="1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R="0" indent="-228600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spc="0" baseline="0"/>
            </a:lvl2pPr>
            <a:lvl3pPr marL="657225" marR="0" indent="-20002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spc="0" baseline="0"/>
            </a:lvl3pPr>
            <a:lvl4pPr marL="842963" marR="0" indent="-18097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spc="0" baseline="0"/>
            </a:lvl4pPr>
            <a:lvl5pPr marL="1023938" marR="0" indent="-16827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spc="0" baseline="0"/>
            </a:lvl5pPr>
            <a:lvl6pPr marL="2565040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3031412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97783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964155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noProof="0" dirty="0"/>
              <a:t>Start</a:t>
            </a:r>
          </a:p>
        </p:txBody>
      </p:sp>
      <p:sp>
        <p:nvSpPr>
          <p:cNvPr id="3" name="Benefits">
            <a:extLst>
              <a:ext uri="{FF2B5EF4-FFF2-40B4-BE49-F238E27FC236}">
                <a16:creationId xmlns:a16="http://schemas.microsoft.com/office/drawing/2014/main" id="{233B676C-AB1A-50FF-1793-83203ADCDE4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sp>
        <p:nvSpPr>
          <p:cNvPr id="6" name="Benefit 1">
            <a:extLst>
              <a:ext uri="{FF2B5EF4-FFF2-40B4-BE49-F238E27FC236}">
                <a16:creationId xmlns:a16="http://schemas.microsoft.com/office/drawing/2014/main" id="{0AD851CA-A780-DA0F-1EE2-8558A28AD77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1286540" y="1134767"/>
            <a:ext cx="1703112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Save 20 minutes per day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9D2F6AA3-04F7-5880-6BC6-DAD6DD359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36270" y="1170767"/>
            <a:ext cx="144000" cy="144000"/>
          </a:xfrm>
          <a:prstGeom prst="rect">
            <a:avLst/>
          </a:prstGeom>
        </p:spPr>
      </p:pic>
      <p:sp>
        <p:nvSpPr>
          <p:cNvPr id="32" name="Benefit 2">
            <a:extLst>
              <a:ext uri="{FF2B5EF4-FFF2-40B4-BE49-F238E27FC236}">
                <a16:creationId xmlns:a16="http://schemas.microsoft.com/office/drawing/2014/main" id="{03071845-95D3-5A7F-5244-9D56E0BE803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3041355" y="1138427"/>
            <a:ext cx="1790096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Improve service</a:t>
            </a:r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F7167C90-A9D1-245C-964E-4CAB92EF77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01189" y="1174427"/>
            <a:ext cx="144000" cy="144000"/>
          </a:xfrm>
          <a:prstGeom prst="rect">
            <a:avLst/>
          </a:prstGeom>
        </p:spPr>
      </p:pic>
      <p:sp>
        <p:nvSpPr>
          <p:cNvPr id="18" name="Benefit 3">
            <a:extLst>
              <a:ext uri="{FF2B5EF4-FFF2-40B4-BE49-F238E27FC236}">
                <a16:creationId xmlns:a16="http://schemas.microsoft.com/office/drawing/2014/main" id="{A4228E21-A961-8B4C-0145-DC308472C10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4877633" y="1145282"/>
            <a:ext cx="1970842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Improve product knowledge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73391D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9B2341AB-AC81-A825-6DBB-4E00A5AA16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918140" y="1181282"/>
            <a:ext cx="144000" cy="1440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4781358-4E10-0D84-8C7C-B3793A1BC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Name">
            <a:extLst>
              <a:ext uri="{FF2B5EF4-FFF2-40B4-BE49-F238E27FC236}">
                <a16:creationId xmlns:a16="http://schemas.microsoft.com/office/drawing/2014/main" id="{E3A3EA23-FE9C-0D6B-4CAF-C97EE02EE99D}"/>
              </a:ext>
            </a:extLst>
          </p:cNvPr>
          <p:cNvSpPr txBox="1"/>
          <p:nvPr/>
        </p:nvSpPr>
        <p:spPr>
          <a:xfrm>
            <a:off x="10430234" y="1708697"/>
            <a:ext cx="1461442" cy="86177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Dan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C03BC4"/>
                </a:solidFill>
                <a:latin typeface="Segoe UI Semibold"/>
              </a:rPr>
              <a:t>is a Retail Associate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3BC4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73292390-00DC-F067-13CD-D1C25BEC4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11616886" y="2658889"/>
            <a:ext cx="274790" cy="274790"/>
          </a:xfrm>
          <a:prstGeom prst="rect">
            <a:avLst/>
          </a:prstGeom>
        </p:spPr>
      </p:pic>
      <p:sp>
        <p:nvSpPr>
          <p:cNvPr id="82" name="Step 1 Title">
            <a:extLst>
              <a:ext uri="{FF2B5EF4-FFF2-40B4-BE49-F238E27FC236}">
                <a16:creationId xmlns:a16="http://schemas.microsoft.com/office/drawing/2014/main" id="{C34F4ECD-60AB-2C57-F75C-774F803825F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8:00 am​</a:t>
            </a:r>
          </a:p>
        </p:txBody>
      </p:sp>
      <p:sp>
        <p:nvSpPr>
          <p:cNvPr id="66" name="Step 1 Top">
            <a:extLst>
              <a:ext uri="{FF2B5EF4-FFF2-40B4-BE49-F238E27FC236}">
                <a16:creationId xmlns:a16="http://schemas.microsoft.com/office/drawing/2014/main" id="{82BDF4DC-3DB0-1890-C2EC-5CF034C00157}"/>
              </a:ext>
            </a:extLst>
          </p:cNvPr>
          <p:cNvSpPr txBox="1">
            <a:spLocks/>
          </p:cNvSpPr>
          <p:nvPr/>
        </p:nvSpPr>
        <p:spPr>
          <a:xfrm>
            <a:off x="584200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/>
              <a:t>A customer asks for more information about a product. Dan uses Copilot on his mobile device to find more information from the manufacturer's website.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0AFCB2F-8B29-990B-7AA8-747CCBF20752}"/>
              </a:ext>
            </a:extLst>
          </p:cNvPr>
          <p:cNvGrpSpPr/>
          <p:nvPr/>
        </p:nvGrpSpPr>
        <p:grpSpPr>
          <a:xfrm>
            <a:off x="694182" y="2772588"/>
            <a:ext cx="1601118" cy="360000"/>
            <a:chOff x="588263" y="1217924"/>
            <a:chExt cx="1601118" cy="360000"/>
          </a:xfrm>
        </p:grpSpPr>
        <p:pic>
          <p:nvPicPr>
            <p:cNvPr id="15" name="Picture 14" descr="Zip Co logo SVG free download, id: 101874 - Brandlogos.net">
              <a:hlinkClick r:id="rId11"/>
              <a:extLst>
                <a:ext uri="{FF2B5EF4-FFF2-40B4-BE49-F238E27FC236}">
                  <a16:creationId xmlns:a16="http://schemas.microsoft.com/office/drawing/2014/main" id="{CC7DF09F-CB0A-CC14-20DC-3835FDC2F87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9DBBCC0-97C4-B9EA-C28B-4D468391529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67" name="Step 1 Bottom">
            <a:extLst>
              <a:ext uri="{FF2B5EF4-FFF2-40B4-BE49-F238E27FC236}">
                <a16:creationId xmlns:a16="http://schemas.microsoft.com/office/drawing/2014/main" id="{7F451A5E-0E6B-49B8-5EF5-849C4FD956F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584200" y="3208260"/>
            <a:ext cx="2808000" cy="626701"/>
          </a:xfrm>
          <a:prstGeom prst="roundRect">
            <a:avLst>
              <a:gd name="adj" fmla="val 10001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</a:t>
            </a:r>
            <a:r>
              <a:rPr lang="en-US" dirty="0"/>
              <a:t>: Please provide detail specs for [X] product.</a:t>
            </a:r>
          </a:p>
          <a:p>
            <a:endParaRPr lang="en-US" dirty="0"/>
          </a:p>
        </p:txBody>
      </p:sp>
      <p:sp>
        <p:nvSpPr>
          <p:cNvPr id="84" name="Step 2 Title">
            <a:extLst>
              <a:ext uri="{FF2B5EF4-FFF2-40B4-BE49-F238E27FC236}">
                <a16:creationId xmlns:a16="http://schemas.microsoft.com/office/drawing/2014/main" id="{EA043882-7897-6976-F358-996B44FE412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9:30 am</a:t>
            </a:r>
          </a:p>
        </p:txBody>
      </p:sp>
      <p:sp>
        <p:nvSpPr>
          <p:cNvPr id="68" name="Step 2 Top">
            <a:extLst>
              <a:ext uri="{FF2B5EF4-FFF2-40B4-BE49-F238E27FC236}">
                <a16:creationId xmlns:a16="http://schemas.microsoft.com/office/drawing/2014/main" id="{EC7D3D2A-399F-E319-7913-9E247F91039A}"/>
              </a:ext>
            </a:extLst>
          </p:cNvPr>
          <p:cNvSpPr txBox="1">
            <a:spLocks/>
          </p:cNvSpPr>
          <p:nvPr/>
        </p:nvSpPr>
        <p:spPr>
          <a:xfrm>
            <a:off x="3776898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While Dan is working at the register a customer asks about the return policy for a specific item. Dan uses Copilot to find the policy on the website.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E596094-5757-DDBB-926A-35486489A717}"/>
              </a:ext>
            </a:extLst>
          </p:cNvPr>
          <p:cNvGrpSpPr/>
          <p:nvPr/>
        </p:nvGrpSpPr>
        <p:grpSpPr>
          <a:xfrm>
            <a:off x="3874885" y="2776416"/>
            <a:ext cx="1601118" cy="360000"/>
            <a:chOff x="588263" y="1217924"/>
            <a:chExt cx="1601118" cy="360000"/>
          </a:xfrm>
        </p:grpSpPr>
        <p:pic>
          <p:nvPicPr>
            <p:cNvPr id="41" name="Picture 40" descr="Zip Co logo SVG free download, id: 101874 - Brandlogos.net">
              <a:hlinkClick r:id="rId11"/>
              <a:extLst>
                <a:ext uri="{FF2B5EF4-FFF2-40B4-BE49-F238E27FC236}">
                  <a16:creationId xmlns:a16="http://schemas.microsoft.com/office/drawing/2014/main" id="{4142F26A-BF11-0356-5EDB-80A127BF879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07F34B6-56AB-A28A-66F7-64777EE9C01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69" name="Step 2 Bottom">
            <a:extLst>
              <a:ext uri="{FF2B5EF4-FFF2-40B4-BE49-F238E27FC236}">
                <a16:creationId xmlns:a16="http://schemas.microsoft.com/office/drawing/2014/main" id="{ABD3850A-E087-B27C-8AD5-A193D985B98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3719286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lang="en-US" noProof="0" dirty="0"/>
              <a:t>What is the return policy for [X] items.</a:t>
            </a:r>
          </a:p>
        </p:txBody>
      </p:sp>
      <p:sp>
        <p:nvSpPr>
          <p:cNvPr id="83" name="Step 3 Title">
            <a:extLst>
              <a:ext uri="{FF2B5EF4-FFF2-40B4-BE49-F238E27FC236}">
                <a16:creationId xmlns:a16="http://schemas.microsoft.com/office/drawing/2014/main" id="{9CBC7D70-1328-364D-9D3D-86CCA469F86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10:00 am</a:t>
            </a:r>
          </a:p>
        </p:txBody>
      </p:sp>
      <p:sp>
        <p:nvSpPr>
          <p:cNvPr id="70" name="Step 3 Top">
            <a:extLst>
              <a:ext uri="{FF2B5EF4-FFF2-40B4-BE49-F238E27FC236}">
                <a16:creationId xmlns:a16="http://schemas.microsoft.com/office/drawing/2014/main" id="{1C4124D6-CA87-177B-2966-4A1E718A9A04}"/>
              </a:ext>
            </a:extLst>
          </p:cNvPr>
          <p:cNvSpPr txBox="1">
            <a:spLocks/>
          </p:cNvSpPr>
          <p:nvPr/>
        </p:nvSpPr>
        <p:spPr>
          <a:xfrm>
            <a:off x="6969595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customer says they are travelling the next week and wants to know the location of a store in the city where they are going. Dan asks Copilot for store locations near the customer’s destination.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8F6889C-1AA9-F2BF-D555-791191CFDA22}"/>
              </a:ext>
            </a:extLst>
          </p:cNvPr>
          <p:cNvGrpSpPr/>
          <p:nvPr/>
        </p:nvGrpSpPr>
        <p:grpSpPr>
          <a:xfrm>
            <a:off x="7098148" y="2738206"/>
            <a:ext cx="1601118" cy="360000"/>
            <a:chOff x="588263" y="1217924"/>
            <a:chExt cx="1601118" cy="360000"/>
          </a:xfrm>
        </p:grpSpPr>
        <p:pic>
          <p:nvPicPr>
            <p:cNvPr id="50" name="Picture 49" descr="Zip Co logo SVG free download, id: 101874 - Brandlogos.net">
              <a:hlinkClick r:id="rId11"/>
              <a:extLst>
                <a:ext uri="{FF2B5EF4-FFF2-40B4-BE49-F238E27FC236}">
                  <a16:creationId xmlns:a16="http://schemas.microsoft.com/office/drawing/2014/main" id="{C8A70F6B-47A0-22A7-75EA-A215E9F21A5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58EBF59A-B5AB-19AC-CE8C-FA5BC1D7DD4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71" name="Step 3 Bottom">
            <a:extLst>
              <a:ext uri="{FF2B5EF4-FFF2-40B4-BE49-F238E27FC236}">
                <a16:creationId xmlns:a16="http://schemas.microsoft.com/office/drawing/2014/main" id="{FC3F7460-3AE8-667A-AB66-3043928D3E7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6969595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</a:t>
            </a:r>
            <a:r>
              <a:rPr lang="en-US" dirty="0"/>
              <a:t>pt: Can you tell me store locations near the [X] hotel in [X] city. Also let me know the store hours.</a:t>
            </a:r>
          </a:p>
        </p:txBody>
      </p:sp>
      <p:sp>
        <p:nvSpPr>
          <p:cNvPr id="88" name="Step 4 Title">
            <a:extLst>
              <a:ext uri="{FF2B5EF4-FFF2-40B4-BE49-F238E27FC236}">
                <a16:creationId xmlns:a16="http://schemas.microsoft.com/office/drawing/2014/main" id="{942F11D3-0BBE-01EE-FD31-EA9D53D59D0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1:00 pm</a:t>
            </a:r>
          </a:p>
        </p:txBody>
      </p:sp>
      <p:sp>
        <p:nvSpPr>
          <p:cNvPr id="103" name="Step 4 Top">
            <a:extLst>
              <a:ext uri="{FF2B5EF4-FFF2-40B4-BE49-F238E27FC236}">
                <a16:creationId xmlns:a16="http://schemas.microsoft.com/office/drawing/2014/main" id="{F07762EA-A5CD-0969-0C60-7513D3103045}"/>
              </a:ext>
            </a:extLst>
          </p:cNvPr>
          <p:cNvSpPr txBox="1">
            <a:spLocks/>
          </p:cNvSpPr>
          <p:nvPr/>
        </p:nvSpPr>
        <p:spPr>
          <a:xfrm>
            <a:off x="6969595" y="4510765"/>
            <a:ext cx="2808000" cy="849049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customer asks Dan for recommendations for a present for their teenage daughter. Dan turns to Copilot for help.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DF532B6-5B7A-6D7E-FF13-38731320A72A}"/>
              </a:ext>
            </a:extLst>
          </p:cNvPr>
          <p:cNvGrpSpPr/>
          <p:nvPr/>
        </p:nvGrpSpPr>
        <p:grpSpPr>
          <a:xfrm>
            <a:off x="7098148" y="5231300"/>
            <a:ext cx="1601118" cy="360000"/>
            <a:chOff x="588263" y="1217924"/>
            <a:chExt cx="1601118" cy="360000"/>
          </a:xfrm>
        </p:grpSpPr>
        <p:pic>
          <p:nvPicPr>
            <p:cNvPr id="53" name="Picture 52" descr="Zip Co logo SVG free download, id: 101874 - Brandlogos.net">
              <a:hlinkClick r:id="rId11"/>
              <a:extLst>
                <a:ext uri="{FF2B5EF4-FFF2-40B4-BE49-F238E27FC236}">
                  <a16:creationId xmlns:a16="http://schemas.microsoft.com/office/drawing/2014/main" id="{8A8B7447-77B7-64BE-7F89-15852FB97C3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916103DB-96E9-E1B3-09F3-C84C0F01BEE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116" name="Step 4 Bottom">
            <a:extLst>
              <a:ext uri="{FF2B5EF4-FFF2-40B4-BE49-F238E27FC236}">
                <a16:creationId xmlns:a16="http://schemas.microsoft.com/office/drawing/2014/main" id="{B282DE8F-2BE5-9128-4DCE-16C9B7C62F0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6969595" y="5655259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</a:t>
            </a:r>
            <a:r>
              <a:rPr lang="en-US" dirty="0"/>
              <a:t>ple Prompt: Recommend some items that a teenage girl would like from our website.</a:t>
            </a:r>
          </a:p>
        </p:txBody>
      </p:sp>
      <p:sp>
        <p:nvSpPr>
          <p:cNvPr id="86" name="Step 5 Title">
            <a:extLst>
              <a:ext uri="{FF2B5EF4-FFF2-40B4-BE49-F238E27FC236}">
                <a16:creationId xmlns:a16="http://schemas.microsoft.com/office/drawing/2014/main" id="{F22B4CFD-5188-2BC8-0147-BACA28B6E85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2:00 pm</a:t>
            </a:r>
          </a:p>
        </p:txBody>
      </p:sp>
      <p:sp>
        <p:nvSpPr>
          <p:cNvPr id="91" name="Step 5 Top">
            <a:extLst>
              <a:ext uri="{FF2B5EF4-FFF2-40B4-BE49-F238E27FC236}">
                <a16:creationId xmlns:a16="http://schemas.microsoft.com/office/drawing/2014/main" id="{129B672A-8DE5-08B2-ED2E-BAF025B89265}"/>
              </a:ext>
            </a:extLst>
          </p:cNvPr>
          <p:cNvSpPr txBox="1">
            <a:spLocks/>
          </p:cNvSpPr>
          <p:nvPr/>
        </p:nvSpPr>
        <p:spPr>
          <a:xfrm>
            <a:off x="3776898" y="4584061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Dan was asked to set up a store display based on a planogram. He asks Copilot for ideas on the best way to proceed.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03282EF-CAFC-18D9-522C-F75FB654AA32}"/>
              </a:ext>
            </a:extLst>
          </p:cNvPr>
          <p:cNvGrpSpPr/>
          <p:nvPr/>
        </p:nvGrpSpPr>
        <p:grpSpPr>
          <a:xfrm>
            <a:off x="3874885" y="5236665"/>
            <a:ext cx="1601118" cy="360000"/>
            <a:chOff x="588263" y="1217924"/>
            <a:chExt cx="1601118" cy="360000"/>
          </a:xfrm>
        </p:grpSpPr>
        <p:pic>
          <p:nvPicPr>
            <p:cNvPr id="56" name="Picture 55" descr="Zip Co logo SVG free download, id: 101874 - Brandlogos.net">
              <a:hlinkClick r:id="rId11"/>
              <a:extLst>
                <a:ext uri="{FF2B5EF4-FFF2-40B4-BE49-F238E27FC236}">
                  <a16:creationId xmlns:a16="http://schemas.microsoft.com/office/drawing/2014/main" id="{68480221-3A0E-DB3F-B073-892894B5E20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165705D8-0989-F0E0-F72D-6A0FA54AFED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97" name="Strep 5 Bottom">
            <a:extLst>
              <a:ext uri="{FF2B5EF4-FFF2-40B4-BE49-F238E27FC236}">
                <a16:creationId xmlns:a16="http://schemas.microsoft.com/office/drawing/2014/main" id="{D6226AAF-BADF-F11C-BA14-57B052A1C4B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3733889" y="559130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lang="en-US" dirty="0"/>
              <a:t>How should I ensure displays are set up according to the [planogram.pdf] for effective merchandising and space optimization?</a:t>
            </a:r>
            <a:endParaRPr lang="en-US" noProof="0" dirty="0"/>
          </a:p>
        </p:txBody>
      </p:sp>
      <p:sp>
        <p:nvSpPr>
          <p:cNvPr id="85" name="Step 6 TItle">
            <a:extLst>
              <a:ext uri="{FF2B5EF4-FFF2-40B4-BE49-F238E27FC236}">
                <a16:creationId xmlns:a16="http://schemas.microsoft.com/office/drawing/2014/main" id="{71CD06ED-B190-0114-4846-BE8B1D122E4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4:00 pm</a:t>
            </a:r>
          </a:p>
        </p:txBody>
      </p:sp>
      <p:sp>
        <p:nvSpPr>
          <p:cNvPr id="81" name="Step 6 Top">
            <a:extLst>
              <a:ext uri="{FF2B5EF4-FFF2-40B4-BE49-F238E27FC236}">
                <a16:creationId xmlns:a16="http://schemas.microsoft.com/office/drawing/2014/main" id="{C96A66F4-C2DE-C736-8D15-9FA71273148F}"/>
              </a:ext>
            </a:extLst>
          </p:cNvPr>
          <p:cNvSpPr txBox="1">
            <a:spLocks/>
          </p:cNvSpPr>
          <p:nvPr/>
        </p:nvSpPr>
        <p:spPr>
          <a:xfrm>
            <a:off x="584200" y="4584061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 anchor="t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/>
              <a:t>Dan needs to draft a shift summary. He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provides a few brief details of what happened on the shift and ask Copilot to turn it into a shift report.</a:t>
            </a:r>
          </a:p>
          <a:p>
            <a:endParaRPr lang="en-US" noProof="0" dirty="0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C19D789A-3CEB-6F7D-5355-736CB6EC0E83}"/>
              </a:ext>
            </a:extLst>
          </p:cNvPr>
          <p:cNvGrpSpPr/>
          <p:nvPr/>
        </p:nvGrpSpPr>
        <p:grpSpPr>
          <a:xfrm>
            <a:off x="765416" y="5326662"/>
            <a:ext cx="1601118" cy="360000"/>
            <a:chOff x="588263" y="1217924"/>
            <a:chExt cx="1601118" cy="360000"/>
          </a:xfrm>
        </p:grpSpPr>
        <p:pic>
          <p:nvPicPr>
            <p:cNvPr id="59" name="Picture 58" descr="Zip Co logo SVG free download, id: 101874 - Brandlogos.net">
              <a:hlinkClick r:id="rId11"/>
              <a:extLst>
                <a:ext uri="{FF2B5EF4-FFF2-40B4-BE49-F238E27FC236}">
                  <a16:creationId xmlns:a16="http://schemas.microsoft.com/office/drawing/2014/main" id="{B8DE6646-C725-C981-3019-35D0DE3D82F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7254CBE3-8191-EDB6-2BFE-B54850D69DA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87" name="Step 6 Bottom">
            <a:extLst>
              <a:ext uri="{FF2B5EF4-FFF2-40B4-BE49-F238E27FC236}">
                <a16:creationId xmlns:a16="http://schemas.microsoft.com/office/drawing/2014/main" id="{15632949-65C2-B51C-118E-BC9146DC63A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584200" y="5737633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</a:t>
            </a:r>
            <a:r>
              <a:rPr lang="en-US" dirty="0"/>
              <a:t>pt: Turn this information into a shift report.</a:t>
            </a:r>
          </a:p>
          <a:p>
            <a:endParaRPr lang="en-US" noProof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ACDBE6-9075-5AC1-370E-5582130E9D6B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48862" y="2911116"/>
            <a:ext cx="1843138" cy="3946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88299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http://www.w3.org/XML/1998/namespace"/>
    <ds:schemaRef ds:uri="http://schemas.microsoft.com/sharepoint/v3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9b9b331a-5640-4f50-a010-6cc4266aa39c"/>
    <ds:schemaRef ds:uri="c12c9beb-9115-4dd4-b4b0-98592a7680e2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4420</TotalTime>
  <Words>339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Retail Associate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2025-03-10T17:54:26Z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