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C89B-DB8A-10E9-E8E9-6A29B638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</a:t>
            </a:r>
            <a:br>
              <a:rPr lang="en-US" noProof="0"/>
            </a:br>
            <a:r>
              <a:rPr lang="en-US" noProof="0"/>
              <a:t>Researcher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44C95B-4A34-F6BF-8B0E-D43DB2EC5E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Lilly uses Copilot in Teams to easily recap a meeting she missed about research plans and review the questions and action items assigned to her. 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1284F58-DE6B-A0BE-D83F-0650A61D758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Co-create and stay in sync </a:t>
            </a:r>
            <a:r>
              <a:rPr lang="en-US" noProof="0"/>
              <a:t>no matter where the group works and build on suggestions to quickly make progress.</a:t>
            </a:r>
          </a:p>
        </p:txBody>
      </p: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EF17006E-238E-4055-4AD6-CBEBBB82D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9D87448-8EDC-CB66-F9A7-768813828FC9}"/>
              </a:ext>
            </a:extLst>
          </p:cNvPr>
          <p:cNvGrpSpPr/>
          <p:nvPr/>
        </p:nvGrpSpPr>
        <p:grpSpPr>
          <a:xfrm>
            <a:off x="1286540" y="1134767"/>
            <a:ext cx="1681536" cy="216000"/>
            <a:chOff x="1286540" y="1134767"/>
            <a:chExt cx="1681536" cy="216000"/>
          </a:xfrm>
        </p:grpSpPr>
        <p:sp>
          <p:nvSpPr>
            <p:cNvPr id="29" name="Rectangle: Rounded Corners 6">
              <a:extLst>
                <a:ext uri="{FF2B5EF4-FFF2-40B4-BE49-F238E27FC236}">
                  <a16:creationId xmlns:a16="http://schemas.microsoft.com/office/drawing/2014/main" id="{35672F3E-EBEC-BBC1-F6D9-5DF1235B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286540" y="1134767"/>
              <a:ext cx="168153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More research completed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826F0F72-466F-D61F-654D-8A3293573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6270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3FBBA7B-6C4B-B46A-8995-68BF929B55DA}"/>
              </a:ext>
            </a:extLst>
          </p:cNvPr>
          <p:cNvGrpSpPr/>
          <p:nvPr/>
        </p:nvGrpSpPr>
        <p:grpSpPr>
          <a:xfrm>
            <a:off x="5118404" y="1134767"/>
            <a:ext cx="2541358" cy="216000"/>
            <a:chOff x="5754503" y="1134767"/>
            <a:chExt cx="2541358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70434597-0336-6667-81DE-C47AEBDFA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5754503" y="1134767"/>
              <a:ext cx="254135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Increased interdepartmental collaboration</a:t>
              </a:r>
            </a:p>
          </p:txBody>
        </p:sp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2BDFF76B-770A-F886-3D0C-27FC7A56B4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80163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D7BAFD6-1AE1-53B8-EC3B-A55C737DE13F}"/>
              </a:ext>
            </a:extLst>
          </p:cNvPr>
          <p:cNvGrpSpPr/>
          <p:nvPr/>
        </p:nvGrpSpPr>
        <p:grpSpPr>
          <a:xfrm>
            <a:off x="3014258" y="1134767"/>
            <a:ext cx="2054700" cy="216000"/>
            <a:chOff x="3014258" y="1134767"/>
            <a:chExt cx="20547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19BB3659-DB04-20EC-6BCA-989ABAC9D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014258" y="1134767"/>
              <a:ext cx="20547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More time for grant applications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BAD12FA-4731-E4E1-2C87-6F3B9E629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74092" y="1170767"/>
              <a:ext cx="144000" cy="144000"/>
            </a:xfrm>
            <a:prstGeom prst="rect">
              <a:avLst/>
            </a:prstGeom>
          </p:spPr>
        </p:pic>
      </p:grpSp>
      <p:sp>
        <p:nvSpPr>
          <p:cNvPr id="37" name="Rectangle: Rounded Corners 11">
            <a:extLst>
              <a:ext uri="{FF2B5EF4-FFF2-40B4-BE49-F238E27FC236}">
                <a16:creationId xmlns:a16="http://schemas.microsoft.com/office/drawing/2014/main" id="{18B9C339-56C2-B35B-A800-C9112E543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8:00 am</a:t>
            </a:r>
          </a:p>
        </p:txBody>
      </p:sp>
      <p:sp>
        <p:nvSpPr>
          <p:cNvPr id="40" name="Rectangle: Rounded Corners 13">
            <a:extLst>
              <a:ext uri="{FF2B5EF4-FFF2-40B4-BE49-F238E27FC236}">
                <a16:creationId xmlns:a16="http://schemas.microsoft.com/office/drawing/2014/main" id="{3FC9994F-1CED-9032-177E-AEEC5FFAE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8:15 am</a:t>
            </a:r>
          </a:p>
        </p:txBody>
      </p:sp>
      <p:sp>
        <p:nvSpPr>
          <p:cNvPr id="41" name="Rectangle: Rounded Corners 15">
            <a:extLst>
              <a:ext uri="{FF2B5EF4-FFF2-40B4-BE49-F238E27FC236}">
                <a16:creationId xmlns:a16="http://schemas.microsoft.com/office/drawing/2014/main" id="{5523DB90-97F5-F4A3-0A31-973967105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5DE8FF9-131D-91FC-9DF0-02940637E0BB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/>
              <a:t>Lilly summarizes feedback from colleagues about her grant proposal and asks Copilot to generate a response that outlines the next steps.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2F6CDF4E-03FF-1868-37C6-D18F83D4EB8D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/>
              <a:t>Lilly uses Copilot in Word to revise and expand key sections of the grant proposal based on feedback and other relevant files.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CAE748ED-E18E-BC1C-2A4E-06FA8FEDA202}"/>
              </a:ext>
            </a:extLst>
          </p:cNvPr>
          <p:cNvSpPr txBox="1">
            <a:spLocks noGrp="1"/>
          </p:cNvSpPr>
          <p:nvPr>
            <p:ph type="body" sz="quarter" idx="29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/>
              <a:t>Lilly gets back into grant work with her colleagues by using Copilot in Loop to draft a meeting agenda and sort their actions into a table where everyone can provide updates.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649C9EB0-A851-7480-3FFB-C342527F21DF}"/>
              </a:ext>
            </a:extLst>
          </p:cNvPr>
          <p:cNvSpPr txBox="1">
            <a:spLocks noGrp="1"/>
          </p:cNvSpPr>
          <p:nvPr>
            <p:ph type="body" sz="quarter" idx="32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/>
              <a:t>With her insights and paper ready in Word, she asks Copilot in PowerPoint to create a presentation for her conference next week. </a:t>
            </a:r>
          </a:p>
        </p:txBody>
      </p:sp>
      <p:sp>
        <p:nvSpPr>
          <p:cNvPr id="51" name="Rectangle: Rounded Corners 4">
            <a:extLst>
              <a:ext uri="{FF2B5EF4-FFF2-40B4-BE49-F238E27FC236}">
                <a16:creationId xmlns:a16="http://schemas.microsoft.com/office/drawing/2014/main" id="{70FAF483-9BDC-2369-6F7F-F7FA3F1DF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52" name="Rectangle: Rounded Corners 19">
            <a:extLst>
              <a:ext uri="{FF2B5EF4-FFF2-40B4-BE49-F238E27FC236}">
                <a16:creationId xmlns:a16="http://schemas.microsoft.com/office/drawing/2014/main" id="{0A58DF3D-0EDF-911C-523E-1E8329324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53" name="Rectangle: Rounded Corners 7">
            <a:extLst>
              <a:ext uri="{FF2B5EF4-FFF2-40B4-BE49-F238E27FC236}">
                <a16:creationId xmlns:a16="http://schemas.microsoft.com/office/drawing/2014/main" id="{59F0113D-2665-B4DB-6C39-6D2EF339E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60" name="Rectangle: Rounded Corners 6">
            <a:extLst>
              <a:ext uri="{FF2B5EF4-FFF2-40B4-BE49-F238E27FC236}">
                <a16:creationId xmlns:a16="http://schemas.microsoft.com/office/drawing/2014/main" id="{A06DA7D1-63DE-A50D-1186-2224BF999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auto"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Avoid listening to meeting recordings</a:t>
            </a:r>
            <a:r>
              <a:rPr lang="en-US" noProof="0"/>
              <a:t> and spend that time working on action items to improve and finalize the plan.</a:t>
            </a:r>
          </a:p>
        </p:txBody>
      </p:sp>
      <p:sp>
        <p:nvSpPr>
          <p:cNvPr id="61" name="Rectangle: Rounded Corners 6">
            <a:extLst>
              <a:ext uri="{FF2B5EF4-FFF2-40B4-BE49-F238E27FC236}">
                <a16:creationId xmlns:a16="http://schemas.microsoft.com/office/drawing/2014/main" id="{D59D6710-280A-8AA4-93DC-D4C95D975B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Easily document and share next steps </a:t>
            </a:r>
            <a:r>
              <a:rPr lang="en-US" noProof="0"/>
              <a:t>that reflect multiple perspectives from a long thread. </a:t>
            </a:r>
          </a:p>
        </p:txBody>
      </p:sp>
      <p:sp>
        <p:nvSpPr>
          <p:cNvPr id="62" name="Rectangle: Rounded Corners 6">
            <a:extLst>
              <a:ext uri="{FF2B5EF4-FFF2-40B4-BE49-F238E27FC236}">
                <a16:creationId xmlns:a16="http://schemas.microsoft.com/office/drawing/2014/main" id="{2189785D-2956-55B9-D6AF-59E4693F7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Expand on your ideas </a:t>
            </a:r>
            <a:r>
              <a:rPr lang="en-US" noProof="0"/>
              <a:t>and transform your document with helpful assistance at every stage. </a:t>
            </a:r>
          </a:p>
        </p:txBody>
      </p:sp>
      <p:sp>
        <p:nvSpPr>
          <p:cNvPr id="63" name="Rectangle: Rounded Corners 6">
            <a:extLst>
              <a:ext uri="{FF2B5EF4-FFF2-40B4-BE49-F238E27FC236}">
                <a16:creationId xmlns:a16="http://schemas.microsoft.com/office/drawing/2014/main" id="{0A0B140F-5277-CABD-E1DF-3A15729D0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Discover and explore insights </a:t>
            </a:r>
            <a:r>
              <a:rPr lang="en-US" noProof="0"/>
              <a:t>with ease and effortlessly highlight, filter, and sort the data. </a:t>
            </a:r>
          </a:p>
        </p:txBody>
      </p:sp>
      <p:sp>
        <p:nvSpPr>
          <p:cNvPr id="64" name="Rectangle: Rounded Corners 6">
            <a:extLst>
              <a:ext uri="{FF2B5EF4-FFF2-40B4-BE49-F238E27FC236}">
                <a16:creationId xmlns:a16="http://schemas.microsoft.com/office/drawing/2014/main" id="{D4B69B7A-181D-2075-1BAA-743F69841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Focus on your content </a:t>
            </a:r>
            <a:r>
              <a:rPr lang="en-US" noProof="0"/>
              <a:t>instead of the design with help drafting the slides and help restructuring or making edits. 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56FA8AF0-7E75-B334-005D-17CE0A1B169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noProof="0"/>
              <a:t>Lilly reviews the latest data from her sustainability study with Copilot in Excel, which helps her generate insights and visualize the data.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F791459-DC5C-DD74-E742-5AC7EEC89CB6}"/>
              </a:ext>
            </a:extLst>
          </p:cNvPr>
          <p:cNvGrpSpPr/>
          <p:nvPr/>
        </p:nvGrpSpPr>
        <p:grpSpPr>
          <a:xfrm>
            <a:off x="10195084" y="1954918"/>
            <a:ext cx="1696592" cy="978761"/>
            <a:chOff x="10195084" y="1954918"/>
            <a:chExt cx="1696592" cy="978761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0BB0360-F77F-5840-6D6F-A1454AF4A1B7}"/>
                </a:ext>
              </a:extLst>
            </p:cNvPr>
            <p:cNvSpPr txBox="1"/>
            <p:nvPr/>
          </p:nvSpPr>
          <p:spPr>
            <a:xfrm>
              <a:off x="10195084" y="1954918"/>
              <a:ext cx="1696592" cy="615553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Lilly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Researcher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625E3F8-ED0F-1768-FDE0-FCC9E930A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11616886" y="2658889"/>
              <a:ext cx="274790" cy="274790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30D1C94-0955-1A31-01DC-D6933E1EDFA5}"/>
              </a:ext>
            </a:extLst>
          </p:cNvPr>
          <p:cNvGrpSpPr/>
          <p:nvPr/>
        </p:nvGrpSpPr>
        <p:grpSpPr>
          <a:xfrm>
            <a:off x="3949325" y="5167344"/>
            <a:ext cx="2351135" cy="360000"/>
            <a:chOff x="588263" y="2177588"/>
            <a:chExt cx="2351135" cy="360000"/>
          </a:xfrm>
        </p:grpSpPr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7956EA6B-600A-7DC4-EC12-1D68B1F87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E624FB15-BDA4-FD83-FDCD-FC46311FAA4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44F4A686-29E8-FFE5-EE59-7B2EE144CE70}"/>
              </a:ext>
            </a:extLst>
          </p:cNvPr>
          <p:cNvGrpSpPr/>
          <p:nvPr/>
        </p:nvGrpSpPr>
        <p:grpSpPr>
          <a:xfrm>
            <a:off x="7192616" y="5167344"/>
            <a:ext cx="2361959" cy="360000"/>
            <a:chOff x="577439" y="3137252"/>
            <a:chExt cx="2361959" cy="360000"/>
          </a:xfrm>
        </p:grpSpPr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D2B42779-75D6-D5F1-6EBF-052B02610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B782F73-D29B-479E-CE3C-67C2EC9B428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D58C10B-F4C8-3D5D-3F6F-129E5BBD7584}"/>
              </a:ext>
            </a:extLst>
          </p:cNvPr>
          <p:cNvGrpSpPr/>
          <p:nvPr/>
        </p:nvGrpSpPr>
        <p:grpSpPr>
          <a:xfrm>
            <a:off x="812632" y="2654355"/>
            <a:ext cx="2351135" cy="360000"/>
            <a:chOff x="588263" y="3617084"/>
            <a:chExt cx="2351135" cy="360000"/>
          </a:xfrm>
        </p:grpSpPr>
        <p:pic>
          <p:nvPicPr>
            <p:cNvPr id="97" name="Picture 96">
              <a:extLst>
                <a:ext uri="{FF2B5EF4-FFF2-40B4-BE49-F238E27FC236}">
                  <a16:creationId xmlns:a16="http://schemas.microsoft.com/office/drawing/2014/main" id="{6CFA88AD-1F99-6542-791B-D2D9ED2DE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D1AA9D6-9F4A-D3D4-F26C-4F55AD1AB16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A0DC04D-6A43-4AF3-AD7E-A28C48048DD3}"/>
              </a:ext>
            </a:extLst>
          </p:cNvPr>
          <p:cNvGrpSpPr/>
          <p:nvPr/>
        </p:nvGrpSpPr>
        <p:grpSpPr>
          <a:xfrm>
            <a:off x="3949325" y="2654355"/>
            <a:ext cx="2351135" cy="360000"/>
            <a:chOff x="588263" y="1697756"/>
            <a:chExt cx="2351135" cy="360000"/>
          </a:xfrm>
        </p:grpSpPr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4AAEC975-76A3-4E72-6892-F401DDA00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66236B1-053E-ED74-7F6D-75776CF5AC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E975F8F-0229-30AA-ABCC-8FCF0341540B}"/>
              </a:ext>
            </a:extLst>
          </p:cNvPr>
          <p:cNvGrpSpPr/>
          <p:nvPr/>
        </p:nvGrpSpPr>
        <p:grpSpPr>
          <a:xfrm>
            <a:off x="7192616" y="2654355"/>
            <a:ext cx="2351135" cy="360000"/>
            <a:chOff x="588263" y="2657420"/>
            <a:chExt cx="2351135" cy="360000"/>
          </a:xfrm>
        </p:grpSpPr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9027E1A1-6E71-F578-74F6-0A4CA3788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BCB30BB-A834-7156-39FE-8E5737110E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18FFC33-65BB-F293-059D-9712D5F945A9}"/>
              </a:ext>
            </a:extLst>
          </p:cNvPr>
          <p:cNvGrpSpPr/>
          <p:nvPr/>
        </p:nvGrpSpPr>
        <p:grpSpPr>
          <a:xfrm>
            <a:off x="812632" y="5167344"/>
            <a:ext cx="2368026" cy="360000"/>
            <a:chOff x="3277688" y="2657420"/>
            <a:chExt cx="2368026" cy="36000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78CD21E9-C6D9-DE19-062B-08C39612FDD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0E6034B1-8A67-DB06-7A63-ED85AD4C8C2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247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12" name="Graphic 111">
                <a:extLst>
                  <a:ext uri="{FF2B5EF4-FFF2-40B4-BE49-F238E27FC236}">
                    <a16:creationId xmlns:a16="http://schemas.microsoft.com/office/drawing/2014/main" id="{0AFD9CC3-E9F4-9D66-8DF2-2D2A2740B5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A4DC5E33-37E6-FF2F-B010-FDD432E9DD4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7" name="Picture 6" descr="A person in a white coat holding books&#10;&#10;Description automatically generated">
            <a:extLst>
              <a:ext uri="{FF2B5EF4-FFF2-40B4-BE49-F238E27FC236}">
                <a16:creationId xmlns:a16="http://schemas.microsoft.com/office/drawing/2014/main" id="{08C32F7D-8521-64D1-A76F-A0751529B2AF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78127" y="3371178"/>
            <a:ext cx="2613873" cy="348682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446D77-5FA4-23EE-AFEB-2CDE76F5B099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CF3B9A-CDB3-A431-1AFE-3C627641AF38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CD2C929-0FF7-C832-7C74-8C7466D28F94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2255C53-D083-43BB-0C79-F12469E55166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Placeholder 150">
              <a:extLst>
                <a:ext uri="{FF2B5EF4-FFF2-40B4-BE49-F238E27FC236}">
                  <a16:creationId xmlns:a16="http://schemas.microsoft.com/office/drawing/2014/main" id="{D4217134-5BC6-C49C-5717-C8CA5177B1A0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1">
              <a:extLst>
                <a:ext uri="{FF2B5EF4-FFF2-40B4-BE49-F238E27FC236}">
                  <a16:creationId xmlns:a16="http://schemas.microsoft.com/office/drawing/2014/main" id="{1F6D1CEC-8281-7ACF-038A-DA1225C75D41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52">
              <a:extLst>
                <a:ext uri="{FF2B5EF4-FFF2-40B4-BE49-F238E27FC236}">
                  <a16:creationId xmlns:a16="http://schemas.microsoft.com/office/drawing/2014/main" id="{3CBA892C-5A7A-5896-3AD0-77557E5467CC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4" name="Text Placeholder 185">
              <a:extLst>
                <a:ext uri="{FF2B5EF4-FFF2-40B4-BE49-F238E27FC236}">
                  <a16:creationId xmlns:a16="http://schemas.microsoft.com/office/drawing/2014/main" id="{23B5A6ED-9ADE-715D-A1FD-E3CBFAF594DC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5" name="Text Placeholder 198">
              <a:extLst>
                <a:ext uri="{FF2B5EF4-FFF2-40B4-BE49-F238E27FC236}">
                  <a16:creationId xmlns:a16="http://schemas.microsoft.com/office/drawing/2014/main" id="{671E312F-636B-BC25-BF3F-D9A11208584C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98102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Researcher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