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7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5.png"/><Relationship Id="rId5" Type="http://schemas.openxmlformats.org/officeDocument/2006/relationships/image" Target="../media/image10.svg"/><Relationship Id="rId10" Type="http://schemas.openxmlformats.org/officeDocument/2006/relationships/hyperlink" Target="https://support.microsoft.com/en-us/topic/overview-of-microsoft-365-chat-preview-5b00a52d-7296-48ee-b938-b95b7209f737" TargetMode="External"/><Relationship Id="rId4" Type="http://schemas.openxmlformats.org/officeDocument/2006/relationships/image" Target="../media/image9.png"/><Relationship Id="rId9" Type="http://schemas.openxmlformats.org/officeDocument/2006/relationships/image" Target="../media/image14.svg"/><Relationship Id="rId1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E64E37-2F0B-AF85-65A8-936D98D7C3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80D72-0EFB-EC44-1432-51CD5F0C6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6720952" cy="526298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Pharma | </a:t>
            </a:r>
            <a:r>
              <a:rPr lang="en-US" noProof="0"/>
              <a:t>A day in the life of a Quality Assurance Manager</a:t>
            </a:r>
          </a:p>
        </p:txBody>
      </p:sp>
      <p:sp>
        <p:nvSpPr>
          <p:cNvPr id="76" name="Rectangle: Rounded Corners 11">
            <a:extLst>
              <a:ext uri="{FF2B5EF4-FFF2-40B4-BE49-F238E27FC236}">
                <a16:creationId xmlns:a16="http://schemas.microsoft.com/office/drawing/2014/main" id="{990DB12E-9581-D131-C66C-CF7242DA2B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8:00 am</a:t>
            </a:r>
          </a:p>
        </p:txBody>
      </p:sp>
      <p:sp>
        <p:nvSpPr>
          <p:cNvPr id="77" name="Rectangle: Rounded Corners 13">
            <a:extLst>
              <a:ext uri="{FF2B5EF4-FFF2-40B4-BE49-F238E27FC236}">
                <a16:creationId xmlns:a16="http://schemas.microsoft.com/office/drawing/2014/main" id="{CEC8AE1B-0F25-7CE7-09BB-5B3A0EC1C6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8:15 am</a:t>
            </a:r>
          </a:p>
        </p:txBody>
      </p:sp>
      <p:sp>
        <p:nvSpPr>
          <p:cNvPr id="78" name="Rectangle: Rounded Corners 15">
            <a:extLst>
              <a:ext uri="{FF2B5EF4-FFF2-40B4-BE49-F238E27FC236}">
                <a16:creationId xmlns:a16="http://schemas.microsoft.com/office/drawing/2014/main" id="{CA8765AA-1454-96B7-D653-055A51256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9:00 am</a:t>
            </a:r>
          </a:p>
        </p:txBody>
      </p:sp>
      <p:sp>
        <p:nvSpPr>
          <p:cNvPr id="79" name="Rectangle: Rounded Corners 4">
            <a:extLst>
              <a:ext uri="{FF2B5EF4-FFF2-40B4-BE49-F238E27FC236}">
                <a16:creationId xmlns:a16="http://schemas.microsoft.com/office/drawing/2014/main" id="{65195967-8D78-4028-72B3-77909B890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4:00 pm</a:t>
            </a:r>
          </a:p>
        </p:txBody>
      </p:sp>
      <p:sp>
        <p:nvSpPr>
          <p:cNvPr id="80" name="Rectangle: Rounded Corners 19">
            <a:extLst>
              <a:ext uri="{FF2B5EF4-FFF2-40B4-BE49-F238E27FC236}">
                <a16:creationId xmlns:a16="http://schemas.microsoft.com/office/drawing/2014/main" id="{14724998-8213-2C30-A77C-590BBD7324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2:00 pm</a:t>
            </a:r>
          </a:p>
        </p:txBody>
      </p:sp>
      <p:sp>
        <p:nvSpPr>
          <p:cNvPr id="81" name="Rectangle: Rounded Corners 7">
            <a:extLst>
              <a:ext uri="{FF2B5EF4-FFF2-40B4-BE49-F238E27FC236}">
                <a16:creationId xmlns:a16="http://schemas.microsoft.com/office/drawing/2014/main" id="{FF4668DA-684B-912C-BAA5-6DE7FF6E10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11:00 am</a:t>
            </a:r>
          </a:p>
        </p:txBody>
      </p:sp>
      <p:sp>
        <p:nvSpPr>
          <p:cNvPr id="82" name="Text Placeholder 81">
            <a:extLst>
              <a:ext uri="{FF2B5EF4-FFF2-40B4-BE49-F238E27FC236}">
                <a16:creationId xmlns:a16="http://schemas.microsoft.com/office/drawing/2014/main" id="{02A57980-486B-2ED5-CC8B-65E1AD1EFAE6}"/>
              </a:ext>
            </a:extLst>
          </p:cNvPr>
          <p:cNvSpPr txBox="1">
            <a:spLocks noGrp="1"/>
          </p:cNvSpPr>
          <p:nvPr>
            <p:ph type="body" sz="quarter" idx="18"/>
          </p:nvPr>
        </p:nvSpPr>
        <p:spPr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solidFill>
                  <a:srgbClr val="1A1A1A"/>
                </a:solidFill>
                <a:latin typeface="Segoe UI"/>
                <a:cs typeface="Segoe UI" pitchFamily="34" charset="0"/>
              </a:defRPr>
            </a:lvl1pPr>
          </a:lstStyle>
          <a:p>
            <a:pPr>
              <a:spcAft>
                <a:spcPts val="400"/>
              </a:spcAft>
              <a:defRPr/>
            </a:pPr>
            <a:r>
              <a:rPr lang="en-US" sz="900" noProof="0">
                <a:ea typeface="Segoe UI" pitchFamily="34" charset="0"/>
                <a:cs typeface="Segoe UI" pitchFamily="34" charset="0"/>
              </a:rPr>
              <a:t>Megan starts her day completing an action item to recertify on GMP for a series of SOPs. She uses Copilot to help get ready.</a:t>
            </a:r>
          </a:p>
        </p:txBody>
      </p:sp>
      <p:sp>
        <p:nvSpPr>
          <p:cNvPr id="132" name="Text Placeholder 131">
            <a:extLst>
              <a:ext uri="{FF2B5EF4-FFF2-40B4-BE49-F238E27FC236}">
                <a16:creationId xmlns:a16="http://schemas.microsoft.com/office/drawing/2014/main" id="{8955546E-5ECA-CE69-0BA2-298540372D76}"/>
              </a:ext>
            </a:extLst>
          </p:cNvPr>
          <p:cNvSpPr txBox="1">
            <a:spLocks noGrp="1"/>
          </p:cNvSpPr>
          <p:nvPr>
            <p:ph type="body" sz="quarter" idx="23"/>
          </p:nvPr>
        </p:nvSpPr>
        <p:spPr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solidFill>
                  <a:srgbClr val="1A1A1A"/>
                </a:solidFill>
                <a:latin typeface="Segoe UI"/>
                <a:cs typeface="Segoe UI" pitchFamily="34" charset="0"/>
              </a:defRPr>
            </a:lvl1pPr>
          </a:lstStyle>
          <a:p>
            <a:r>
              <a:rPr lang="en-US" noProof="0">
                <a:cs typeface="Segoe UI"/>
              </a:rPr>
              <a:t>Megan receives a call that an issue in the facility has occurred and a quality investigation is required.</a:t>
            </a:r>
          </a:p>
          <a:p>
            <a:endParaRPr lang="en-US" noProof="0">
              <a:cs typeface="Segoe UI"/>
            </a:endParaRPr>
          </a:p>
        </p:txBody>
      </p:sp>
      <p:sp>
        <p:nvSpPr>
          <p:cNvPr id="133" name="Text Placeholder 132">
            <a:extLst>
              <a:ext uri="{FF2B5EF4-FFF2-40B4-BE49-F238E27FC236}">
                <a16:creationId xmlns:a16="http://schemas.microsoft.com/office/drawing/2014/main" id="{A0BCCCD7-A423-AE08-7095-ECAEC3ECF866}"/>
              </a:ext>
            </a:extLst>
          </p:cNvPr>
          <p:cNvSpPr txBox="1">
            <a:spLocks noGrp="1"/>
          </p:cNvSpPr>
          <p:nvPr>
            <p:ph type="body" sz="quarter" idx="26"/>
          </p:nvPr>
        </p:nvSpPr>
        <p:spPr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solidFill>
                  <a:srgbClr val="1A1A1A"/>
                </a:solidFill>
                <a:latin typeface="Segoe UI"/>
                <a:cs typeface="Segoe UI" pitchFamily="34" charset="0"/>
              </a:defRPr>
            </a:lvl1pPr>
          </a:lstStyle>
          <a:p>
            <a:r>
              <a:rPr lang="en-US" noProof="0">
                <a:cs typeface="Segoe UI"/>
              </a:rPr>
              <a:t>Megan leads a training session for staff on quality standards, SOPs, and regulatory requirements.</a:t>
            </a:r>
          </a:p>
        </p:txBody>
      </p:sp>
      <p:sp>
        <p:nvSpPr>
          <p:cNvPr id="134" name="Text Placeholder 133">
            <a:extLst>
              <a:ext uri="{FF2B5EF4-FFF2-40B4-BE49-F238E27FC236}">
                <a16:creationId xmlns:a16="http://schemas.microsoft.com/office/drawing/2014/main" id="{2FFA71DA-6493-41CA-CAF2-23A69FA90A12}"/>
              </a:ext>
            </a:extLst>
          </p:cNvPr>
          <p:cNvSpPr txBox="1">
            <a:spLocks noGrp="1"/>
          </p:cNvSpPr>
          <p:nvPr>
            <p:ph type="body" sz="quarter" idx="29"/>
          </p:nvPr>
        </p:nvSpPr>
        <p:spPr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solidFill>
                  <a:srgbClr val="1A1A1A"/>
                </a:solidFill>
                <a:latin typeface="Segoe UI"/>
                <a:cs typeface="Segoe UI" pitchFamily="34" charset="0"/>
              </a:defRPr>
            </a:lvl1pPr>
          </a:lstStyle>
          <a:p>
            <a:r>
              <a:rPr lang="en-US" noProof="0">
                <a:cs typeface="Segoe UI"/>
              </a:rPr>
              <a:t>Megan wraps up her day by checking emails and chats for any urgent issues. </a:t>
            </a:r>
          </a:p>
        </p:txBody>
      </p:sp>
      <p:sp>
        <p:nvSpPr>
          <p:cNvPr id="135" name="Text Placeholder 134">
            <a:extLst>
              <a:ext uri="{FF2B5EF4-FFF2-40B4-BE49-F238E27FC236}">
                <a16:creationId xmlns:a16="http://schemas.microsoft.com/office/drawing/2014/main" id="{477B9337-3041-BDC9-F231-CB02CF441DE2}"/>
              </a:ext>
            </a:extLst>
          </p:cNvPr>
          <p:cNvSpPr txBox="1">
            <a:spLocks noGrp="1"/>
          </p:cNvSpPr>
          <p:nvPr>
            <p:ph type="body" sz="quarter" idx="32"/>
          </p:nvPr>
        </p:nvSpPr>
        <p:spPr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solidFill>
                  <a:srgbClr val="1A1A1A"/>
                </a:solidFill>
                <a:latin typeface="Segoe UI"/>
                <a:cs typeface="Segoe UI" pitchFamily="34" charset="0"/>
              </a:defRPr>
            </a:lvl1pPr>
          </a:lstStyle>
          <a:p>
            <a:r>
              <a:rPr lang="en-US" noProof="0">
                <a:cs typeface="Segoe UI"/>
              </a:rPr>
              <a:t>Megan is scheduled to present on quality issues to the leadership team. She uses Copilot to turn her reports into a presentation.</a:t>
            </a:r>
          </a:p>
        </p:txBody>
      </p:sp>
      <p:sp>
        <p:nvSpPr>
          <p:cNvPr id="136" name="Text Placeholder 135">
            <a:extLst>
              <a:ext uri="{FF2B5EF4-FFF2-40B4-BE49-F238E27FC236}">
                <a16:creationId xmlns:a16="http://schemas.microsoft.com/office/drawing/2014/main" id="{6A4916AC-D59B-241D-C854-17146F24A274}"/>
              </a:ext>
            </a:extLst>
          </p:cNvPr>
          <p:cNvSpPr txBox="1">
            <a:spLocks noGrp="1"/>
          </p:cNvSpPr>
          <p:nvPr>
            <p:ph type="body" sz="quarter" idx="35"/>
          </p:nvPr>
        </p:nvSpPr>
        <p:spPr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solidFill>
                  <a:srgbClr val="1A1A1A"/>
                </a:solidFill>
                <a:latin typeface="Segoe UI"/>
                <a:cs typeface="Segoe UI" pitchFamily="34" charset="0"/>
              </a:defRPr>
            </a:lvl1pPr>
          </a:lstStyle>
          <a:p>
            <a:r>
              <a:rPr lang="en-US" noProof="0">
                <a:cs typeface="Segoe UI"/>
              </a:rPr>
              <a:t>Megan uses Copilot to help t</a:t>
            </a:r>
            <a:r>
              <a:rPr lang="en-US" sz="900" noProof="0">
                <a:ea typeface="Segoe UI" pitchFamily="34" charset="0"/>
                <a:cs typeface="Segoe UI" pitchFamily="34" charset="0"/>
              </a:rPr>
              <a:t>rack and analyze KPIs related to quality, such as defect rates and compliance metrics.</a:t>
            </a:r>
          </a:p>
          <a:p>
            <a:endParaRPr lang="en-US" noProof="0">
              <a:cs typeface="Segoe UI"/>
            </a:endParaRPr>
          </a:p>
        </p:txBody>
      </p:sp>
      <p:sp>
        <p:nvSpPr>
          <p:cNvPr id="137" name="Rectangle: Rounded Corners 6">
            <a:extLst>
              <a:ext uri="{FF2B5EF4-FFF2-40B4-BE49-F238E27FC236}">
                <a16:creationId xmlns:a16="http://schemas.microsoft.com/office/drawing/2014/main" id="{64D70B9B-18E2-945E-89DC-9501AD08DD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 bwMode="auto">
          <a:prstGeom prst="roundRect">
            <a:avLst>
              <a:gd name="adj" fmla="val 10001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Quickly </a:t>
            </a:r>
            <a:r>
              <a:rPr lang="en-US" b="1" noProof="0"/>
              <a:t>retrieve </a:t>
            </a:r>
            <a:r>
              <a:rPr lang="en-US" noProof="0"/>
              <a:t>relevant SOP documents for review.</a:t>
            </a:r>
          </a:p>
          <a:p>
            <a:endParaRPr lang="en-US" noProof="0"/>
          </a:p>
        </p:txBody>
      </p:sp>
      <p:sp>
        <p:nvSpPr>
          <p:cNvPr id="138" name="Rectangle: Rounded Corners 6">
            <a:extLst>
              <a:ext uri="{FF2B5EF4-FFF2-40B4-BE49-F238E27FC236}">
                <a16:creationId xmlns:a16="http://schemas.microsoft.com/office/drawing/2014/main" id="{BE787A8C-19F0-F229-0296-8C6B737C5F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 bwMode="auto">
          <a:xfrm>
            <a:off x="3719286" y="3126353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Analyze prior deviations</a:t>
            </a:r>
            <a:r>
              <a:rPr lang="en-US" noProof="0"/>
              <a:t> for root causes and research prior CAPAs.</a:t>
            </a:r>
          </a:p>
        </p:txBody>
      </p:sp>
      <p:sp>
        <p:nvSpPr>
          <p:cNvPr id="139" name="Rectangle: Rounded Corners 6">
            <a:extLst>
              <a:ext uri="{FF2B5EF4-FFF2-40B4-BE49-F238E27FC236}">
                <a16:creationId xmlns:a16="http://schemas.microsoft.com/office/drawing/2014/main" id="{B3145328-C4A5-EE23-204A-0687AC7E33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 bwMode="auto"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Create training material</a:t>
            </a:r>
            <a:r>
              <a:rPr lang="en-US" noProof="0"/>
              <a:t>s and presentations from an existing template.</a:t>
            </a:r>
          </a:p>
          <a:p>
            <a:endParaRPr lang="en-US" noProof="0"/>
          </a:p>
        </p:txBody>
      </p:sp>
      <p:sp>
        <p:nvSpPr>
          <p:cNvPr id="144" name="Rectangle: Rounded Corners 6">
            <a:extLst>
              <a:ext uri="{FF2B5EF4-FFF2-40B4-BE49-F238E27FC236}">
                <a16:creationId xmlns:a16="http://schemas.microsoft.com/office/drawing/2014/main" id="{37F5EB0D-4E7B-64DD-C7C7-3A2429B5F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 bwMode="auto"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Go deeper with data </a:t>
            </a:r>
            <a:r>
              <a:rPr lang="en-US" noProof="0"/>
              <a:t>and easily visualize insights to share them with the rest of the team. </a:t>
            </a:r>
          </a:p>
        </p:txBody>
      </p:sp>
      <p:sp>
        <p:nvSpPr>
          <p:cNvPr id="149" name="Rectangle: Rounded Corners 6">
            <a:extLst>
              <a:ext uri="{FF2B5EF4-FFF2-40B4-BE49-F238E27FC236}">
                <a16:creationId xmlns:a16="http://schemas.microsoft.com/office/drawing/2014/main" id="{778AF821-5BEC-3FBB-CB48-D82D7643B6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 bwMode="auto"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>
                <a:solidFill>
                  <a:schemeClr val="tx1"/>
                </a:solidFill>
                <a:cs typeface="Segoe UI" panose="020B0502040204020203" pitchFamily="34" charset="0"/>
              </a:rPr>
              <a:t>Spend less time building presentations </a:t>
            </a:r>
            <a:r>
              <a:rPr lang="en-US" noProof="0">
                <a:solidFill>
                  <a:schemeClr val="tx1"/>
                </a:solidFill>
                <a:cs typeface="Segoe UI" panose="020B0502040204020203" pitchFamily="34" charset="0"/>
              </a:rPr>
              <a:t>and more time on making sure messages are clear.</a:t>
            </a:r>
          </a:p>
        </p:txBody>
      </p:sp>
      <p:sp>
        <p:nvSpPr>
          <p:cNvPr id="150" name="Rectangle: Rounded Corners 6">
            <a:extLst>
              <a:ext uri="{FF2B5EF4-FFF2-40B4-BE49-F238E27FC236}">
                <a16:creationId xmlns:a16="http://schemas.microsoft.com/office/drawing/2014/main" id="{C2FA1323-A397-D752-9D79-BB7BAC8857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 bwMode="auto"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Summarize and prioritize communications, </a:t>
            </a:r>
            <a:r>
              <a:rPr lang="en-US" noProof="0"/>
              <a:t>highlighting urgent tasks and follow-ups. </a:t>
            </a:r>
          </a:p>
        </p:txBody>
      </p:sp>
      <p:sp>
        <p:nvSpPr>
          <p:cNvPr id="151" name="Rectangle: Rounded Corners 6">
            <a:extLst>
              <a:ext uri="{FF2B5EF4-FFF2-40B4-BE49-F238E27FC236}">
                <a16:creationId xmlns:a16="http://schemas.microsoft.com/office/drawing/2014/main" id="{4664B762-28AB-E319-8A57-C73DA6A8EC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036E72E-B545-B89C-DCF6-ADB7ED7E5C98}"/>
              </a:ext>
            </a:extLst>
          </p:cNvPr>
          <p:cNvGrpSpPr/>
          <p:nvPr/>
        </p:nvGrpSpPr>
        <p:grpSpPr>
          <a:xfrm>
            <a:off x="1286540" y="1134767"/>
            <a:ext cx="2387546" cy="216000"/>
            <a:chOff x="1286540" y="1134767"/>
            <a:chExt cx="2387546" cy="216000"/>
          </a:xfrm>
        </p:grpSpPr>
        <p:sp>
          <p:nvSpPr>
            <p:cNvPr id="153" name="Rectangle: Rounded Corners 6">
              <a:extLst>
                <a:ext uri="{FF2B5EF4-FFF2-40B4-BE49-F238E27FC236}">
                  <a16:creationId xmlns:a16="http://schemas.microsoft.com/office/drawing/2014/main" id="{F0B16BD4-D43A-F2F8-DBE7-F32A55335B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286540" y="1134767"/>
              <a:ext cx="2387546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Save about 40 minutes per day</a:t>
              </a:r>
            </a:p>
          </p:txBody>
        </p:sp>
        <p:pic>
          <p:nvPicPr>
            <p:cNvPr id="154" name="Graphic 153">
              <a:extLst>
                <a:ext uri="{FF2B5EF4-FFF2-40B4-BE49-F238E27FC236}">
                  <a16:creationId xmlns:a16="http://schemas.microsoft.com/office/drawing/2014/main" id="{E265148F-D175-86C5-79F2-47DAFEBFDB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336270" y="1170767"/>
              <a:ext cx="144000" cy="144000"/>
            </a:xfrm>
            <a:prstGeom prst="rect">
              <a:avLst/>
            </a:prstGeom>
          </p:spPr>
        </p:pic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2F7BCB0-67F5-3ADE-42BA-DCF13BF1E8E6}"/>
              </a:ext>
            </a:extLst>
          </p:cNvPr>
          <p:cNvGrpSpPr/>
          <p:nvPr/>
        </p:nvGrpSpPr>
        <p:grpSpPr>
          <a:xfrm>
            <a:off x="5276496" y="1127781"/>
            <a:ext cx="1952567" cy="216000"/>
            <a:chOff x="4468111" y="1127781"/>
            <a:chExt cx="1952567" cy="216000"/>
          </a:xfrm>
        </p:grpSpPr>
        <p:sp>
          <p:nvSpPr>
            <p:cNvPr id="156" name="Rectangle: Rounded Corners 6">
              <a:extLst>
                <a:ext uri="{FF2B5EF4-FFF2-40B4-BE49-F238E27FC236}">
                  <a16:creationId xmlns:a16="http://schemas.microsoft.com/office/drawing/2014/main" id="{9E213AF7-ED27-D52B-0857-294ADA40E2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4468111" y="1127781"/>
              <a:ext cx="1952567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/>
                  <a:cs typeface="Segoe UI Semibold"/>
                </a:rPr>
                <a:t>More time spent with </a:t>
              </a:r>
              <a:r>
                <a:rPr lang="en-US" sz="900" noProof="0">
                  <a:solidFill>
                    <a:srgbClr val="73391D"/>
                  </a:solidFill>
                  <a:latin typeface="Segoe UI Semibold"/>
                  <a:cs typeface="Segoe UI Semibold"/>
                </a:rPr>
                <a:t>students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57" name="Graphic 156">
              <a:extLst>
                <a:ext uri="{FF2B5EF4-FFF2-40B4-BE49-F238E27FC236}">
                  <a16:creationId xmlns:a16="http://schemas.microsoft.com/office/drawing/2014/main" id="{3FD1BA5B-34BD-620B-C1FB-2C85BEE57DA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515244" y="1163781"/>
              <a:ext cx="144000" cy="14400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8529F67-1123-9B78-48B3-A8AAD5224118}"/>
              </a:ext>
            </a:extLst>
          </p:cNvPr>
          <p:cNvGrpSpPr/>
          <p:nvPr/>
        </p:nvGrpSpPr>
        <p:grpSpPr>
          <a:xfrm>
            <a:off x="3716626" y="1134767"/>
            <a:ext cx="1500035" cy="212950"/>
            <a:chOff x="2908241" y="1134767"/>
            <a:chExt cx="1500035" cy="212950"/>
          </a:xfrm>
        </p:grpSpPr>
        <p:sp>
          <p:nvSpPr>
            <p:cNvPr id="159" name="Rectangle: Rounded Corners 6">
              <a:extLst>
                <a:ext uri="{FF2B5EF4-FFF2-40B4-BE49-F238E27FC236}">
                  <a16:creationId xmlns:a16="http://schemas.microsoft.com/office/drawing/2014/main" id="{F6879470-CA4A-DF40-9B38-1567B679A8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908241" y="1134767"/>
              <a:ext cx="1500035" cy="21295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73391D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Improve compliance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60" name="Graphic 159">
              <a:extLst>
                <a:ext uri="{FF2B5EF4-FFF2-40B4-BE49-F238E27FC236}">
                  <a16:creationId xmlns:a16="http://schemas.microsoft.com/office/drawing/2014/main" id="{62C92233-FE3E-0EAD-71E7-56480155490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968076" y="1170767"/>
              <a:ext cx="144000" cy="144000"/>
            </a:xfrm>
            <a:prstGeom prst="rect">
              <a:avLst/>
            </a:prstGeom>
          </p:spPr>
        </p:pic>
      </p:grp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9A0E4DB4-6B8C-4A38-3E28-C3512D2B5EF0}"/>
              </a:ext>
            </a:extLst>
          </p:cNvPr>
          <p:cNvGrpSpPr/>
          <p:nvPr/>
        </p:nvGrpSpPr>
        <p:grpSpPr>
          <a:xfrm>
            <a:off x="10195084" y="1462475"/>
            <a:ext cx="1696592" cy="1471204"/>
            <a:chOff x="10195084" y="1462475"/>
            <a:chExt cx="1696592" cy="1471204"/>
          </a:xfrm>
        </p:grpSpPr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1A1327F7-4493-807A-B8E9-A41BFD168830}"/>
                </a:ext>
              </a:extLst>
            </p:cNvPr>
            <p:cNvSpPr txBox="1"/>
            <p:nvPr/>
          </p:nvSpPr>
          <p:spPr>
            <a:xfrm>
              <a:off x="10195084" y="1462475"/>
              <a:ext cx="1696592" cy="1107996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C03BC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Megan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C03BC4"/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is a Quality Assurance Manager</a:t>
              </a: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endParaRPr>
            </a:p>
          </p:txBody>
        </p:sp>
        <p:pic>
          <p:nvPicPr>
            <p:cNvPr id="163" name="Graphic 162">
              <a:extLst>
                <a:ext uri="{FF2B5EF4-FFF2-40B4-BE49-F238E27FC236}">
                  <a16:creationId xmlns:a16="http://schemas.microsoft.com/office/drawing/2014/main" id="{533164AC-7F4F-33B9-B3D8-7B1D1784C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 rot="10800000">
              <a:off x="11616886" y="2658889"/>
              <a:ext cx="274790" cy="274790"/>
            </a:xfrm>
            <a:prstGeom prst="rect">
              <a:avLst/>
            </a:prstGeom>
          </p:spPr>
        </p:pic>
      </p:grp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15DFE3D0-69FA-A446-CD68-8AC383A2FE33}"/>
              </a:ext>
            </a:extLst>
          </p:cNvPr>
          <p:cNvGrpSpPr/>
          <p:nvPr/>
        </p:nvGrpSpPr>
        <p:grpSpPr>
          <a:xfrm>
            <a:off x="818241" y="2658888"/>
            <a:ext cx="2351135" cy="360000"/>
            <a:chOff x="588263" y="1217924"/>
            <a:chExt cx="2351135" cy="360000"/>
          </a:xfrm>
        </p:grpSpPr>
        <p:pic>
          <p:nvPicPr>
            <p:cNvPr id="165" name="Picture 164" descr="Zip Co logo SVG free download, id: 101874 - Brandlogos.net">
              <a:hlinkClick r:id="rId10"/>
              <a:extLst>
                <a:ext uri="{FF2B5EF4-FFF2-40B4-BE49-F238E27FC236}">
                  <a16:creationId xmlns:a16="http://schemas.microsoft.com/office/drawing/2014/main" id="{02622B1A-1202-84BE-4B94-E871039E98A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2EEB6C88-5AA2-9BF4-EE91-236D74C1160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41EADFB8-34DE-0828-1FF3-65A8F21ECE49}"/>
              </a:ext>
            </a:extLst>
          </p:cNvPr>
          <p:cNvGrpSpPr/>
          <p:nvPr/>
        </p:nvGrpSpPr>
        <p:grpSpPr>
          <a:xfrm>
            <a:off x="3949325" y="5167344"/>
            <a:ext cx="2351135" cy="360000"/>
            <a:chOff x="588263" y="2177588"/>
            <a:chExt cx="2351135" cy="360000"/>
          </a:xfrm>
        </p:grpSpPr>
        <p:pic>
          <p:nvPicPr>
            <p:cNvPr id="168" name="Picture 167">
              <a:extLst>
                <a:ext uri="{FF2B5EF4-FFF2-40B4-BE49-F238E27FC236}">
                  <a16:creationId xmlns:a16="http://schemas.microsoft.com/office/drawing/2014/main" id="{2EBC5A93-05A7-5374-240E-038C34ECF64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40B4AC15-922F-5665-886B-0CEAD67E7BE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E661F900-9220-3D3E-8E09-EF7359EE25D1}"/>
              </a:ext>
            </a:extLst>
          </p:cNvPr>
          <p:cNvGrpSpPr/>
          <p:nvPr/>
        </p:nvGrpSpPr>
        <p:grpSpPr>
          <a:xfrm>
            <a:off x="7192616" y="5167344"/>
            <a:ext cx="2361959" cy="360000"/>
            <a:chOff x="577439" y="3137252"/>
            <a:chExt cx="2361959" cy="360000"/>
          </a:xfrm>
        </p:grpSpPr>
        <p:pic>
          <p:nvPicPr>
            <p:cNvPr id="171" name="Picture 170">
              <a:extLst>
                <a:ext uri="{FF2B5EF4-FFF2-40B4-BE49-F238E27FC236}">
                  <a16:creationId xmlns:a16="http://schemas.microsoft.com/office/drawing/2014/main" id="{D2119B09-1A49-6392-DE63-58B308A4646C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919A4D05-9EED-C25F-AC98-9C92462099E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8" name="Picture 7" descr="A person with her hand on her chin&#10;&#10;Description automatically generated">
            <a:extLst>
              <a:ext uri="{FF2B5EF4-FFF2-40B4-BE49-F238E27FC236}">
                <a16:creationId xmlns:a16="http://schemas.microsoft.com/office/drawing/2014/main" id="{C65583F4-BEE5-6791-B8B2-7E2DB8E0523C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87371" y="3334258"/>
            <a:ext cx="2304630" cy="3523741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9660A455-CBE2-E438-29BA-44C98D2DC72A}"/>
              </a:ext>
            </a:extLst>
          </p:cNvPr>
          <p:cNvGrpSpPr/>
          <p:nvPr/>
        </p:nvGrpSpPr>
        <p:grpSpPr>
          <a:xfrm>
            <a:off x="6519224" y="351933"/>
            <a:ext cx="5368093" cy="338443"/>
            <a:chOff x="6519224" y="351933"/>
            <a:chExt cx="5368093" cy="338443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1F20B3C-30CA-AA59-5CEB-2C8055B3B20A}"/>
                </a:ext>
              </a:extLst>
            </p:cNvPr>
            <p:cNvSpPr txBox="1"/>
            <p:nvPr/>
          </p:nvSpPr>
          <p:spPr>
            <a:xfrm>
              <a:off x="10369868" y="351933"/>
              <a:ext cx="99224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egoe UI Semibold" panose="020B0502040204020203" pitchFamily="34" charset="0"/>
                  <a:cs typeface="Segoe UI Semibold" panose="020B0502040204020203" pitchFamily="34" charset="0"/>
                </a:rPr>
                <a:t>Scenario level: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C2F8383-7554-309D-A606-D780255AC2E3}"/>
                </a:ext>
              </a:extLst>
            </p:cNvPr>
            <p:cNvSpPr txBox="1"/>
            <p:nvPr/>
          </p:nvSpPr>
          <p:spPr>
            <a:xfrm>
              <a:off x="9126798" y="351933"/>
              <a:ext cx="992247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Segoe UI Semibold" panose="020B0502040204020203" pitchFamily="34" charset="0"/>
                  <a:cs typeface="Segoe UI Semibold" panose="020B0502040204020203" pitchFamily="34" charset="0"/>
                </a:rPr>
                <a:t>Available with: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7B85B08-C8C7-BF6F-6063-E8865280F232}"/>
                </a:ext>
              </a:extLst>
            </p:cNvPr>
            <p:cNvCxnSpPr/>
            <p:nvPr/>
          </p:nvCxnSpPr>
          <p:spPr>
            <a:xfrm>
              <a:off x="10357789" y="358721"/>
              <a:ext cx="0" cy="331655"/>
            </a:xfrm>
            <a:prstGeom prst="line">
              <a:avLst/>
            </a:prstGeom>
            <a:ln>
              <a:solidFill>
                <a:srgbClr val="B1B3B3"/>
              </a:solidFill>
              <a:headEnd type="non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 Placeholder 150">
              <a:extLst>
                <a:ext uri="{FF2B5EF4-FFF2-40B4-BE49-F238E27FC236}">
                  <a16:creationId xmlns:a16="http://schemas.microsoft.com/office/drawing/2014/main" id="{E75A39FE-5A53-8287-96CF-ECD712F37671}"/>
                </a:ext>
              </a:extLst>
            </p:cNvPr>
            <p:cNvSpPr txBox="1">
              <a:spLocks/>
            </p:cNvSpPr>
            <p:nvPr/>
          </p:nvSpPr>
          <p:spPr>
            <a:xfrm>
              <a:off x="11417245" y="357645"/>
              <a:ext cx="127000" cy="125999"/>
            </a:xfrm>
            <a:prstGeom prst="ellipse">
              <a:avLst/>
            </a:prstGeom>
            <a:solidFill>
              <a:srgbClr val="0078D4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11" name="Text Placeholder 151">
              <a:extLst>
                <a:ext uri="{FF2B5EF4-FFF2-40B4-BE49-F238E27FC236}">
                  <a16:creationId xmlns:a16="http://schemas.microsoft.com/office/drawing/2014/main" id="{CD5CA6C4-7B9A-ED95-A995-C04E371B9A90}"/>
                </a:ext>
              </a:extLst>
            </p:cNvPr>
            <p:cNvSpPr txBox="1">
              <a:spLocks/>
            </p:cNvSpPr>
            <p:nvPr/>
          </p:nvSpPr>
          <p:spPr>
            <a:xfrm>
              <a:off x="11588781" y="357645"/>
              <a:ext cx="127000" cy="125999"/>
            </a:xfrm>
            <a:prstGeom prst="ellipse">
              <a:avLst/>
            </a:prstGeom>
            <a:solidFill>
              <a:srgbClr val="0078D4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12" name="Text Placeholder 152">
              <a:extLst>
                <a:ext uri="{FF2B5EF4-FFF2-40B4-BE49-F238E27FC236}">
                  <a16:creationId xmlns:a16="http://schemas.microsoft.com/office/drawing/2014/main" id="{4DE3415B-30F1-BAE5-FB50-5875CCB1E47C}"/>
                </a:ext>
              </a:extLst>
            </p:cNvPr>
            <p:cNvSpPr txBox="1">
              <a:spLocks/>
            </p:cNvSpPr>
            <p:nvPr/>
          </p:nvSpPr>
          <p:spPr>
            <a:xfrm>
              <a:off x="11760317" y="357645"/>
              <a:ext cx="127000" cy="125999"/>
            </a:xfrm>
            <a:prstGeom prst="ellipse">
              <a:avLst/>
            </a:prstGeom>
            <a:solidFill>
              <a:srgbClr val="B1B3B3"/>
            </a:solidFill>
          </p:spPr>
          <p:txBody>
            <a:bodyPr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noProof="0"/>
                <a:t> </a:t>
              </a:r>
            </a:p>
          </p:txBody>
        </p:sp>
        <p:sp>
          <p:nvSpPr>
            <p:cNvPr id="13" name="Text Placeholder 185">
              <a:extLst>
                <a:ext uri="{FF2B5EF4-FFF2-40B4-BE49-F238E27FC236}">
                  <a16:creationId xmlns:a16="http://schemas.microsoft.com/office/drawing/2014/main" id="{17DA436C-8D1F-C977-ABAA-BBE5BEB97819}"/>
                </a:ext>
              </a:extLst>
            </p:cNvPr>
            <p:cNvSpPr txBox="1">
              <a:spLocks/>
            </p:cNvSpPr>
            <p:nvPr/>
          </p:nvSpPr>
          <p:spPr>
            <a:xfrm>
              <a:off x="6519224" y="521099"/>
              <a:ext cx="3599821" cy="169277"/>
            </a:xfrm>
            <a:prstGeom prst="rect">
              <a:avLst/>
            </a:prstGeom>
          </p:spPr>
          <p:txBody>
            <a:bodyPr lIns="0" rIns="0" anchor="ctr"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buNone/>
              </a:pPr>
              <a:r>
                <a:rPr lang="en-US" sz="1100" b="1" spc="-20" noProof="0">
                  <a:solidFill>
                    <a:srgbClr val="C03BC4"/>
                  </a:solidFill>
                  <a:latin typeface="Segoe UI Semibold" panose="020B0502040204020203" pitchFamily="34" charset="0"/>
                  <a:cs typeface="Segoe UI Semibold" panose="020B0502040204020203" pitchFamily="34" charset="0"/>
                </a:rPr>
                <a:t>Microsoft 365 Copilot</a:t>
              </a:r>
            </a:p>
          </p:txBody>
        </p:sp>
        <p:sp>
          <p:nvSpPr>
            <p:cNvPr id="14" name="Text Placeholder 198">
              <a:extLst>
                <a:ext uri="{FF2B5EF4-FFF2-40B4-BE49-F238E27FC236}">
                  <a16:creationId xmlns:a16="http://schemas.microsoft.com/office/drawing/2014/main" id="{B6876591-6024-78D0-3753-EB591BAD98E1}"/>
                </a:ext>
              </a:extLst>
            </p:cNvPr>
            <p:cNvSpPr txBox="1">
              <a:spLocks/>
            </p:cNvSpPr>
            <p:nvPr/>
          </p:nvSpPr>
          <p:spPr>
            <a:xfrm>
              <a:off x="10429875" y="520700"/>
              <a:ext cx="1457325" cy="169277"/>
            </a:xfrm>
            <a:prstGeom prst="rect">
              <a:avLst/>
            </a:prstGeom>
          </p:spPr>
          <p:txBody>
            <a:bodyPr lIns="0" rIns="0" anchor="ctr"/>
            <a:lstStyle>
              <a:lvl1pPr marL="2286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800" kern="1200" spc="0" baseline="0">
                  <a:solidFill>
                    <a:schemeClr val="tx1"/>
                  </a:solidFill>
                  <a:latin typeface="+mn-lt"/>
                  <a:ea typeface="+mn-ea"/>
                  <a:cs typeface="Segoe UI" panose="020B0502040204020203" pitchFamily="34" charset="0"/>
                </a:defRPr>
              </a:lvl1pPr>
              <a:lvl2pPr marL="457200" marR="0" indent="-228600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20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57225" marR="0" indent="-20002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6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42963" marR="0" indent="-1809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23938" marR="0" indent="-168275" algn="l" defTabSz="932742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Pct val="90000"/>
                <a:buFont typeface="Wingdings" panose="05000000000000000000" pitchFamily="2" charset="2"/>
                <a:buChar char=""/>
                <a:tabLst/>
                <a:defRPr sz="1400" kern="1200" spc="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65040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031412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97783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64155" indent="-233186" algn="l" defTabSz="932742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spcBef>
                  <a:spcPts val="0"/>
                </a:spcBef>
                <a:buNone/>
              </a:pPr>
              <a:r>
                <a:rPr lang="en-US" sz="1100" b="1" spc="-20" noProof="0">
                  <a:solidFill>
                    <a:srgbClr val="0078D4"/>
                  </a:solidFill>
                  <a:latin typeface="Segoe UI Semibold" panose="020B0502040204020203" pitchFamily="34" charset="0"/>
                  <a:cs typeface="Segoe UI Semibold" panose="020B0502040204020203" pitchFamily="34" charset="0"/>
                </a:rPr>
                <a:t>Buy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535A67BB-2019-D45F-0E90-6321BD1549DC}"/>
              </a:ext>
            </a:extLst>
          </p:cNvPr>
          <p:cNvGrpSpPr/>
          <p:nvPr/>
        </p:nvGrpSpPr>
        <p:grpSpPr>
          <a:xfrm>
            <a:off x="4041093" y="2648194"/>
            <a:ext cx="2351135" cy="360000"/>
            <a:chOff x="588263" y="1217924"/>
            <a:chExt cx="2351135" cy="360000"/>
          </a:xfrm>
        </p:grpSpPr>
        <p:pic>
          <p:nvPicPr>
            <p:cNvPr id="5" name="Picture 4" descr="Zip Co logo SVG free download, id: 101874 - Brandlogos.net">
              <a:hlinkClick r:id="rId10"/>
              <a:extLst>
                <a:ext uri="{FF2B5EF4-FFF2-40B4-BE49-F238E27FC236}">
                  <a16:creationId xmlns:a16="http://schemas.microsoft.com/office/drawing/2014/main" id="{9637880B-B675-4AA4-4C31-5669F1FD693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C83F699-E620-0F9E-8EE6-906F34BE2A0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CFC8890-C41A-6940-5875-B5A06996862E}"/>
              </a:ext>
            </a:extLst>
          </p:cNvPr>
          <p:cNvGrpSpPr/>
          <p:nvPr/>
        </p:nvGrpSpPr>
        <p:grpSpPr>
          <a:xfrm>
            <a:off x="7172656" y="2648194"/>
            <a:ext cx="2351135" cy="360000"/>
            <a:chOff x="588263" y="2177588"/>
            <a:chExt cx="2351135" cy="360000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1C238584-8BB2-17D9-EA70-60DD2104D22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C75B97B-3556-DF48-2BC4-84B89A3EE57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1EC75CD-7940-B9F6-A2E8-12C5F36903FA}"/>
              </a:ext>
            </a:extLst>
          </p:cNvPr>
          <p:cNvGrpSpPr/>
          <p:nvPr/>
        </p:nvGrpSpPr>
        <p:grpSpPr>
          <a:xfrm>
            <a:off x="818241" y="5163871"/>
            <a:ext cx="2351135" cy="360000"/>
            <a:chOff x="588263" y="1217924"/>
            <a:chExt cx="2351135" cy="360000"/>
          </a:xfrm>
        </p:grpSpPr>
        <p:pic>
          <p:nvPicPr>
            <p:cNvPr id="21" name="Picture 20" descr="Zip Co logo SVG free download, id: 101874 - Brandlogos.net">
              <a:hlinkClick r:id="rId10"/>
              <a:extLst>
                <a:ext uri="{FF2B5EF4-FFF2-40B4-BE49-F238E27FC236}">
                  <a16:creationId xmlns:a16="http://schemas.microsoft.com/office/drawing/2014/main" id="{BD04811E-B3E5-F309-B8E2-2AD90AF5287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6FCFAAC-D886-66EB-96C0-B0B7DAE4226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2811145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279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Pharma | A day in the life of a Quality Assurance Manager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2025-02-11T02:23:07Z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