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sldIdLst>
    <p:sldId id="57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0461D-C5AF-47A3-8E01-E36D79B1D640}" v="27" dt="2025-11-20T19:20:22.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852" autoAdjust="0"/>
    <p:restoredTop sz="92202" autoAdjust="0"/>
  </p:normalViewPr>
  <p:slideViewPr>
    <p:cSldViewPr snapToGrid="0">
      <p:cViewPr varScale="1">
        <p:scale>
          <a:sx n="72" d="100"/>
          <a:sy n="72" d="100"/>
        </p:scale>
        <p:origin x="234" y="294"/>
      </p:cViewPr>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10360-7F2B-43B7-AE47-3D95E72B02E5}"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6178-B4BC-4168-845A-05655C68B09A}" type="slidenum">
              <a:rPr lang="en-US" smtClean="0"/>
              <a:t>‹#›</a:t>
            </a:fld>
            <a:endParaRPr lang="en-US"/>
          </a:p>
        </p:txBody>
      </p:sp>
    </p:spTree>
    <p:extLst>
      <p:ext uri="{BB962C8B-B14F-4D97-AF65-F5344CB8AC3E}">
        <p14:creationId xmlns:p14="http://schemas.microsoft.com/office/powerpoint/2010/main" val="2490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3AEE8-217A-2163-8E2F-A56596334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02598-34E7-CD82-2FB8-5CE5323228C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93FCEB9-8B03-F7DC-6D8B-79299B2360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803461-946F-1CEC-C101-F0CDB42EA3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7759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87381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6607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7235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82976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9160028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280254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3699104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a:t>1</a:t>
            </a:r>
            <a:r>
              <a:rPr lang="en-US" noProof="0"/>
              <a:t>Access M365 Copilot Chat at </a:t>
            </a:r>
            <a:r>
              <a:rPr lang="en-US" noProof="0">
                <a:hlinkClick r:id="rId2"/>
              </a:rPr>
              <a:t>m365copilot.com </a:t>
            </a:r>
            <a:r>
              <a:rPr lang="en-US" noProof="0"/>
              <a:t>or the Microsoft 365 Copilot Chat mobile app and set toggle to “Web”.</a:t>
            </a:r>
          </a:p>
          <a:p>
            <a:r>
              <a:rPr lang="en-US" baseline="30000" noProof="0"/>
              <a:t>2</a:t>
            </a:r>
            <a:r>
              <a:rPr lang="en-US" noProof="0"/>
              <a:t>Access M365 Copilot Chat at </a:t>
            </a:r>
            <a:r>
              <a:rPr lang="en-US" noProof="0">
                <a:hlinkClick r:id="rId2"/>
              </a:rPr>
              <a:t>m365copilot.com</a:t>
            </a:r>
            <a:r>
              <a:rPr lang="en-US" noProof="0"/>
              <a:t>, the Microsoft 365 Copilot Chat mobile app, or the M365 Copilot Chat app in Teams, and set toggle to “Work”.</a:t>
            </a:r>
          </a:p>
          <a:p>
            <a:r>
              <a:rPr lang="en-US" baseline="30000" noProof="0"/>
              <a:t>3</a:t>
            </a:r>
            <a:r>
              <a:rPr lang="en-US" noProof="0"/>
              <a:t>AI Agents allow Copilot to access your organization-specific apps. In the past this would have required an API call to get data from a system of record.</a:t>
            </a:r>
          </a:p>
          <a:p>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11182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50379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 id="2147483670"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AE6E5-0EB5-A47C-F7E3-EDEF65903F64}"/>
            </a:ext>
          </a:extLst>
        </p:cNvPr>
        <p:cNvGrpSpPr/>
        <p:nvPr/>
      </p:nvGrpSpPr>
      <p:grpSpPr>
        <a:xfrm>
          <a:off x="0" y="0"/>
          <a:ext cx="0" cy="0"/>
          <a:chOff x="0" y="0"/>
          <a:chExt cx="0" cy="0"/>
        </a:xfrm>
      </p:grpSpPr>
      <p:sp>
        <p:nvSpPr>
          <p:cNvPr id="68" name="Title 67">
            <a:extLst>
              <a:ext uri="{FF2B5EF4-FFF2-40B4-BE49-F238E27FC236}">
                <a16:creationId xmlns:a16="http://schemas.microsoft.com/office/drawing/2014/main" id="{C3F663B4-D895-ACD8-C1C9-D4120E8C45B0}"/>
              </a:ext>
            </a:extLst>
          </p:cNvPr>
          <p:cNvSpPr>
            <a:spLocks noGrp="1"/>
          </p:cNvSpPr>
          <p:nvPr>
            <p:ph type="title"/>
          </p:nvPr>
        </p:nvSpPr>
        <p:spPr>
          <a:xfrm>
            <a:off x="584200" y="387766"/>
            <a:ext cx="5672544" cy="263149"/>
          </a:xfrm>
        </p:spPr>
        <p:txBody>
          <a:bodyPr/>
          <a:lstStyle/>
          <a:p>
            <a:r>
              <a:rPr lang="en-US" noProof="0"/>
              <a:t>A day in the life of a Public Health Officer</a:t>
            </a:r>
          </a:p>
        </p:txBody>
      </p:sp>
      <p:sp>
        <p:nvSpPr>
          <p:cNvPr id="15" name="Text Placeholder 14">
            <a:extLst>
              <a:ext uri="{FF2B5EF4-FFF2-40B4-BE49-F238E27FC236}">
                <a16:creationId xmlns:a16="http://schemas.microsoft.com/office/drawing/2014/main" id="{CFB2BEAD-D16B-822D-714E-CEEA13DD24E4}"/>
              </a:ext>
            </a:extLst>
          </p:cNvPr>
          <p:cNvSpPr>
            <a:spLocks noGrp="1"/>
          </p:cNvSpPr>
          <p:nvPr>
            <p:ph type="body" sz="quarter" idx="37"/>
          </p:nvPr>
        </p:nvSpPr>
        <p:spPr>
          <a:xfrm>
            <a:off x="10430234" y="521099"/>
            <a:ext cx="1456966" cy="175614"/>
          </a:xfrm>
        </p:spPr>
        <p:txBody>
          <a:bodyPr/>
          <a:lstStyle/>
          <a:p>
            <a:r>
              <a:rPr lang="en-US" noProof="0"/>
              <a:t>Buy</a:t>
            </a:r>
          </a:p>
        </p:txBody>
      </p:sp>
      <p:sp>
        <p:nvSpPr>
          <p:cNvPr id="41" name="Text Placeholder 40">
            <a:extLst>
              <a:ext uri="{FF2B5EF4-FFF2-40B4-BE49-F238E27FC236}">
                <a16:creationId xmlns:a16="http://schemas.microsoft.com/office/drawing/2014/main" id="{1902889B-639A-A292-093A-113AA4FD986B}"/>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49" name="Text Placeholder 48">
            <a:extLst>
              <a:ext uri="{FF2B5EF4-FFF2-40B4-BE49-F238E27FC236}">
                <a16:creationId xmlns:a16="http://schemas.microsoft.com/office/drawing/2014/main" id="{10C220A8-BCDD-FBBC-A5F1-6A8A2C04AF73}"/>
              </a:ext>
            </a:extLst>
          </p:cNvPr>
          <p:cNvSpPr>
            <a:spLocks noGrp="1"/>
          </p:cNvSpPr>
          <p:nvPr>
            <p:ph type="body" sz="quarter" idx="11"/>
          </p:nvPr>
        </p:nvSpPr>
        <p:spPr/>
        <p:txBody>
          <a:bodyPr/>
          <a:lstStyle/>
          <a:p>
            <a:pPr algn="ctr" fontAlgn="base">
              <a:spcBef>
                <a:spcPct val="0"/>
              </a:spcBef>
              <a:spcAft>
                <a:spcPct val="0"/>
              </a:spcAft>
            </a:pPr>
            <a:r>
              <a:rPr lang="en-US" sz="1100" b="1" noProof="0">
                <a:ln w="3175">
                  <a:noFill/>
                </a:ln>
                <a:latin typeface="+mj-lt"/>
                <a:cs typeface="Segoe UI" pitchFamily="34" charset="0"/>
              </a:rPr>
              <a:t>8:00 am – Review a topic</a:t>
            </a:r>
          </a:p>
        </p:txBody>
      </p:sp>
      <p:sp>
        <p:nvSpPr>
          <p:cNvPr id="50" name="Text Placeholder 49">
            <a:extLst>
              <a:ext uri="{FF2B5EF4-FFF2-40B4-BE49-F238E27FC236}">
                <a16:creationId xmlns:a16="http://schemas.microsoft.com/office/drawing/2014/main" id="{85BCAF3B-7191-B76E-9FBE-016A6472B97D}"/>
              </a:ext>
            </a:extLst>
          </p:cNvPr>
          <p:cNvSpPr>
            <a:spLocks noGrp="1"/>
          </p:cNvSpPr>
          <p:nvPr>
            <p:ph type="body" sz="quarter" idx="18"/>
          </p:nvPr>
        </p:nvSpPr>
        <p:spPr/>
        <p: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a:ln>
                  <a:noFill/>
                </a:ln>
                <a:effectLst/>
                <a:uLnTx/>
                <a:uFillTx/>
                <a:latin typeface="Segoe UI"/>
                <a:ea typeface="+mn-ea"/>
                <a:cs typeface="+mn-cs"/>
              </a:rPr>
              <a:t>Review news, disease reports, emails from colleagues and stake holders and updates related to ongoing studies and the latest findings on disease tracking and treatment.</a:t>
            </a:r>
          </a:p>
        </p:txBody>
      </p:sp>
      <p:sp>
        <p:nvSpPr>
          <p:cNvPr id="51" name="Text Placeholder 50">
            <a:extLst>
              <a:ext uri="{FF2B5EF4-FFF2-40B4-BE49-F238E27FC236}">
                <a16:creationId xmlns:a16="http://schemas.microsoft.com/office/drawing/2014/main" id="{001FF66D-2FEB-61BF-4007-22A13DB9153D}"/>
              </a:ext>
            </a:extLst>
          </p:cNvPr>
          <p:cNvSpPr>
            <a:spLocks noGrp="1"/>
          </p:cNvSpPr>
          <p:nvPr>
            <p:ph type="body" sz="quarter" idx="21"/>
          </p:nvPr>
        </p:nvSpPr>
        <p:spPr/>
        <p:txBody>
          <a:bodyPr/>
          <a:lstStyle/>
          <a:p>
            <a:pPr defTabSz="932472" fontAlgn="base">
              <a:spcBef>
                <a:spcPct val="0"/>
              </a:spcBef>
              <a:spcAft>
                <a:spcPct val="0"/>
              </a:spcAft>
            </a:pPr>
            <a:r>
              <a:rPr lang="en-US" sz="900" kern="0" noProof="0">
                <a:solidFill>
                  <a:srgbClr val="1A1A1A"/>
                </a:solidFill>
                <a:latin typeface="Segoe UI"/>
              </a:rPr>
              <a:t>Prompt: Find and summarize all emails related to the specific area of study and recommend responses and actions. </a:t>
            </a:r>
          </a:p>
        </p:txBody>
      </p:sp>
      <p:sp>
        <p:nvSpPr>
          <p:cNvPr id="52" name="Text Placeholder 51">
            <a:extLst>
              <a:ext uri="{FF2B5EF4-FFF2-40B4-BE49-F238E27FC236}">
                <a16:creationId xmlns:a16="http://schemas.microsoft.com/office/drawing/2014/main" id="{03440D69-E7D4-E99C-AE1E-71C57E6A6464}"/>
              </a:ext>
            </a:extLst>
          </p:cNvPr>
          <p:cNvSpPr>
            <a:spLocks noGrp="1"/>
          </p:cNvSpPr>
          <p:nvPr>
            <p:ph type="body" sz="quarter" idx="22"/>
          </p:nvPr>
        </p:nvSpPr>
        <p:spPr/>
        <p:txBody>
          <a:bodyPr/>
          <a:lstStyle/>
          <a:p>
            <a:pPr algn="ctr" fontAlgn="base">
              <a:spcBef>
                <a:spcPct val="0"/>
              </a:spcBef>
              <a:spcAft>
                <a:spcPct val="0"/>
              </a:spcAft>
            </a:pPr>
            <a:r>
              <a:rPr lang="en-US" sz="1100" b="1" noProof="0">
                <a:ln w="3175">
                  <a:noFill/>
                </a:ln>
                <a:latin typeface="+mj-lt"/>
                <a:cs typeface="Segoe UI" pitchFamily="34" charset="0"/>
              </a:rPr>
              <a:t>9:30 am – Recap a meeting</a:t>
            </a:r>
          </a:p>
        </p:txBody>
      </p:sp>
      <p:sp>
        <p:nvSpPr>
          <p:cNvPr id="53" name="Text Placeholder 52">
            <a:extLst>
              <a:ext uri="{FF2B5EF4-FFF2-40B4-BE49-F238E27FC236}">
                <a16:creationId xmlns:a16="http://schemas.microsoft.com/office/drawing/2014/main" id="{D8F4CB7D-D7A2-CE41-36A3-7982CDCD431D}"/>
              </a:ext>
            </a:extLst>
          </p:cNvPr>
          <p:cNvSpPr>
            <a:spLocks noGrp="1"/>
          </p:cNvSpPr>
          <p:nvPr>
            <p:ph type="body" sz="quarter" idx="23"/>
          </p:nvPr>
        </p:nvSpPr>
        <p:spPr/>
        <p:txBody>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 public health officer works with a wide network of stakeholders to preserve the health of the community and public who they serve.</a:t>
            </a:r>
          </a:p>
        </p:txBody>
      </p:sp>
      <p:sp>
        <p:nvSpPr>
          <p:cNvPr id="54" name="Text Placeholder 53">
            <a:extLst>
              <a:ext uri="{FF2B5EF4-FFF2-40B4-BE49-F238E27FC236}">
                <a16:creationId xmlns:a16="http://schemas.microsoft.com/office/drawing/2014/main" id="{9D06BFEC-BBD8-37FF-6AD1-CCDAF9F17996}"/>
              </a:ext>
            </a:extLst>
          </p:cNvPr>
          <p:cNvSpPr>
            <a:spLocks noGrp="1"/>
          </p:cNvSpPr>
          <p:nvPr>
            <p:ph type="body" sz="quarter" idx="24"/>
          </p:nvPr>
        </p:nvSpPr>
        <p:spPr/>
        <p:txBody>
          <a:bodyPr>
            <a:normAutofit/>
          </a:bodyPr>
          <a:lstStyle/>
          <a:p>
            <a:pPr defTabSz="932472" fontAlgn="base">
              <a:spcBef>
                <a:spcPct val="0"/>
              </a:spcBef>
              <a:spcAft>
                <a:spcPct val="0"/>
              </a:spcAft>
            </a:pPr>
            <a:r>
              <a:rPr lang="en-US" sz="900" kern="0" noProof="0">
                <a:solidFill>
                  <a:srgbClr val="1A1A1A"/>
                </a:solidFill>
                <a:latin typeface="Segoe UI"/>
              </a:rPr>
              <a:t>Prompt: Summarize meetings to understand what's going well and what needs to be addressed in the community health study this the working group is driving.</a:t>
            </a:r>
          </a:p>
        </p:txBody>
      </p:sp>
      <p:sp>
        <p:nvSpPr>
          <p:cNvPr id="55" name="Text Placeholder 54">
            <a:extLst>
              <a:ext uri="{FF2B5EF4-FFF2-40B4-BE49-F238E27FC236}">
                <a16:creationId xmlns:a16="http://schemas.microsoft.com/office/drawing/2014/main" id="{EDA299D1-C072-8173-C516-9F88E1A6B108}"/>
              </a:ext>
            </a:extLst>
          </p:cNvPr>
          <p:cNvSpPr>
            <a:spLocks noGrp="1"/>
          </p:cNvSpPr>
          <p:nvPr>
            <p:ph type="body" sz="quarter" idx="25"/>
          </p:nvPr>
        </p:nvSpPr>
        <p:spPr>
          <a:xfrm>
            <a:off x="6969595" y="1684713"/>
            <a:ext cx="2808000" cy="345600"/>
          </a:xfrm>
        </p:spPr>
        <p:txBody>
          <a:bodyPr/>
          <a:lstStyle/>
          <a:p>
            <a:pPr algn="ctr" fontAlgn="base">
              <a:spcBef>
                <a:spcPct val="0"/>
              </a:spcBef>
              <a:spcAft>
                <a:spcPct val="0"/>
              </a:spcAft>
            </a:pPr>
            <a:r>
              <a:rPr lang="en-US" sz="1100" b="1" noProof="0">
                <a:ln w="3175">
                  <a:noFill/>
                </a:ln>
                <a:latin typeface="+mj-lt"/>
                <a:cs typeface="Segoe UI" pitchFamily="34" charset="0"/>
              </a:rPr>
              <a:t>11:00 am – Summarize reports</a:t>
            </a:r>
          </a:p>
        </p:txBody>
      </p:sp>
      <p:sp>
        <p:nvSpPr>
          <p:cNvPr id="56" name="Text Placeholder 55">
            <a:extLst>
              <a:ext uri="{FF2B5EF4-FFF2-40B4-BE49-F238E27FC236}">
                <a16:creationId xmlns:a16="http://schemas.microsoft.com/office/drawing/2014/main" id="{3C3CB9E0-41A6-E8D6-844B-0C4D294C94AD}"/>
              </a:ext>
            </a:extLst>
          </p:cNvPr>
          <p:cNvSpPr>
            <a:spLocks noGrp="1"/>
          </p:cNvSpPr>
          <p:nvPr>
            <p:ph type="body" sz="quarter" idx="26"/>
          </p:nvPr>
        </p:nvSpPr>
        <p:spPr>
          <a:xfrm>
            <a:off x="6969595" y="2128438"/>
            <a:ext cx="2808000" cy="626701"/>
          </a:xfrm>
        </p:spPr>
        <p:txBody>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Consolidate studies create reports that address specific chronic or infectious diseases, including the impact of social determinants of health.</a:t>
            </a:r>
          </a:p>
        </p:txBody>
      </p:sp>
      <p:sp>
        <p:nvSpPr>
          <p:cNvPr id="57" name="Text Placeholder 56">
            <a:extLst>
              <a:ext uri="{FF2B5EF4-FFF2-40B4-BE49-F238E27FC236}">
                <a16:creationId xmlns:a16="http://schemas.microsoft.com/office/drawing/2014/main" id="{DFC3A120-979A-C020-9602-33CCC303FA37}"/>
              </a:ext>
            </a:extLst>
          </p:cNvPr>
          <p:cNvSpPr>
            <a:spLocks noGrp="1"/>
          </p:cNvSpPr>
          <p:nvPr>
            <p:ph type="body" sz="quarter" idx="27"/>
          </p:nvPr>
        </p:nvSpPr>
        <p:spPr/>
        <p:txBody>
          <a:bodyPr/>
          <a:lstStyle/>
          <a:p>
            <a:pPr defTabSz="932472" fontAlgn="base">
              <a:spcBef>
                <a:spcPct val="0"/>
              </a:spcBef>
              <a:spcAft>
                <a:spcPct val="0"/>
              </a:spcAft>
            </a:pPr>
            <a:r>
              <a:rPr lang="en-US" sz="900" kern="0" noProof="0">
                <a:solidFill>
                  <a:srgbClr val="1A1A1A"/>
                </a:solidFill>
                <a:latin typeface="Segoe UI"/>
              </a:rPr>
              <a:t>Prompt: Summarize input and recommendations and latest recommendations in documents on infectious disease policy over the last month.</a:t>
            </a:r>
          </a:p>
        </p:txBody>
      </p:sp>
      <p:sp>
        <p:nvSpPr>
          <p:cNvPr id="64" name="Text Placeholder 63">
            <a:extLst>
              <a:ext uri="{FF2B5EF4-FFF2-40B4-BE49-F238E27FC236}">
                <a16:creationId xmlns:a16="http://schemas.microsoft.com/office/drawing/2014/main" id="{28DD0A7B-300D-8B31-87BA-0B2EFB32F8BA}"/>
              </a:ext>
            </a:extLst>
          </p:cNvPr>
          <p:cNvSpPr>
            <a:spLocks noGrp="1"/>
          </p:cNvSpPr>
          <p:nvPr>
            <p:ph type="body" sz="quarter" idx="34"/>
          </p:nvPr>
        </p:nvSpPr>
        <p:spPr/>
        <p:txBody>
          <a:bodyPr/>
          <a:lstStyle/>
          <a:p>
            <a:pPr algn="ctr" fontAlgn="base">
              <a:spcBef>
                <a:spcPct val="0"/>
              </a:spcBef>
              <a:spcAft>
                <a:spcPct val="0"/>
              </a:spcAft>
            </a:pPr>
            <a:r>
              <a:rPr lang="en-US" sz="1100" b="1" noProof="0">
                <a:ln w="3175">
                  <a:noFill/>
                </a:ln>
                <a:latin typeface="+mj-lt"/>
                <a:cs typeface="Segoe UI" pitchFamily="34" charset="0"/>
              </a:rPr>
              <a:t>1:30 pm – Get meeting notes</a:t>
            </a:r>
          </a:p>
        </p:txBody>
      </p:sp>
      <p:sp>
        <p:nvSpPr>
          <p:cNvPr id="65" name="Text Placeholder 64">
            <a:extLst>
              <a:ext uri="{FF2B5EF4-FFF2-40B4-BE49-F238E27FC236}">
                <a16:creationId xmlns:a16="http://schemas.microsoft.com/office/drawing/2014/main" id="{BF8A599C-579D-F909-462F-09C2368D507A}"/>
              </a:ext>
            </a:extLst>
          </p:cNvPr>
          <p:cNvSpPr>
            <a:spLocks noGrp="1"/>
          </p:cNvSpPr>
          <p:nvPr>
            <p:ph type="body" sz="quarter" idx="35"/>
          </p:nvPr>
        </p:nvSpPr>
        <p:spPr>
          <a:xfrm>
            <a:off x="6969595" y="4584616"/>
            <a:ext cx="2808000" cy="626701"/>
          </a:xfrm>
        </p:spPr>
        <p:txBody>
          <a:bodyPr>
            <a:norm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Meeting with stakeholders who are often geographically distributed (e.g., Environmental, Public Health, Policy Maters, Health Practitioners, etc.). </a:t>
            </a:r>
          </a:p>
        </p:txBody>
      </p:sp>
      <p:sp>
        <p:nvSpPr>
          <p:cNvPr id="66" name="Text Placeholder 65">
            <a:extLst>
              <a:ext uri="{FF2B5EF4-FFF2-40B4-BE49-F238E27FC236}">
                <a16:creationId xmlns:a16="http://schemas.microsoft.com/office/drawing/2014/main" id="{FF03D245-9A78-A18E-FECC-0BD9C2F79B2D}"/>
              </a:ext>
            </a:extLst>
          </p:cNvPr>
          <p:cNvSpPr>
            <a:spLocks noGrp="1"/>
          </p:cNvSpPr>
          <p:nvPr>
            <p:ph type="body" sz="quarter" idx="36"/>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Prompt: Summarize meeting notes and transcripts, providing action items and scheduling follow-ups.</a:t>
            </a:r>
          </a:p>
        </p:txBody>
      </p:sp>
      <p:sp>
        <p:nvSpPr>
          <p:cNvPr id="61" name="Text Placeholder 60">
            <a:extLst>
              <a:ext uri="{FF2B5EF4-FFF2-40B4-BE49-F238E27FC236}">
                <a16:creationId xmlns:a16="http://schemas.microsoft.com/office/drawing/2014/main" id="{598F0CF8-4F4D-29EA-A032-6C9831441E55}"/>
              </a:ext>
            </a:extLst>
          </p:cNvPr>
          <p:cNvSpPr>
            <a:spLocks noGrp="1"/>
          </p:cNvSpPr>
          <p:nvPr>
            <p:ph type="body" sz="quarter" idx="31"/>
          </p:nvPr>
        </p:nvSpPr>
        <p:spPr/>
        <p:txBody>
          <a:bodyPr/>
          <a:lstStyle/>
          <a:p>
            <a:pPr algn="ctr" fontAlgn="base">
              <a:spcBef>
                <a:spcPct val="0"/>
              </a:spcBef>
              <a:spcAft>
                <a:spcPct val="0"/>
              </a:spcAft>
            </a:pPr>
            <a:r>
              <a:rPr lang="en-US" sz="1100" b="1" noProof="0">
                <a:ln w="3175">
                  <a:noFill/>
                </a:ln>
                <a:latin typeface="+mj-lt"/>
                <a:cs typeface="Segoe UI" pitchFamily="34" charset="0"/>
              </a:rPr>
              <a:t>3:00 pm – Analyze data</a:t>
            </a:r>
          </a:p>
        </p:txBody>
      </p:sp>
      <p:sp>
        <p:nvSpPr>
          <p:cNvPr id="62" name="Text Placeholder 61">
            <a:extLst>
              <a:ext uri="{FF2B5EF4-FFF2-40B4-BE49-F238E27FC236}">
                <a16:creationId xmlns:a16="http://schemas.microsoft.com/office/drawing/2014/main" id="{15DE627E-ABCE-38B1-D309-47F185A3CB7F}"/>
              </a:ext>
            </a:extLst>
          </p:cNvPr>
          <p:cNvSpPr>
            <a:spLocks noGrp="1"/>
          </p:cNvSpPr>
          <p:nvPr>
            <p:ph type="body" sz="quarter" idx="32"/>
          </p:nvPr>
        </p:nvSpPr>
        <p:spPr>
          <a:xfrm>
            <a:off x="3776898" y="4584616"/>
            <a:ext cx="2808000" cy="626701"/>
          </a:xfrm>
        </p:spPr>
        <p:txBody>
          <a:bodyPr>
            <a:normAutofit/>
          </a:bodyPr>
          <a:lstStyle/>
          <a:p>
            <a:pPr lvl="0">
              <a:defRPr/>
            </a:pPr>
            <a:r>
              <a:rPr kumimoji="0" lang="en-US" b="0" i="0" u="none" strike="noStrike" kern="0" cap="none" spc="0" normalizeH="0" baseline="0" noProof="0">
                <a:ln>
                  <a:noFill/>
                </a:ln>
                <a:solidFill>
                  <a:srgbClr val="1A1A1A"/>
                </a:solidFill>
                <a:effectLst/>
                <a:uLnTx/>
                <a:uFillTx/>
                <a:cs typeface="Segoe UI" pitchFamily="34" charset="0"/>
              </a:rPr>
              <a:t>Collect and analyze data to identify contributing causes of chronic or infectious diseases. Use Agent Mode in Excel to identify and examine patters and trends to gain insights into risk factors and disease distribution.</a:t>
            </a:r>
          </a:p>
        </p:txBody>
      </p:sp>
      <p:sp>
        <p:nvSpPr>
          <p:cNvPr id="63" name="Text Placeholder 62">
            <a:extLst>
              <a:ext uri="{FF2B5EF4-FFF2-40B4-BE49-F238E27FC236}">
                <a16:creationId xmlns:a16="http://schemas.microsoft.com/office/drawing/2014/main" id="{CE8F4F81-0E98-E6F4-E293-34122FF89814}"/>
              </a:ext>
            </a:extLst>
          </p:cNvPr>
          <p:cNvSpPr>
            <a:spLocks noGrp="1"/>
          </p:cNvSpPr>
          <p:nvPr>
            <p:ph type="body" sz="quarter" idx="33"/>
          </p:nvPr>
        </p:nvSpPr>
        <p:spPr/>
        <p:txBody>
          <a:bodyPr/>
          <a:lstStyle/>
          <a:p>
            <a:pPr defTabSz="932472" fontAlgn="base">
              <a:lnSpc>
                <a:spcPct val="110000"/>
              </a:lnSpc>
              <a:spcBef>
                <a:spcPct val="0"/>
              </a:spcBef>
              <a:spcAft>
                <a:spcPct val="0"/>
              </a:spcAft>
            </a:pPr>
            <a:r>
              <a:rPr lang="en-US" sz="900" kern="0" noProof="0">
                <a:solidFill>
                  <a:srgbClr val="1A1A1A"/>
                </a:solidFill>
                <a:latin typeface="Segoe UI"/>
              </a:rPr>
              <a:t>Prompt: </a:t>
            </a:r>
            <a:r>
              <a:rPr lang="en-US" sz="900" spc="0" noProof="0">
                <a:solidFill>
                  <a:schemeClr val="tx1"/>
                </a:solidFill>
                <a:latin typeface="Segoe UI"/>
              </a:rPr>
              <a:t>Create charts to help identify trends in </a:t>
            </a:r>
            <a:br>
              <a:rPr lang="en-US" sz="900" spc="0" noProof="0">
                <a:solidFill>
                  <a:schemeClr val="tx1"/>
                </a:solidFill>
                <a:latin typeface="Segoe UI"/>
              </a:rPr>
            </a:br>
            <a:r>
              <a:rPr lang="en-US" sz="900" spc="0" noProof="0">
                <a:solidFill>
                  <a:schemeClr val="tx1"/>
                </a:solidFill>
                <a:latin typeface="Segoe UI"/>
              </a:rPr>
              <a:t>the data.</a:t>
            </a:r>
          </a:p>
        </p:txBody>
      </p:sp>
      <p:sp>
        <p:nvSpPr>
          <p:cNvPr id="58" name="Text Placeholder 57">
            <a:extLst>
              <a:ext uri="{FF2B5EF4-FFF2-40B4-BE49-F238E27FC236}">
                <a16:creationId xmlns:a16="http://schemas.microsoft.com/office/drawing/2014/main" id="{5E2331E0-C290-2DE0-7EC3-510119B3362E}"/>
              </a:ext>
            </a:extLst>
          </p:cNvPr>
          <p:cNvSpPr>
            <a:spLocks noGrp="1"/>
          </p:cNvSpPr>
          <p:nvPr>
            <p:ph type="body" sz="quarter" idx="28"/>
          </p:nvPr>
        </p:nvSpPr>
        <p:spPr/>
        <p:txBody>
          <a:bodyPr/>
          <a:lstStyle/>
          <a:p>
            <a:r>
              <a:rPr lang="en-US" sz="1100" b="1" noProof="0">
                <a:ln w="3175">
                  <a:noFill/>
                </a:ln>
                <a:latin typeface="+mj-lt"/>
                <a:cs typeface="Segoe UI" pitchFamily="34" charset="0"/>
              </a:rPr>
              <a:t>4:00 pm – Find urgent tasks</a:t>
            </a:r>
          </a:p>
        </p:txBody>
      </p:sp>
      <p:sp>
        <p:nvSpPr>
          <p:cNvPr id="59" name="Text Placeholder 58">
            <a:extLst>
              <a:ext uri="{FF2B5EF4-FFF2-40B4-BE49-F238E27FC236}">
                <a16:creationId xmlns:a16="http://schemas.microsoft.com/office/drawing/2014/main" id="{40BAD051-BEAB-1B60-3549-EAE37C688ECB}"/>
              </a:ext>
            </a:extLst>
          </p:cNvPr>
          <p:cNvSpPr>
            <a:spLocks noGrp="1"/>
          </p:cNvSpPr>
          <p:nvPr>
            <p:ph type="body" sz="quarter" idx="29"/>
          </p:nvPr>
        </p:nvSpPr>
        <p:spPr/>
        <p:txBody>
          <a:bodyPr/>
          <a:lstStyle/>
          <a:p>
            <a:r>
              <a:rPr kumimoji="0" lang="en-US" b="0" i="0" u="none" strike="noStrike" kern="0" cap="none" spc="0" normalizeH="0" baseline="0" noProof="0">
                <a:ln>
                  <a:noFill/>
                </a:ln>
                <a:solidFill>
                  <a:srgbClr val="1A1A1A"/>
                </a:solidFill>
                <a:effectLst/>
                <a:uLnTx/>
                <a:uFillTx/>
                <a:cs typeface="Segoe UI" pitchFamily="34" charset="0"/>
              </a:rPr>
              <a:t>The public health officer reviews documents from various sources to update public health programs, incorporating findings from data analysis, the latest clinical findings by health orgs, etc.</a:t>
            </a:r>
          </a:p>
          <a:p>
            <a:endParaRPr lang="en-IN"/>
          </a:p>
        </p:txBody>
      </p:sp>
      <p:sp>
        <p:nvSpPr>
          <p:cNvPr id="60" name="Text Placeholder 59">
            <a:extLst>
              <a:ext uri="{FF2B5EF4-FFF2-40B4-BE49-F238E27FC236}">
                <a16:creationId xmlns:a16="http://schemas.microsoft.com/office/drawing/2014/main" id="{022AB79A-0851-BFF8-65CD-D62AA6F67AD2}"/>
              </a:ext>
            </a:extLst>
          </p:cNvPr>
          <p:cNvSpPr>
            <a:spLocks noGrp="1"/>
          </p:cNvSpPr>
          <p:nvPr>
            <p:ph type="body" sz="quarter" idx="30"/>
          </p:nvPr>
        </p:nvSpPr>
        <p:spPr/>
        <p:txBody>
          <a:bodyPr/>
          <a:lstStyle/>
          <a:p>
            <a:pPr defTabSz="932472" fontAlgn="base">
              <a:lnSpc>
                <a:spcPct val="110000"/>
              </a:lnSpc>
              <a:spcBef>
                <a:spcPct val="0"/>
              </a:spcBef>
              <a:spcAft>
                <a:spcPct val="0"/>
              </a:spcAft>
            </a:pPr>
            <a:r>
              <a:rPr lang="en-US" sz="900" kern="0" noProof="0">
                <a:solidFill>
                  <a:srgbClr val="1A1A1A"/>
                </a:solidFill>
                <a:latin typeface="Segoe UI"/>
              </a:rPr>
              <a:t>Prompt: Identify any urgent emails related to public health programs. </a:t>
            </a:r>
          </a:p>
        </p:txBody>
      </p:sp>
      <p:sp>
        <p:nvSpPr>
          <p:cNvPr id="152" name="TextBox 151">
            <a:extLst>
              <a:ext uri="{FF2B5EF4-FFF2-40B4-BE49-F238E27FC236}">
                <a16:creationId xmlns:a16="http://schemas.microsoft.com/office/drawing/2014/main" id="{22857F20-DAD0-BF9D-31D1-A6A3A04BB3AA}"/>
              </a:ext>
            </a:extLst>
          </p:cNvPr>
          <p:cNvSpPr txBox="1"/>
          <p:nvPr/>
        </p:nvSpPr>
        <p:spPr>
          <a:xfrm>
            <a:off x="10144674" y="1684713"/>
            <a:ext cx="1905067"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Rohan,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 a Public Health Officer, analyzes extensive datasets.</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153" name="Graphic 152">
            <a:extLst>
              <a:ext uri="{FF2B5EF4-FFF2-40B4-BE49-F238E27FC236}">
                <a16:creationId xmlns:a16="http://schemas.microsoft.com/office/drawing/2014/main" id="{EF099967-84E7-8C8B-7CF8-1EC11F0A61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0959812" y="3078816"/>
            <a:ext cx="274790" cy="274790"/>
          </a:xfrm>
          <a:prstGeom prst="rect">
            <a:avLst/>
          </a:prstGeom>
        </p:spPr>
      </p:pic>
      <p:sp>
        <p:nvSpPr>
          <p:cNvPr id="2" name="Rectangle: Rounded Corners 6">
            <a:extLst>
              <a:ext uri="{FF2B5EF4-FFF2-40B4-BE49-F238E27FC236}">
                <a16:creationId xmlns:a16="http://schemas.microsoft.com/office/drawing/2014/main" id="{7649A5D6-FB82-B595-1424-34276B5A5A99}"/>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4" name="Rectangle: Rounded Corners 6">
            <a:extLst>
              <a:ext uri="{FF2B5EF4-FFF2-40B4-BE49-F238E27FC236}">
                <a16:creationId xmlns:a16="http://schemas.microsoft.com/office/drawing/2014/main" id="{41D04A39-6182-A50C-DF2A-67674689A3B3}"/>
              </a:ext>
              <a:ext uri="{C183D7F6-B498-43B3-948B-1728B52AA6E4}">
                <adec:decorative xmlns:adec="http://schemas.microsoft.com/office/drawing/2017/decorative" val="1"/>
              </a:ext>
            </a:extLst>
          </p:cNvPr>
          <p:cNvSpPr/>
          <p:nvPr/>
        </p:nvSpPr>
        <p:spPr bwMode="auto">
          <a:xfrm>
            <a:off x="1286540" y="1134767"/>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~45 minutes per day</a:t>
            </a:r>
          </a:p>
        </p:txBody>
      </p:sp>
      <p:pic>
        <p:nvPicPr>
          <p:cNvPr id="5" name="Graphic 4">
            <a:extLst>
              <a:ext uri="{FF2B5EF4-FFF2-40B4-BE49-F238E27FC236}">
                <a16:creationId xmlns:a16="http://schemas.microsoft.com/office/drawing/2014/main" id="{A16DF307-00AF-243A-77A3-92990761700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6270" y="1170767"/>
            <a:ext cx="144000" cy="144000"/>
          </a:xfrm>
          <a:prstGeom prst="rect">
            <a:avLst/>
          </a:prstGeom>
        </p:spPr>
      </p:pic>
      <p:sp>
        <p:nvSpPr>
          <p:cNvPr id="10" name="Rectangle: Rounded Corners 6">
            <a:extLst>
              <a:ext uri="{FF2B5EF4-FFF2-40B4-BE49-F238E27FC236}">
                <a16:creationId xmlns:a16="http://schemas.microsoft.com/office/drawing/2014/main" id="{2A4A1E58-5477-49A5-7915-B3F6B07B73E0}"/>
              </a:ext>
              <a:ext uri="{C183D7F6-B498-43B3-948B-1728B52AA6E4}">
                <adec:decorative xmlns:adec="http://schemas.microsoft.com/office/drawing/2017/decorative" val="1"/>
              </a:ext>
            </a:extLst>
          </p:cNvPr>
          <p:cNvSpPr/>
          <p:nvPr/>
        </p:nvSpPr>
        <p:spPr bwMode="auto">
          <a:xfrm>
            <a:off x="2908241" y="1134767"/>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Summarization of reports</a:t>
            </a:r>
          </a:p>
        </p:txBody>
      </p:sp>
      <p:pic>
        <p:nvPicPr>
          <p:cNvPr id="11" name="Graphic 10">
            <a:extLst>
              <a:ext uri="{FF2B5EF4-FFF2-40B4-BE49-F238E27FC236}">
                <a16:creationId xmlns:a16="http://schemas.microsoft.com/office/drawing/2014/main" id="{5951FA14-AB79-2495-64CE-52CDD46D129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968076" y="1170767"/>
            <a:ext cx="144000" cy="144000"/>
          </a:xfrm>
          <a:prstGeom prst="rect">
            <a:avLst/>
          </a:prstGeom>
        </p:spPr>
      </p:pic>
      <p:sp>
        <p:nvSpPr>
          <p:cNvPr id="7" name="Rectangle: Rounded Corners 6">
            <a:extLst>
              <a:ext uri="{FF2B5EF4-FFF2-40B4-BE49-F238E27FC236}">
                <a16:creationId xmlns:a16="http://schemas.microsoft.com/office/drawing/2014/main" id="{7FE13BB4-DDB0-BAF2-087B-8485913120D5}"/>
              </a:ext>
              <a:ext uri="{C183D7F6-B498-43B3-948B-1728B52AA6E4}">
                <adec:decorative xmlns:adec="http://schemas.microsoft.com/office/drawing/2017/decorative" val="1"/>
              </a:ext>
            </a:extLst>
          </p:cNvPr>
          <p:cNvSpPr/>
          <p:nvPr/>
        </p:nvSpPr>
        <p:spPr bwMode="auto">
          <a:xfrm>
            <a:off x="5754503" y="1134767"/>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Additional training</a:t>
            </a:r>
          </a:p>
        </p:txBody>
      </p:sp>
      <p:pic>
        <p:nvPicPr>
          <p:cNvPr id="8" name="Graphic 7">
            <a:extLst>
              <a:ext uri="{FF2B5EF4-FFF2-40B4-BE49-F238E27FC236}">
                <a16:creationId xmlns:a16="http://schemas.microsoft.com/office/drawing/2014/main" id="{934BE98D-785D-DCFB-2F9E-C6FACA8E19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01636" y="1170767"/>
            <a:ext cx="144000" cy="144000"/>
          </a:xfrm>
          <a:prstGeom prst="rect">
            <a:avLst/>
          </a:prstGeom>
        </p:spPr>
      </p:pic>
      <p:pic>
        <p:nvPicPr>
          <p:cNvPr id="17" name="Picture 16">
            <a:extLst>
              <a:ext uri="{FF2B5EF4-FFF2-40B4-BE49-F238E27FC236}">
                <a16:creationId xmlns:a16="http://schemas.microsoft.com/office/drawing/2014/main" id="{6B747400-8A2F-8A26-4EE2-45A0CF7EB84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flipH="1">
            <a:off x="10370446" y="3546645"/>
            <a:ext cx="1824251" cy="3305691"/>
          </a:xfrm>
          <a:prstGeom prst="rect">
            <a:avLst/>
          </a:prstGeom>
        </p:spPr>
      </p:pic>
      <p:sp>
        <p:nvSpPr>
          <p:cNvPr id="76" name="TextBox 75">
            <a:extLst>
              <a:ext uri="{FF2B5EF4-FFF2-40B4-BE49-F238E27FC236}">
                <a16:creationId xmlns:a16="http://schemas.microsoft.com/office/drawing/2014/main" id="{26FBA9F7-AF11-9BDB-12A6-36252CC1B7FA}"/>
              </a:ext>
              <a:ext uri="{C183D7F6-B498-43B3-948B-1728B52AA6E4}">
                <adec:decorative xmlns:adec="http://schemas.microsoft.com/office/drawing/2017/decorative" val="0"/>
              </a:ext>
            </a:extLst>
          </p:cNvPr>
          <p:cNvSpPr txBox="1"/>
          <p:nvPr/>
        </p:nvSpPr>
        <p:spPr>
          <a:xfrm>
            <a:off x="4236319"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Agent Mode in Excel</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grpSp>
        <p:nvGrpSpPr>
          <p:cNvPr id="71" name="Group 70">
            <a:extLst>
              <a:ext uri="{FF2B5EF4-FFF2-40B4-BE49-F238E27FC236}">
                <a16:creationId xmlns:a16="http://schemas.microsoft.com/office/drawing/2014/main" id="{A172383D-AFC9-1DBB-8704-F2846ADD32E6}"/>
              </a:ext>
            </a:extLst>
          </p:cNvPr>
          <p:cNvGrpSpPr/>
          <p:nvPr/>
        </p:nvGrpSpPr>
        <p:grpSpPr>
          <a:xfrm>
            <a:off x="584200" y="2850537"/>
            <a:ext cx="2351135" cy="360000"/>
            <a:chOff x="588263" y="1217924"/>
            <a:chExt cx="2351135" cy="360000"/>
          </a:xfrm>
        </p:grpSpPr>
        <p:pic>
          <p:nvPicPr>
            <p:cNvPr id="72" name="Picture 71" descr="Zip Co logo SVG free download, id: 101874 - Brandlogos.net">
              <a:hlinkClick r:id="rId12"/>
              <a:extLst>
                <a:ext uri="{FF2B5EF4-FFF2-40B4-BE49-F238E27FC236}">
                  <a16:creationId xmlns:a16="http://schemas.microsoft.com/office/drawing/2014/main" id="{FA98C31A-A0A6-085A-FDAD-40D770FDDB2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73" name="TextBox 72">
              <a:extLst>
                <a:ext uri="{FF2B5EF4-FFF2-40B4-BE49-F238E27FC236}">
                  <a16:creationId xmlns:a16="http://schemas.microsoft.com/office/drawing/2014/main" id="{417D8CE0-A46B-7638-9BBC-3BF5E99D6955}"/>
                </a:ext>
                <a:ext uri="{C183D7F6-B498-43B3-948B-1728B52AA6E4}">
                  <adec:decorative xmlns:adec="http://schemas.microsoft.com/office/drawing/2017/decorative" val="0"/>
                </a:ext>
              </a:extLst>
            </p:cNvPr>
            <p:cNvSpPr txBox="1"/>
            <p:nvPr/>
          </p:nvSpPr>
          <p:spPr>
            <a:xfrm>
              <a:off x="1047214" y="1320981"/>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0" cap="none" spc="0" normalizeH="0" baseline="30000" noProof="0">
                  <a:ln>
                    <a:noFill/>
                  </a:ln>
                  <a:solidFill>
                    <a:srgbClr val="000000"/>
                  </a:solidFill>
                  <a:effectLst/>
                  <a:uLnTx/>
                  <a:uFillTx/>
                  <a:latin typeface="Segoe UI Semibold"/>
                  <a:ea typeface="+mn-ea"/>
                  <a:cs typeface="Segoe UI" pitchFamily="34" charset="0"/>
                </a:rPr>
                <a:t>2</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p:txBody>
        </p:sp>
      </p:grpSp>
      <p:sp>
        <p:nvSpPr>
          <p:cNvPr id="70" name="TextBox 69">
            <a:extLst>
              <a:ext uri="{FF2B5EF4-FFF2-40B4-BE49-F238E27FC236}">
                <a16:creationId xmlns:a16="http://schemas.microsoft.com/office/drawing/2014/main" id="{D1B75B6A-6E53-D477-2A58-1DC7A01BD628}"/>
              </a:ext>
              <a:ext uri="{C183D7F6-B498-43B3-948B-1728B52AA6E4}">
                <adec:decorative xmlns:adec="http://schemas.microsoft.com/office/drawing/2017/decorative" val="0"/>
              </a:ext>
            </a:extLst>
          </p:cNvPr>
          <p:cNvSpPr txBox="1"/>
          <p:nvPr/>
        </p:nvSpPr>
        <p:spPr>
          <a:xfrm>
            <a:off x="7428546"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grpSp>
        <p:nvGrpSpPr>
          <p:cNvPr id="79" name="Group 78">
            <a:extLst>
              <a:ext uri="{FF2B5EF4-FFF2-40B4-BE49-F238E27FC236}">
                <a16:creationId xmlns:a16="http://schemas.microsoft.com/office/drawing/2014/main" id="{67507CE6-DB70-16BD-E5C5-AD8BF505031E}"/>
              </a:ext>
            </a:extLst>
          </p:cNvPr>
          <p:cNvGrpSpPr/>
          <p:nvPr/>
        </p:nvGrpSpPr>
        <p:grpSpPr>
          <a:xfrm>
            <a:off x="6969595" y="2850537"/>
            <a:ext cx="2351135" cy="360000"/>
            <a:chOff x="588263" y="1217924"/>
            <a:chExt cx="2351135" cy="360000"/>
          </a:xfrm>
        </p:grpSpPr>
        <p:pic>
          <p:nvPicPr>
            <p:cNvPr id="82" name="Picture 81" descr="Zip Co logo SVG free download, id: 101874 - Brandlogos.net">
              <a:hlinkClick r:id="rId12"/>
              <a:extLst>
                <a:ext uri="{FF2B5EF4-FFF2-40B4-BE49-F238E27FC236}">
                  <a16:creationId xmlns:a16="http://schemas.microsoft.com/office/drawing/2014/main" id="{08F920A5-F09F-01BA-8132-36C24D9BE01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85" name="TextBox 84">
              <a:extLst>
                <a:ext uri="{FF2B5EF4-FFF2-40B4-BE49-F238E27FC236}">
                  <a16:creationId xmlns:a16="http://schemas.microsoft.com/office/drawing/2014/main" id="{1D8D7277-497C-F0B4-6CA6-F4385F77D388}"/>
                </a:ext>
                <a:ext uri="{C183D7F6-B498-43B3-948B-1728B52AA6E4}">
                  <adec:decorative xmlns:adec="http://schemas.microsoft.com/office/drawing/2017/decorative" val="0"/>
                </a:ext>
              </a:extLst>
            </p:cNvPr>
            <p:cNvSpPr txBox="1"/>
            <p:nvPr/>
          </p:nvSpPr>
          <p:spPr>
            <a:xfrm>
              <a:off x="1047214" y="1320981"/>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0" cap="none" spc="0" normalizeH="0" baseline="30000" noProof="0">
                  <a:ln>
                    <a:noFill/>
                  </a:ln>
                  <a:solidFill>
                    <a:srgbClr val="000000"/>
                  </a:solidFill>
                  <a:effectLst/>
                  <a:uLnTx/>
                  <a:uFillTx/>
                  <a:latin typeface="Segoe UI Semibold"/>
                  <a:ea typeface="+mn-ea"/>
                  <a:cs typeface="Segoe UI" pitchFamily="34" charset="0"/>
                </a:rPr>
                <a:t>2</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p:txBody>
        </p:sp>
      </p:grpSp>
      <p:grpSp>
        <p:nvGrpSpPr>
          <p:cNvPr id="97" name="Group 96">
            <a:extLst>
              <a:ext uri="{FF2B5EF4-FFF2-40B4-BE49-F238E27FC236}">
                <a16:creationId xmlns:a16="http://schemas.microsoft.com/office/drawing/2014/main" id="{1DF98879-A46A-0A39-4438-87AEA30E5F06}"/>
              </a:ext>
            </a:extLst>
          </p:cNvPr>
          <p:cNvGrpSpPr/>
          <p:nvPr/>
        </p:nvGrpSpPr>
        <p:grpSpPr>
          <a:xfrm>
            <a:off x="584200" y="5266713"/>
            <a:ext cx="2351135" cy="360000"/>
            <a:chOff x="588263" y="1217924"/>
            <a:chExt cx="2351135" cy="360000"/>
          </a:xfrm>
        </p:grpSpPr>
        <p:pic>
          <p:nvPicPr>
            <p:cNvPr id="98" name="Picture 97" descr="Zip Co logo SVG free download, id: 101874 - Brandlogos.net">
              <a:hlinkClick r:id="rId12"/>
              <a:extLst>
                <a:ext uri="{FF2B5EF4-FFF2-40B4-BE49-F238E27FC236}">
                  <a16:creationId xmlns:a16="http://schemas.microsoft.com/office/drawing/2014/main" id="{9E922687-1001-116A-A48A-8179098154CA}"/>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99" name="TextBox 98">
              <a:extLst>
                <a:ext uri="{FF2B5EF4-FFF2-40B4-BE49-F238E27FC236}">
                  <a16:creationId xmlns:a16="http://schemas.microsoft.com/office/drawing/2014/main" id="{781D7993-2B67-08E6-86AC-10CEB833ACEC}"/>
                </a:ext>
                <a:ext uri="{C183D7F6-B498-43B3-948B-1728B52AA6E4}">
                  <adec:decorative xmlns:adec="http://schemas.microsoft.com/office/drawing/2017/decorative" val="0"/>
                </a:ext>
              </a:extLst>
            </p:cNvPr>
            <p:cNvSpPr txBox="1"/>
            <p:nvPr/>
          </p:nvSpPr>
          <p:spPr>
            <a:xfrm>
              <a:off x="1047214" y="1320981"/>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0" cap="none" spc="0" normalizeH="0" baseline="30000" noProof="0">
                  <a:ln>
                    <a:noFill/>
                  </a:ln>
                  <a:solidFill>
                    <a:srgbClr val="000000"/>
                  </a:solidFill>
                  <a:effectLst/>
                  <a:uLnTx/>
                  <a:uFillTx/>
                  <a:latin typeface="Segoe UI Semibold"/>
                  <a:ea typeface="+mn-ea"/>
                  <a:cs typeface="Segoe UI" pitchFamily="34" charset="0"/>
                </a:rPr>
                <a:t>2</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p:txBody>
        </p:sp>
      </p:grpSp>
      <p:sp>
        <p:nvSpPr>
          <p:cNvPr id="105" name="TextBox 104">
            <a:extLst>
              <a:ext uri="{FF2B5EF4-FFF2-40B4-BE49-F238E27FC236}">
                <a16:creationId xmlns:a16="http://schemas.microsoft.com/office/drawing/2014/main" id="{DB54BC8E-B31B-5A9D-037A-903EBA9B8C61}"/>
              </a:ext>
              <a:ext uri="{C183D7F6-B498-43B3-948B-1728B52AA6E4}">
                <adec:decorative xmlns:adec="http://schemas.microsoft.com/office/drawing/2017/decorative" val="0"/>
              </a:ext>
            </a:extLst>
          </p:cNvPr>
          <p:cNvSpPr txBox="1"/>
          <p:nvPr/>
        </p:nvSpPr>
        <p:spPr>
          <a:xfrm>
            <a:off x="4235614" y="2953593"/>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pic>
        <p:nvPicPr>
          <p:cNvPr id="3" name="Picture 2" descr="Excel logo">
            <a:extLst>
              <a:ext uri="{FF2B5EF4-FFF2-40B4-BE49-F238E27FC236}">
                <a16:creationId xmlns:a16="http://schemas.microsoft.com/office/drawing/2014/main" id="{95A98FDE-D542-A01B-4FF0-3AA09032CD93}"/>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3837629" y="5326143"/>
            <a:ext cx="238536" cy="238536"/>
          </a:xfrm>
          <a:prstGeom prst="ellipse">
            <a:avLst/>
          </a:prstGeom>
          <a:solidFill>
            <a:schemeClr val="bg1"/>
          </a:solidFill>
        </p:spPr>
      </p:pic>
      <p:pic>
        <p:nvPicPr>
          <p:cNvPr id="6" name="Picture 5" descr="Teams logo">
            <a:extLst>
              <a:ext uri="{FF2B5EF4-FFF2-40B4-BE49-F238E27FC236}">
                <a16:creationId xmlns:a16="http://schemas.microsoft.com/office/drawing/2014/main" id="{2AA64A63-D32D-1AF8-D52C-014BE6464DE7}"/>
              </a:ext>
            </a:extLst>
          </p:cNvPr>
          <p:cNvPicPr>
            <a:picLocks noChangeAspect="1"/>
          </p:cNvPicPr>
          <p:nvPr/>
        </p:nvPicPr>
        <p:blipFill>
          <a:blip r:embed="rId15"/>
          <a:stretch>
            <a:fillRect/>
          </a:stretch>
        </p:blipFill>
        <p:spPr>
          <a:xfrm>
            <a:off x="3776897" y="2897236"/>
            <a:ext cx="265176" cy="265176"/>
          </a:xfrm>
          <a:prstGeom prst="rect">
            <a:avLst/>
          </a:prstGeom>
        </p:spPr>
      </p:pic>
      <p:pic>
        <p:nvPicPr>
          <p:cNvPr id="9" name="Picture 8" descr="Teams logo">
            <a:extLst>
              <a:ext uri="{FF2B5EF4-FFF2-40B4-BE49-F238E27FC236}">
                <a16:creationId xmlns:a16="http://schemas.microsoft.com/office/drawing/2014/main" id="{E99CCB0C-65F4-5F8B-67AC-9CF4D3B107EF}"/>
              </a:ext>
            </a:extLst>
          </p:cNvPr>
          <p:cNvPicPr>
            <a:picLocks noChangeAspect="1"/>
          </p:cNvPicPr>
          <p:nvPr/>
        </p:nvPicPr>
        <p:blipFill>
          <a:blip r:embed="rId15"/>
          <a:stretch>
            <a:fillRect/>
          </a:stretch>
        </p:blipFill>
        <p:spPr>
          <a:xfrm>
            <a:off x="7017007" y="5312823"/>
            <a:ext cx="265176" cy="265176"/>
          </a:xfrm>
          <a:prstGeom prst="rect">
            <a:avLst/>
          </a:prstGeom>
        </p:spPr>
      </p:pic>
    </p:spTree>
    <p:extLst>
      <p:ext uri="{BB962C8B-B14F-4D97-AF65-F5344CB8AC3E}">
        <p14:creationId xmlns:p14="http://schemas.microsoft.com/office/powerpoint/2010/main" val="1302487179"/>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365</Words>
  <Application>Microsoft Office PowerPoint</Application>
  <PresentationFormat>Widescreen</PresentationFormat>
  <Paragraphs>34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A day in the life of a Public Health Officer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2025-11-21T02:19:31Z</dcterms:created>
  <dcterms:modified xsi:type="dcterms:W3CDTF">2025-11-21T03:43:40Z</dcterms:modified>
</cp:coreProperties>
</file>