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982496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7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70733-0F63-1E2D-CB0A-B1817B7F7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F33F4720-4E4D-D13C-D4DA-894561E2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3599821" cy="263149"/>
          </a:xfrm>
        </p:spPr>
        <p:txBody>
          <a:bodyPr/>
          <a:lstStyle/>
          <a:p>
            <a:r>
              <a:rPr lang="en-GB"/>
              <a:t>A day in the life of a Prosecutor</a:t>
            </a:r>
            <a:endParaRPr lang="en-US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30308333-E167-31F1-2223-6146A5319D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  <a:endParaRPr lang="en-US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E3F025F-8A5E-264F-3499-A4B7C609B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8:00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27C9A72-3455-CA4C-57E4-4CC99593B7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Review a new case by summarizing the key points of a lengthy legal document, list the main issues and the parties involved.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EBB9FD0-FF4B-23C5-FA9C-FA0B24DB56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b="1" kern="0">
                <a:solidFill>
                  <a:srgbClr val="1A1A1A"/>
                </a:solidFill>
                <a:latin typeface="Segoe UI"/>
                <a:cs typeface="+mn-cs"/>
              </a:rPr>
              <a:t>Summarize key points</a:t>
            </a:r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, list main issues and parties involved in the case from this / [legal document].</a:t>
            </a:r>
          </a:p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46625A0-698B-3725-FD23-EE64254F30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9:00 am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1012F57-C190-C256-099F-86CFF117EF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Create a first draft of a pleading based on the specifics of the case and a previous pleading from a similar case type.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E72F16B-29BA-299C-CE91-D6D2C2023A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b="1" kern="0">
                <a:solidFill>
                  <a:srgbClr val="1A1A1A"/>
                </a:solidFill>
                <a:latin typeface="Segoe UI"/>
                <a:cs typeface="+mn-cs"/>
              </a:rPr>
              <a:t>Create a draft </a:t>
            </a:r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pleading from this / [court case file] that follows the style and layout of this / [pleading file]from similar case.</a:t>
            </a:r>
          </a:p>
          <a:p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A724BA6-0D59-2882-492C-4E00348BAF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10:30 am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5D0EB3A-5E74-057E-C4C8-7848A59FA9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Summarize recent legal development and precedents, collect and provide links to current legal news and recent legal publications in area of legal specialization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F5B71A0-948C-4DFB-BEE8-BEA3FC54A3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b="1" kern="0">
                <a:solidFill>
                  <a:srgbClr val="1A1A1A"/>
                </a:solidFill>
                <a:latin typeface="Segoe UI"/>
                <a:cs typeface="+mn-cs"/>
              </a:rPr>
              <a:t>Provide a list of news articles </a:t>
            </a:r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and publications from the last month on [area of law] summarize key points of each article and publication.</a:t>
            </a: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6AAF3-7DD1-0597-B5A1-2B11DFD7FD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4:00 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76866-4438-A7DA-3B45-0937BE0B74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In the afternoon, work on the discovery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process for an ongoing case to help organize and analyze the large amount of information received from the opposing party.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721E7-C665-2743-5650-F16295C40D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</p:spPr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b="1">
                <a:ln w="3175">
                  <a:noFill/>
                </a:ln>
                <a:solidFill>
                  <a:srgbClr val="000000"/>
                </a:solidFill>
                <a:latin typeface="Segoe UI"/>
              </a:rPr>
              <a:t>Organize and categorize</a:t>
            </a:r>
            <a:r>
              <a:rPr lang="en-US">
                <a:ln w="3175">
                  <a:noFill/>
                </a:ln>
                <a:solidFill>
                  <a:srgbClr val="000000"/>
                </a:solidFill>
                <a:latin typeface="Segoe UI"/>
              </a:rPr>
              <a:t> the files located in this / [Folder of relevant files] summarize and list the key evidence.</a:t>
            </a:r>
          </a:p>
          <a:p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42C9FA7-853C-F085-6498-1017D46F9C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2:00 pm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7ACC84CF-60C6-B07A-3A95-FF73A1431DF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Spend the end of her day preparing for an upcoming trial. Ask Copilot for advice on trial strategy, potential lines of questioning, and how to present their evidence effectively.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2E2E7916-D73E-D79F-4298-732167D325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</p:spPr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Provide suggested strategy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for [wrongful death case involving a vehicle accident and an impaired driver]</a:t>
            </a:r>
          </a:p>
          <a:p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00A38AA-DE5B-91D0-BDBA-2842F74CA1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69277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3FC98-46E8-EB1D-9318-D36208BEC860}"/>
              </a:ext>
            </a:extLst>
          </p:cNvPr>
          <p:cNvSpPr txBox="1"/>
          <p:nvPr/>
        </p:nvSpPr>
        <p:spPr>
          <a:xfrm>
            <a:off x="10195084" y="1462475"/>
            <a:ext cx="169659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Natasha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Prosecuting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Attorney</a:t>
            </a:r>
            <a:endParaRPr lang="en-US" sz="1600">
              <a:solidFill>
                <a:srgbClr val="C03BC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B9BFD3EA-CF85-60DD-6F17-13577E5AC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616886" y="2616179"/>
            <a:ext cx="274790" cy="274790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E9287927-EFAC-F5A1-B2FB-43627FC2E4E6}"/>
              </a:ext>
            </a:extLst>
          </p:cNvPr>
          <p:cNvGrpSpPr/>
          <p:nvPr/>
        </p:nvGrpSpPr>
        <p:grpSpPr>
          <a:xfrm>
            <a:off x="7501437" y="2761999"/>
            <a:ext cx="1532221" cy="360000"/>
            <a:chOff x="588263" y="1217924"/>
            <a:chExt cx="1532221" cy="360000"/>
          </a:xfrm>
        </p:grpSpPr>
        <p:pic>
          <p:nvPicPr>
            <p:cNvPr id="97" name="Picture 96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5FB9D2EB-4298-D770-7263-51E96AC174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EC2C1AC-1CCE-FC3F-4A1F-EA6B29AAF1A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7327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ED7F1BE-341D-2D3E-4A11-A6CB3CCECCBD}"/>
              </a:ext>
            </a:extLst>
          </p:cNvPr>
          <p:cNvGrpSpPr/>
          <p:nvPr/>
        </p:nvGrpSpPr>
        <p:grpSpPr>
          <a:xfrm>
            <a:off x="4119726" y="2779083"/>
            <a:ext cx="1516449" cy="360000"/>
            <a:chOff x="588263" y="2657420"/>
            <a:chExt cx="1516449" cy="36000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E8846D6-FFAE-8764-9C17-4D84BDF7A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72C546E-90BF-D199-DB98-067655BAFC9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5749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DD1637-600E-FF3B-8335-A3840E030DF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5F998A-4277-9636-C88E-0E099B21A2D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8CE3AD-C3F0-3733-698F-C091216E2FE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452B5892-20D5-B650-BECD-8773FAFA0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B1B5C8-270F-800C-F488-56FAA05F1885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C3E469C1-1580-EACF-D6A3-938CC0D3A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~6 hours per week</a:t>
              </a: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6D9C6367-B258-8769-9A44-F2A6D7DB7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FC500A7-6AED-64DC-C6DE-807286BE59EC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65" name="Rectangle: Rounded Corners 6">
              <a:extLst>
                <a:ext uri="{FF2B5EF4-FFF2-40B4-BE49-F238E27FC236}">
                  <a16:creationId xmlns:a16="http://schemas.microsoft.com/office/drawing/2014/main" id="{76D5142E-2B86-5E62-0222-DA7F03B90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Continuing education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CD08867B-40F9-06DD-4EBA-A934CC6F0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9957909-1FE2-7221-3D08-DE34AE50B619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DA64C5ED-4D45-4B81-841C-F1078047C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Research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841196F0-ECEC-B65F-1893-FDFC1F8A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8E69D41-FF58-F736-23C0-D97A6F990E8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5989"/>
          <a:stretch/>
        </p:blipFill>
        <p:spPr>
          <a:xfrm>
            <a:off x="10171927" y="3342570"/>
            <a:ext cx="2022945" cy="35154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32DDC7-AEFC-91D5-4420-F5EBE58A1E86}"/>
              </a:ext>
            </a:extLst>
          </p:cNvPr>
          <p:cNvGrpSpPr/>
          <p:nvPr/>
        </p:nvGrpSpPr>
        <p:grpSpPr>
          <a:xfrm>
            <a:off x="834484" y="2761999"/>
            <a:ext cx="1452353" cy="360000"/>
            <a:chOff x="588263" y="1217924"/>
            <a:chExt cx="1452353" cy="360000"/>
          </a:xfrm>
        </p:grpSpPr>
        <p:pic>
          <p:nvPicPr>
            <p:cNvPr id="8" name="Picture 7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A5B9798B-8087-668C-6013-07EE86D875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3B9740-2B54-A984-8665-655AB987286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99340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FDD225-6A7F-5F3E-B534-17CA532C1B9C}"/>
              </a:ext>
            </a:extLst>
          </p:cNvPr>
          <p:cNvGrpSpPr/>
          <p:nvPr/>
        </p:nvGrpSpPr>
        <p:grpSpPr>
          <a:xfrm>
            <a:off x="5684055" y="5191038"/>
            <a:ext cx="1532221" cy="360000"/>
            <a:chOff x="588263" y="1217924"/>
            <a:chExt cx="1532221" cy="360000"/>
          </a:xfrm>
        </p:grpSpPr>
        <p:pic>
          <p:nvPicPr>
            <p:cNvPr id="16" name="Picture 15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B86986D3-A7A9-4E3B-F91A-D9CE645246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7A9378-48CF-2201-43CC-6D75E7B2E7C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7327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E5D108-4D64-FC3A-A699-F76CFC687D08}"/>
              </a:ext>
            </a:extLst>
          </p:cNvPr>
          <p:cNvGrpSpPr/>
          <p:nvPr/>
        </p:nvGrpSpPr>
        <p:grpSpPr>
          <a:xfrm>
            <a:off x="2286837" y="5275677"/>
            <a:ext cx="1452353" cy="360000"/>
            <a:chOff x="588263" y="1217924"/>
            <a:chExt cx="1452353" cy="360000"/>
          </a:xfrm>
        </p:grpSpPr>
        <p:pic>
          <p:nvPicPr>
            <p:cNvPr id="19" name="Picture 18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0959B902-9FD5-E450-E6EE-18E85AF299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D2C233-34C9-F17D-CF1A-C49BFF3A03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99340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5AFE2959-102C-47D2-306A-A92358A3B70D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4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4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1743693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Prosecutor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2024-10-29T15:45:11Z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