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0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y in the life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53171" y="351933"/>
            <a:ext cx="90882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4" name="Level">
            <a:extLst>
              <a:ext uri="{FF2B5EF4-FFF2-40B4-BE49-F238E27FC236}">
                <a16:creationId xmlns:a16="http://schemas.microsoft.com/office/drawing/2014/main" id="{6B092F76-43C5-F926-7195-2BCC43DAB57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210101" y="351933"/>
            <a:ext cx="90882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5097821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4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373246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4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373246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4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37324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5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180549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5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180549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5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2180549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C45841F4-A8FE-5525-0640-EEE1AD7077BC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C344CDF2-854C-126C-A912-59B55B8801D2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629227CD-8870-FBE5-7A5E-7CE2A9BD51F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F409A53-7F00-DA1F-E7F8-EDF5445894F6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9824966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7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hyperlink" Target="https://support.microsoft.com/en-us/topic/overview-of-microsoft-365-chat-preview-5b00a52d-7296-48ee-b938-b95b7209f737" TargetMode="External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F70733-0F63-1E2D-CB0A-B1817B7F7B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F33F4720-4E4D-D13C-D4DA-894561E25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387766"/>
            <a:ext cx="3599821" cy="263149"/>
          </a:xfrm>
        </p:spPr>
        <p:txBody>
          <a:bodyPr/>
          <a:lstStyle/>
          <a:p>
            <a:r>
              <a:rPr lang="en-US" noProof="0"/>
              <a:t>A day in the life of a Prosecutor</a:t>
            </a:r>
          </a:p>
        </p:txBody>
      </p:sp>
      <p:sp>
        <p:nvSpPr>
          <p:cNvPr id="125" name="Text Placeholder 124">
            <a:extLst>
              <a:ext uri="{FF2B5EF4-FFF2-40B4-BE49-F238E27FC236}">
                <a16:creationId xmlns:a16="http://schemas.microsoft.com/office/drawing/2014/main" id="{30308333-E167-31F1-2223-6146A5319D6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8E3F025F-8A5E-264F-3499-A4B7C609BA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8:00 am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A27C9A72-3455-CA4C-57E4-4CC99593B76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noProof="0"/>
              <a:t>Review a new case by summarizing the key points of a lengthy legal document, list the main issues and the parties involved.</a:t>
            </a: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4EBB9FD0-FF4B-23C5-FA9C-FA0B24DB564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Example prompt: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Summarize key points</a:t>
            </a:r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, list main issues and parties involved in the case from this / [legal document].</a:t>
            </a:r>
          </a:p>
          <a:p>
            <a:endParaRPr lang="en-US" noProof="0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A46625A0-698B-3725-FD23-EE64254F30E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noProof="0"/>
              <a:t>9:00 am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61012F57-C190-C256-099F-86CFF117EF7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noProof="0"/>
              <a:t>Create a first draft of a pleading based on the specifics of the case and a previous pleading from a similar case type.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EE72F16B-29BA-299C-CE91-D6D2C2023A4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/>
          </a:bodyPr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Example prompt: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Create a draft </a:t>
            </a:r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pleading from this / [court case file] that follows the style and layout of this / [pleading file]from similar case.</a:t>
            </a:r>
          </a:p>
          <a:p>
            <a:endParaRPr lang="en-US" noProof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9A724BA6-0D59-2882-492C-4E00348BAFF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noProof="0"/>
              <a:t>10:30 am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65D0EB3A-5E74-057E-C4C8-7848A59FA9D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noProof="0"/>
              <a:t>Summarize recent legal development and precedents, collect and provide links to current legal news and recent legal publications in area of legal specialization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4F5B71A0-948C-4DFB-BEE8-BEA3FC54A36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lnSpcReduction="10000"/>
          </a:bodyPr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Example prompt: </a:t>
            </a:r>
            <a:r>
              <a:rPr lang="en-US" b="1" kern="0" noProof="0">
                <a:solidFill>
                  <a:srgbClr val="1A1A1A"/>
                </a:solidFill>
                <a:latin typeface="Segoe UI"/>
                <a:cs typeface="+mn-cs"/>
              </a:rPr>
              <a:t>Provide a list of news articles </a:t>
            </a:r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and publications from the last month on [area of law] summarize key points of each article and publication.</a:t>
            </a:r>
          </a:p>
          <a:p>
            <a:endParaRPr lang="en-U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6AAF3-7DD1-0597-B5A1-2B11DFD7FDE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noProof="0"/>
              <a:t>4:00 pm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C76866-4438-A7DA-3B45-0937BE0B74F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2180549" y="4488366"/>
            <a:ext cx="2808000" cy="626701"/>
          </a:xfrm>
        </p:spPr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In the afternoon, work on the discovery</a:t>
            </a:r>
            <a:b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</a:b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process for an ongoing case to help organize and analyze the large amount of information received from the opposing party.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7721E7-C665-2743-5650-F16295C40D4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2180549" y="5641938"/>
            <a:ext cx="2808000" cy="626701"/>
          </a:xfrm>
        </p:spPr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Example prompt: </a:t>
            </a:r>
            <a:r>
              <a:rPr lang="en-US" b="1" noProof="0">
                <a:ln w="3175">
                  <a:noFill/>
                </a:ln>
                <a:solidFill>
                  <a:srgbClr val="000000"/>
                </a:solidFill>
                <a:latin typeface="Segoe UI"/>
              </a:rPr>
              <a:t>Organize and categorize</a:t>
            </a:r>
            <a:r>
              <a:rPr lang="en-US" noProof="0">
                <a:ln w="3175">
                  <a:noFill/>
                </a:ln>
                <a:solidFill>
                  <a:srgbClr val="000000"/>
                </a:solidFill>
                <a:latin typeface="Segoe UI"/>
              </a:rPr>
              <a:t> the files located in this / [Folder of relevant files] summarize and list the key evidence.</a:t>
            </a:r>
          </a:p>
          <a:p>
            <a:endParaRPr lang="en-US" noProof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342C9FA7-853C-F085-6498-1017D46F9CD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noProof="0"/>
              <a:t>2:00 pm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7ACC84CF-60C6-B07A-3A95-FF73A1431DF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373246" y="4488366"/>
            <a:ext cx="2808000" cy="626701"/>
          </a:xfrm>
        </p:spPr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Spend the end of her day preparing for an upcoming trial. Ask Copilot for advice on trial strategy, potential lines of questioning, and how to present their evidence effectively. 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2E2E7916-D73E-D79F-4298-732167D3252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373246" y="5641938"/>
            <a:ext cx="2808000" cy="626701"/>
          </a:xfrm>
        </p:spPr>
        <p:txBody>
          <a:bodyPr/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  <a:cs typeface="+mn-cs"/>
              </a:rPr>
              <a:t>Example prompt: </a:t>
            </a:r>
            <a:r>
              <a:rPr kumimoji="0" lang="en-US" sz="900" b="1" i="0" u="none" strike="noStrike" kern="1200" cap="none" spc="0" normalizeH="0" baseline="0" noProof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Provide suggested strategy</a:t>
            </a:r>
            <a:r>
              <a:rPr kumimoji="0" lang="en-US" sz="900" i="0" u="none" strike="noStrike" kern="1200" cap="none" spc="0" normalizeH="0" baseline="0" noProof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 for [wrongful death case involving a vehicle accident and an impaired driver]</a:t>
            </a:r>
          </a:p>
          <a:p>
            <a:endParaRPr kumimoji="0" lang="en-US" sz="900" i="0" u="none" strike="noStrike" kern="1200" cap="none" spc="0" normalizeH="0" baseline="0" noProof="0">
              <a:ln w="3175"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400A38AA-DE5B-91D0-BDBA-2842F74CA187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10430234" y="521099"/>
            <a:ext cx="1456966" cy="169277"/>
          </a:xfrm>
        </p:spPr>
        <p:txBody>
          <a:bodyPr/>
          <a:lstStyle/>
          <a:p>
            <a:r>
              <a:rPr lang="en-US" sz="1100" noProof="0"/>
              <a:t>Buy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8E3FC98-46E8-EB1D-9318-D36208BEC860}"/>
              </a:ext>
            </a:extLst>
          </p:cNvPr>
          <p:cNvSpPr txBox="1"/>
          <p:nvPr/>
        </p:nvSpPr>
        <p:spPr>
          <a:xfrm>
            <a:off x="10195084" y="1462475"/>
            <a:ext cx="1696592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  <a:t>Natasha</a:t>
            </a:r>
            <a:b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is a Prosecuting</a:t>
            </a:r>
            <a:b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C03BC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Attorney</a:t>
            </a:r>
            <a:endParaRPr lang="en-US" sz="1600" noProof="0">
              <a:solidFill>
                <a:srgbClr val="C03BC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7" name="Graphic 56">
            <a:extLst>
              <a:ext uri="{FF2B5EF4-FFF2-40B4-BE49-F238E27FC236}">
                <a16:creationId xmlns:a16="http://schemas.microsoft.com/office/drawing/2014/main" id="{B9BFD3EA-CF85-60DD-6F17-13577E5AC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1616886" y="2616179"/>
            <a:ext cx="274790" cy="274790"/>
          </a:xfrm>
          <a:prstGeom prst="rect">
            <a:avLst/>
          </a:prstGeom>
        </p:spPr>
      </p:pic>
      <p:grpSp>
        <p:nvGrpSpPr>
          <p:cNvPr id="96" name="Group 95">
            <a:extLst>
              <a:ext uri="{FF2B5EF4-FFF2-40B4-BE49-F238E27FC236}">
                <a16:creationId xmlns:a16="http://schemas.microsoft.com/office/drawing/2014/main" id="{E9287927-EFAC-F5A1-B2FB-43627FC2E4E6}"/>
              </a:ext>
            </a:extLst>
          </p:cNvPr>
          <p:cNvGrpSpPr/>
          <p:nvPr/>
        </p:nvGrpSpPr>
        <p:grpSpPr>
          <a:xfrm>
            <a:off x="7501437" y="2761999"/>
            <a:ext cx="1532221" cy="360000"/>
            <a:chOff x="588263" y="1217924"/>
            <a:chExt cx="1532221" cy="360000"/>
          </a:xfrm>
        </p:grpSpPr>
        <p:pic>
          <p:nvPicPr>
            <p:cNvPr id="97" name="Picture 96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5FB9D2EB-4298-D770-7263-51E96AC1745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3EC2C1AC-1CCE-FC3F-4A1F-EA6B29AAF1A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073270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0ED7F1BE-341D-2D3E-4A11-A6CB3CCECCBD}"/>
              </a:ext>
            </a:extLst>
          </p:cNvPr>
          <p:cNvGrpSpPr/>
          <p:nvPr/>
        </p:nvGrpSpPr>
        <p:grpSpPr>
          <a:xfrm>
            <a:off x="4119726" y="2779083"/>
            <a:ext cx="1516449" cy="360000"/>
            <a:chOff x="588263" y="2657420"/>
            <a:chExt cx="1516449" cy="360000"/>
          </a:xfrm>
        </p:grpSpPr>
        <p:pic>
          <p:nvPicPr>
            <p:cNvPr id="103" name="Picture 102">
              <a:extLst>
                <a:ext uri="{FF2B5EF4-FFF2-40B4-BE49-F238E27FC236}">
                  <a16:creationId xmlns:a16="http://schemas.microsoft.com/office/drawing/2014/main" id="{6E8846D6-FFAE-8764-9C17-4D84BDF7A39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72C546E-90BF-D199-DB98-067655BAFC9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057498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DD1637-600E-FF3B-8335-A3840E030DFC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E5F998A-4277-9636-C88E-0E099B21A2DD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88CE3AD-C3F0-3733-698F-C091216E2FE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0" name="Rectangle: Rounded Corners 6">
            <a:extLst>
              <a:ext uri="{FF2B5EF4-FFF2-40B4-BE49-F238E27FC236}">
                <a16:creationId xmlns:a16="http://schemas.microsoft.com/office/drawing/2014/main" id="{452B5892-20D5-B650-BECD-8773FAFA0C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FB1B5C8-270F-800C-F488-56FAA05F1885}"/>
              </a:ext>
            </a:extLst>
          </p:cNvPr>
          <p:cNvGrpSpPr/>
          <p:nvPr/>
        </p:nvGrpSpPr>
        <p:grpSpPr>
          <a:xfrm>
            <a:off x="1286540" y="1134767"/>
            <a:ext cx="1571031" cy="216000"/>
            <a:chOff x="1372194" y="969899"/>
            <a:chExt cx="1571031" cy="216000"/>
          </a:xfrm>
        </p:grpSpPr>
        <p:sp>
          <p:nvSpPr>
            <p:cNvPr id="62" name="Rectangle: Rounded Corners 6">
              <a:extLst>
                <a:ext uri="{FF2B5EF4-FFF2-40B4-BE49-F238E27FC236}">
                  <a16:creationId xmlns:a16="http://schemas.microsoft.com/office/drawing/2014/main" id="{C3E469C1-1580-EACF-D6A3-938CC0D3A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372194" y="969899"/>
              <a:ext cx="1571031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~6 hours per week</a:t>
              </a:r>
            </a:p>
          </p:txBody>
        </p:sp>
        <p:pic>
          <p:nvPicPr>
            <p:cNvPr id="63" name="Graphic 62">
              <a:extLst>
                <a:ext uri="{FF2B5EF4-FFF2-40B4-BE49-F238E27FC236}">
                  <a16:creationId xmlns:a16="http://schemas.microsoft.com/office/drawing/2014/main" id="{6D9C6367-B258-8769-9A44-F2A6D7DB7E3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421924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4FC500A7-6AED-64DC-C6DE-807286BE59EC}"/>
              </a:ext>
            </a:extLst>
          </p:cNvPr>
          <p:cNvGrpSpPr/>
          <p:nvPr/>
        </p:nvGrpSpPr>
        <p:grpSpPr>
          <a:xfrm>
            <a:off x="5754503" y="1134767"/>
            <a:ext cx="2325078" cy="216000"/>
            <a:chOff x="6235579" y="969899"/>
            <a:chExt cx="2325078" cy="216000"/>
          </a:xfrm>
        </p:grpSpPr>
        <p:sp>
          <p:nvSpPr>
            <p:cNvPr id="65" name="Rectangle: Rounded Corners 6">
              <a:extLst>
                <a:ext uri="{FF2B5EF4-FFF2-40B4-BE49-F238E27FC236}">
                  <a16:creationId xmlns:a16="http://schemas.microsoft.com/office/drawing/2014/main" id="{76D5142E-2B86-5E62-0222-DA7F03B908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6235579" y="969899"/>
              <a:ext cx="2325078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Continuing education</a:t>
              </a:r>
            </a:p>
          </p:txBody>
        </p:sp>
        <p:pic>
          <p:nvPicPr>
            <p:cNvPr id="66" name="Graphic 65">
              <a:extLst>
                <a:ext uri="{FF2B5EF4-FFF2-40B4-BE49-F238E27FC236}">
                  <a16:creationId xmlns:a16="http://schemas.microsoft.com/office/drawing/2014/main" id="{CD08867B-40F9-06DD-4EBA-A934CC6F016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282712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79957909-1FE2-7221-3D08-DE34AE50B619}"/>
              </a:ext>
            </a:extLst>
          </p:cNvPr>
          <p:cNvGrpSpPr/>
          <p:nvPr/>
        </p:nvGrpSpPr>
        <p:grpSpPr>
          <a:xfrm>
            <a:off x="2908241" y="1134767"/>
            <a:ext cx="2795593" cy="216000"/>
            <a:chOff x="3133720" y="969899"/>
            <a:chExt cx="2795593" cy="216000"/>
          </a:xfrm>
        </p:grpSpPr>
        <p:sp>
          <p:nvSpPr>
            <p:cNvPr id="68" name="Rectangle: Rounded Corners 6">
              <a:extLst>
                <a:ext uri="{FF2B5EF4-FFF2-40B4-BE49-F238E27FC236}">
                  <a16:creationId xmlns:a16="http://schemas.microsoft.com/office/drawing/2014/main" id="{DA64C5ED-4D45-4B81-841C-F1078047C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133720" y="969899"/>
              <a:ext cx="2795593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Areas of investment: Research</a:t>
              </a:r>
            </a:p>
          </p:txBody>
        </p:sp>
        <p:pic>
          <p:nvPicPr>
            <p:cNvPr id="69" name="Graphic 68">
              <a:extLst>
                <a:ext uri="{FF2B5EF4-FFF2-40B4-BE49-F238E27FC236}">
                  <a16:creationId xmlns:a16="http://schemas.microsoft.com/office/drawing/2014/main" id="{841196F0-ECEC-B65F-1893-FDFC1F8AFCB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3193555" y="1005899"/>
              <a:ext cx="144000" cy="144000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58E69D41-FF58-F736-23C0-D97A6F990E87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71927" y="3342570"/>
            <a:ext cx="2022945" cy="351543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8732DDC7-AEFC-91D5-4420-F5EBE58A1E86}"/>
              </a:ext>
            </a:extLst>
          </p:cNvPr>
          <p:cNvGrpSpPr/>
          <p:nvPr/>
        </p:nvGrpSpPr>
        <p:grpSpPr>
          <a:xfrm>
            <a:off x="834484" y="2761999"/>
            <a:ext cx="1452353" cy="360000"/>
            <a:chOff x="588263" y="1217924"/>
            <a:chExt cx="1452353" cy="360000"/>
          </a:xfrm>
        </p:grpSpPr>
        <p:pic>
          <p:nvPicPr>
            <p:cNvPr id="8" name="Picture 7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A5B9798B-8087-668C-6013-07EE86D875E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73B9740-2B54-A984-8665-655AB987286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3" y="1313286"/>
              <a:ext cx="993403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EFDD225-6A7F-5F3E-B534-17CA532C1B9C}"/>
              </a:ext>
            </a:extLst>
          </p:cNvPr>
          <p:cNvGrpSpPr/>
          <p:nvPr/>
        </p:nvGrpSpPr>
        <p:grpSpPr>
          <a:xfrm>
            <a:off x="5684055" y="5191038"/>
            <a:ext cx="1532221" cy="360000"/>
            <a:chOff x="588263" y="1217924"/>
            <a:chExt cx="1532221" cy="360000"/>
          </a:xfrm>
        </p:grpSpPr>
        <p:pic>
          <p:nvPicPr>
            <p:cNvPr id="16" name="Picture 15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B86986D3-A7A9-4E3B-F91A-D9CE645246C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67A9378-48CF-2201-43CC-6D75E7B2E7C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073270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4E5D108-4D64-FC3A-A699-F76CFC687D08}"/>
              </a:ext>
            </a:extLst>
          </p:cNvPr>
          <p:cNvGrpSpPr/>
          <p:nvPr/>
        </p:nvGrpSpPr>
        <p:grpSpPr>
          <a:xfrm>
            <a:off x="2286837" y="5275677"/>
            <a:ext cx="1452353" cy="360000"/>
            <a:chOff x="588263" y="1217924"/>
            <a:chExt cx="1452353" cy="360000"/>
          </a:xfrm>
        </p:grpSpPr>
        <p:pic>
          <p:nvPicPr>
            <p:cNvPr id="19" name="Picture 18" descr="Zip Co logo SVG free download, id: 101874 - Brandlogos.net">
              <a:hlinkClick r:id="rId4"/>
              <a:extLst>
                <a:ext uri="{FF2B5EF4-FFF2-40B4-BE49-F238E27FC236}">
                  <a16:creationId xmlns:a16="http://schemas.microsoft.com/office/drawing/2014/main" id="{0959B902-9FD5-E450-E6EE-18E85AF2991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CD2C233-34C9-F17D-CF1A-C49BFF3A034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3" y="1313286"/>
              <a:ext cx="993403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436932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318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Prosecutor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2025-02-11T14:56:17Z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