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6"/>
  </p:notesMasterIdLst>
  <p:sldIdLst>
    <p:sldId id="584"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360"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57A88C-D68B-7E43-B6BD-8EAA3060908E}" type="slidenum">
              <a:rPr lang="en-US" smtClean="0"/>
              <a:t>1</a:t>
            </a:fld>
            <a:endParaRPr lang="en-US"/>
          </a:p>
        </p:txBody>
      </p:sp>
    </p:spTree>
    <p:extLst>
      <p:ext uri="{BB962C8B-B14F-4D97-AF65-F5344CB8AC3E}">
        <p14:creationId xmlns:p14="http://schemas.microsoft.com/office/powerpoint/2010/main" val="427546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3" r:id="rId6"/>
    <p:sldLayoutId id="2147483816" r:id="rId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20.png"/><Relationship Id="rId2" Type="http://schemas.openxmlformats.org/officeDocument/2006/relationships/notesSlide" Target="../notesSlides/notesSlide1.xml"/><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hyperlink" Target="https://support.microsoft.com/en-us/topic/overview-of-microsoft-365-chat-preview-5b00a52d-7296-48ee-b938-b95b7209f737" TargetMode="External"/><Relationship Id="rId5" Type="http://schemas.openxmlformats.org/officeDocument/2006/relationships/image" Target="../media/image9.png"/><Relationship Id="rId15" Type="http://schemas.openxmlformats.org/officeDocument/2006/relationships/image" Target="../media/image18.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ABEE3-1E06-0C20-5E86-5CC3F390BB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A1C7A3-9A0A-DFF8-283E-571268D9BD94}"/>
              </a:ext>
            </a:extLst>
          </p:cNvPr>
          <p:cNvSpPr>
            <a:spLocks noGrp="1"/>
          </p:cNvSpPr>
          <p:nvPr>
            <p:ph type="title"/>
          </p:nvPr>
        </p:nvSpPr>
        <p:spPr>
          <a:xfrm>
            <a:off x="584200" y="387766"/>
            <a:ext cx="5672544" cy="526298"/>
          </a:xfrm>
        </p:spPr>
        <p:txBody>
          <a:bodyPr/>
          <a:lstStyle/>
          <a:p>
            <a:r>
              <a:rPr lang="en-US" noProof="0" dirty="0"/>
              <a:t>A day in the life of a </a:t>
            </a:r>
            <a:br>
              <a:rPr lang="en-US" noProof="0" dirty="0"/>
            </a:br>
            <a:r>
              <a:rPr lang="en-US" noProof="0" dirty="0"/>
              <a:t>Program Delivery Manager</a:t>
            </a:r>
          </a:p>
        </p:txBody>
      </p:sp>
      <p:sp>
        <p:nvSpPr>
          <p:cNvPr id="8" name="Available with">
            <a:extLst>
              <a:ext uri="{FF2B5EF4-FFF2-40B4-BE49-F238E27FC236}">
                <a16:creationId xmlns:a16="http://schemas.microsoft.com/office/drawing/2014/main" id="{CA839F65-8734-C6FA-A168-5BE3EE72B89C}"/>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3" name="License">
            <a:extLst>
              <a:ext uri="{FF2B5EF4-FFF2-40B4-BE49-F238E27FC236}">
                <a16:creationId xmlns:a16="http://schemas.microsoft.com/office/drawing/2014/main" id="{6E84813C-858B-E816-7CE2-B5F5024A4362}"/>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dirty="0">
                <a:solidFill>
                  <a:srgbClr val="C03BC4"/>
                </a:solidFill>
                <a:latin typeface="Segoe UI Semibold" panose="020B0502040204020203" pitchFamily="34" charset="0"/>
                <a:cs typeface="Segoe UI Semibold" panose="020B0502040204020203" pitchFamily="34" charset="0"/>
              </a:rPr>
              <a:t>Microsoft 365 Copilot</a:t>
            </a:r>
          </a:p>
        </p:txBody>
      </p:sp>
      <p:sp>
        <p:nvSpPr>
          <p:cNvPr id="7" name="Scenario Level">
            <a:extLst>
              <a:ext uri="{FF2B5EF4-FFF2-40B4-BE49-F238E27FC236}">
                <a16:creationId xmlns:a16="http://schemas.microsoft.com/office/drawing/2014/main" id="{F1A43875-436F-B1A1-5D62-0DA6F1C63860}"/>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4" name="Level">
            <a:extLst>
              <a:ext uri="{FF2B5EF4-FFF2-40B4-BE49-F238E27FC236}">
                <a16:creationId xmlns:a16="http://schemas.microsoft.com/office/drawing/2014/main" id="{8A515A6E-B807-BF87-1956-74BA298A4FCE}"/>
              </a:ext>
            </a:extLst>
          </p:cNvPr>
          <p:cNvSpPr txBox="1">
            <a:spLocks/>
          </p:cNvSpPr>
          <p:nvPr/>
        </p:nvSpPr>
        <p:spPr>
          <a:xfrm>
            <a:off x="10443987" y="521099"/>
            <a:ext cx="1456966" cy="179100"/>
          </a:xfrm>
          <a:prstGeom prst="roundRect">
            <a:avLst>
              <a:gd name="adj" fmla="val 10035"/>
            </a:avLst>
          </a:prstGeom>
        </p:spPr>
        <p:txBody>
          <a:bodyPr lIns="0" rIns="0" anchor="ctr"/>
          <a:lstStyle>
            <a:defPPr>
              <a:defRPr lang="en-US"/>
            </a:defPPr>
            <a:lvl1pPr marR="0" indent="0" algn="r" defTabSz="932742" fontAlgn="auto">
              <a:lnSpc>
                <a:spcPct val="100000"/>
              </a:lnSpc>
              <a:spcBef>
                <a:spcPts val="0"/>
              </a:spcBef>
              <a:spcAft>
                <a:spcPts val="0"/>
              </a:spcAft>
              <a:buClrTx/>
              <a:buSzPct val="90000"/>
              <a:buFont typeface="Wingdings" panose="05000000000000000000" pitchFamily="2" charset="2"/>
              <a:buNone/>
              <a:tabLst/>
              <a:defRPr sz="1100" b="1" spc="-20" baseline="0">
                <a:solidFill>
                  <a:srgbClr val="0078D4"/>
                </a:solidFill>
                <a:latin typeface="Segoe UI Semibold" panose="020B0502040204020203" pitchFamily="34" charset="0"/>
                <a:cs typeface="Segoe UI Semibold" panose="020B05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2000" spc="0" baseline="0"/>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600" spc="0" baseline="0"/>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400" spc="0" baseline="0"/>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noProof="0" dirty="0"/>
              <a:t>Buy</a:t>
            </a:r>
          </a:p>
        </p:txBody>
      </p:sp>
      <p:sp>
        <p:nvSpPr>
          <p:cNvPr id="3" name="Benefits">
            <a:extLst>
              <a:ext uri="{FF2B5EF4-FFF2-40B4-BE49-F238E27FC236}">
                <a16:creationId xmlns:a16="http://schemas.microsoft.com/office/drawing/2014/main" id="{D9317D7E-6D4E-001F-CB35-E57D5C1C4D8C}"/>
              </a:ext>
              <a:ext uri="{C183D7F6-B498-43B3-948B-1728B52AA6E4}">
                <adec:decorative xmlns:adec="http://schemas.microsoft.com/office/drawing/2017/decorative" val="0"/>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sp>
        <p:nvSpPr>
          <p:cNvPr id="6" name="Benefit 1">
            <a:extLst>
              <a:ext uri="{FF2B5EF4-FFF2-40B4-BE49-F238E27FC236}">
                <a16:creationId xmlns:a16="http://schemas.microsoft.com/office/drawing/2014/main" id="{F6700F7E-5813-BD1E-A8F6-CF0339ABAD03}"/>
              </a:ext>
              <a:ext uri="{C183D7F6-B498-43B3-948B-1728B52AA6E4}">
                <adec:decorative xmlns:adec="http://schemas.microsoft.com/office/drawing/2017/decorative" val="0"/>
              </a:ext>
            </a:extLst>
          </p:cNvPr>
          <p:cNvSpPr/>
          <p:nvPr/>
        </p:nvSpPr>
        <p:spPr bwMode="auto">
          <a:xfrm>
            <a:off x="1286540" y="1134767"/>
            <a:ext cx="170311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Save 45 minutes per day</a:t>
            </a:r>
          </a:p>
        </p:txBody>
      </p:sp>
      <p:pic>
        <p:nvPicPr>
          <p:cNvPr id="16" name="Graphic 15">
            <a:extLst>
              <a:ext uri="{FF2B5EF4-FFF2-40B4-BE49-F238E27FC236}">
                <a16:creationId xmlns:a16="http://schemas.microsoft.com/office/drawing/2014/main" id="{6903257F-3434-8333-7331-86C86DC51BA8}"/>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36270" y="1170767"/>
            <a:ext cx="144000" cy="144000"/>
          </a:xfrm>
          <a:prstGeom prst="rect">
            <a:avLst/>
          </a:prstGeom>
        </p:spPr>
      </p:pic>
      <p:sp>
        <p:nvSpPr>
          <p:cNvPr id="32" name="Benefit 2">
            <a:extLst>
              <a:ext uri="{FF2B5EF4-FFF2-40B4-BE49-F238E27FC236}">
                <a16:creationId xmlns:a16="http://schemas.microsoft.com/office/drawing/2014/main" id="{30A50EA9-A522-0223-9AE4-392BB9447789}"/>
              </a:ext>
              <a:ext uri="{C183D7F6-B498-43B3-948B-1728B52AA6E4}">
                <adec:decorative xmlns:adec="http://schemas.microsoft.com/office/drawing/2017/decorative" val="0"/>
              </a:ext>
            </a:extLst>
          </p:cNvPr>
          <p:cNvSpPr/>
          <p:nvPr/>
        </p:nvSpPr>
        <p:spPr bwMode="auto">
          <a:xfrm>
            <a:off x="3041355" y="1138427"/>
            <a:ext cx="179009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Improve program KPIs</a:t>
            </a:r>
          </a:p>
        </p:txBody>
      </p:sp>
      <p:pic>
        <p:nvPicPr>
          <p:cNvPr id="33" name="Graphic 32">
            <a:extLst>
              <a:ext uri="{FF2B5EF4-FFF2-40B4-BE49-F238E27FC236}">
                <a16:creationId xmlns:a16="http://schemas.microsoft.com/office/drawing/2014/main" id="{5EB229EB-2E35-D45A-A4A0-28ED90BE8959}"/>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101189" y="1174427"/>
            <a:ext cx="144000" cy="144000"/>
          </a:xfrm>
          <a:prstGeom prst="rect">
            <a:avLst/>
          </a:prstGeom>
        </p:spPr>
      </p:pic>
      <p:sp>
        <p:nvSpPr>
          <p:cNvPr id="18" name="Benefit 3">
            <a:extLst>
              <a:ext uri="{FF2B5EF4-FFF2-40B4-BE49-F238E27FC236}">
                <a16:creationId xmlns:a16="http://schemas.microsoft.com/office/drawing/2014/main" id="{88EA4FB0-A6BA-D9DD-768F-F4072ABE3EDE}"/>
              </a:ext>
              <a:ext uri="{C183D7F6-B498-43B3-948B-1728B52AA6E4}">
                <adec:decorative xmlns:adec="http://schemas.microsoft.com/office/drawing/2017/decorative" val="0"/>
              </a:ext>
            </a:extLst>
          </p:cNvPr>
          <p:cNvSpPr/>
          <p:nvPr/>
        </p:nvSpPr>
        <p:spPr bwMode="auto">
          <a:xfrm>
            <a:off x="4877633" y="1145282"/>
            <a:ext cx="1970842"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dirty="0">
                <a:ln>
                  <a:noFill/>
                </a:ln>
                <a:solidFill>
                  <a:srgbClr val="73391D"/>
                </a:solidFill>
                <a:effectLst/>
                <a:uLnTx/>
                <a:uFillTx/>
                <a:latin typeface="Segoe UI Semibold" panose="020B0702040204020203" pitchFamily="34" charset="0"/>
                <a:ea typeface="+mn-ea"/>
                <a:cs typeface="Segoe UI Semibold" panose="020B0702040204020203" pitchFamily="34" charset="0"/>
              </a:rPr>
              <a:t>Work on additional programs</a:t>
            </a:r>
            <a:endParaRPr kumimoji="0" lang="en-US" sz="900" b="0" i="0" u="none" strike="noStrike" kern="1200" cap="none" spc="0" normalizeH="0" baseline="0" noProof="0" dirty="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27" name="Graphic 26">
            <a:extLst>
              <a:ext uri="{FF2B5EF4-FFF2-40B4-BE49-F238E27FC236}">
                <a16:creationId xmlns:a16="http://schemas.microsoft.com/office/drawing/2014/main" id="{7488BBAE-B9F3-0DD6-4BEE-E26095035982}"/>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918140" y="1181282"/>
            <a:ext cx="144000" cy="144000"/>
          </a:xfrm>
          <a:prstGeom prst="rect">
            <a:avLst/>
          </a:prstGeom>
        </p:spPr>
      </p:pic>
      <p:cxnSp>
        <p:nvCxnSpPr>
          <p:cNvPr id="9" name="Straight Connector 8">
            <a:extLst>
              <a:ext uri="{FF2B5EF4-FFF2-40B4-BE49-F238E27FC236}">
                <a16:creationId xmlns:a16="http://schemas.microsoft.com/office/drawing/2014/main" id="{CA97593E-9D04-6464-6EC0-7A42423A9FBB}"/>
              </a:ext>
              <a:ext uri="{C183D7F6-B498-43B3-948B-1728B52AA6E4}">
                <adec:decorative xmlns:adec="http://schemas.microsoft.com/office/drawing/2017/decorative" val="1"/>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2B70170F-4F04-125E-F8C1-719D1E59463D}"/>
              </a:ext>
              <a:ext uri="{C183D7F6-B498-43B3-948B-1728B52AA6E4}">
                <adec:decorative xmlns:adec="http://schemas.microsoft.com/office/drawing/2017/decorative" val="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2">
            <a:extLst>
              <a:ext uri="{FF2B5EF4-FFF2-40B4-BE49-F238E27FC236}">
                <a16:creationId xmlns:a16="http://schemas.microsoft.com/office/drawing/2014/main" id="{9CFE9E09-12C4-B914-5A20-2A3DB67EC65F}"/>
              </a:ext>
              <a:ext uri="{C183D7F6-B498-43B3-948B-1728B52AA6E4}">
                <adec:decorative xmlns:adec="http://schemas.microsoft.com/office/drawing/2017/decorative" val="1"/>
              </a:ext>
            </a:extLst>
          </p:cNvPr>
          <p:cNvSpPr txBox="1">
            <a:spLocks/>
          </p:cNvSpPr>
          <p:nvPr/>
        </p:nvSpPr>
        <p:spPr>
          <a:xfrm>
            <a:off x="11588781" y="365542"/>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C0E411A6-8723-4EB8-9C68-A5D1DA8D82F2}"/>
              </a:ext>
              <a:ext uri="{C183D7F6-B498-43B3-948B-1728B52AA6E4}">
                <adec:decorative xmlns:adec="http://schemas.microsoft.com/office/drawing/2017/decorative" val="1"/>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38" name="Name">
            <a:extLst>
              <a:ext uri="{FF2B5EF4-FFF2-40B4-BE49-F238E27FC236}">
                <a16:creationId xmlns:a16="http://schemas.microsoft.com/office/drawing/2014/main" id="{9B06AED5-AA04-5DC9-D78D-E9EAF140BDCA}"/>
              </a:ext>
            </a:extLst>
          </p:cNvPr>
          <p:cNvSpPr txBox="1"/>
          <p:nvPr/>
        </p:nvSpPr>
        <p:spPr>
          <a:xfrm>
            <a:off x="10430234" y="1462475"/>
            <a:ext cx="1461442" cy="1107996"/>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3BC4"/>
                </a:solidFill>
                <a:effectLst/>
                <a:uLnTx/>
                <a:uFillTx/>
                <a:latin typeface="Segoe UI Semibold"/>
                <a:ea typeface="+mn-ea"/>
                <a:cs typeface="+mn-cs"/>
              </a:rPr>
              <a:t>Emily</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600" dirty="0">
                <a:solidFill>
                  <a:srgbClr val="C03BC4"/>
                </a:solidFill>
                <a:latin typeface="Segoe UI Semibold"/>
              </a:rPr>
              <a:t>is a Program Delivery Manager</a:t>
            </a:r>
            <a:endParaRPr kumimoji="0" lang="en-US" sz="1600" b="0" i="0" u="none" strike="noStrike" kern="1200" cap="none" spc="0" normalizeH="0" baseline="0" noProof="0" dirty="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39" name="Graphic 38">
            <a:extLst>
              <a:ext uri="{FF2B5EF4-FFF2-40B4-BE49-F238E27FC236}">
                <a16:creationId xmlns:a16="http://schemas.microsoft.com/office/drawing/2014/main" id="{74226B33-C9AA-423B-B5DB-1B83257F9B4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0800000">
            <a:off x="11616886" y="2658889"/>
            <a:ext cx="274790" cy="274790"/>
          </a:xfrm>
          <a:prstGeom prst="rect">
            <a:avLst/>
          </a:prstGeom>
        </p:spPr>
      </p:pic>
      <p:sp>
        <p:nvSpPr>
          <p:cNvPr id="82" name="Step 1 Title">
            <a:extLst>
              <a:ext uri="{FF2B5EF4-FFF2-40B4-BE49-F238E27FC236}">
                <a16:creationId xmlns:a16="http://schemas.microsoft.com/office/drawing/2014/main" id="{755F3ACD-D582-9623-2AEB-D1CF1A86105C}"/>
              </a:ext>
              <a:ext uri="{C183D7F6-B498-43B3-948B-1728B52AA6E4}">
                <adec:decorative xmlns:adec="http://schemas.microsoft.com/office/drawing/2017/decorative" val="0"/>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8:00 am​</a:t>
            </a:r>
          </a:p>
        </p:txBody>
      </p:sp>
      <p:sp>
        <p:nvSpPr>
          <p:cNvPr id="66" name="Step 1 Top">
            <a:extLst>
              <a:ext uri="{FF2B5EF4-FFF2-40B4-BE49-F238E27FC236}">
                <a16:creationId xmlns:a16="http://schemas.microsoft.com/office/drawing/2014/main" id="{5600C837-BDEC-6D8A-3BBF-200E2A2440B8}"/>
              </a:ext>
            </a:extLst>
          </p:cNvPr>
          <p:cNvSpPr txBox="1">
            <a:spLocks/>
          </p:cNvSpPr>
          <p:nvPr/>
        </p:nvSpPr>
        <p:spPr>
          <a:xfrm>
            <a:off x="584200"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To prepare for a project review Emily summarizes emails and chats related to her program. </a:t>
            </a:r>
          </a:p>
        </p:txBody>
      </p:sp>
      <p:grpSp>
        <p:nvGrpSpPr>
          <p:cNvPr id="36" name="Group 35">
            <a:extLst>
              <a:ext uri="{FF2B5EF4-FFF2-40B4-BE49-F238E27FC236}">
                <a16:creationId xmlns:a16="http://schemas.microsoft.com/office/drawing/2014/main" id="{4B71E84F-739A-B066-CB2D-9387C756034D}"/>
              </a:ext>
            </a:extLst>
          </p:cNvPr>
          <p:cNvGrpSpPr/>
          <p:nvPr/>
        </p:nvGrpSpPr>
        <p:grpSpPr>
          <a:xfrm>
            <a:off x="711782" y="2796283"/>
            <a:ext cx="2351135" cy="360000"/>
            <a:chOff x="588263" y="1217924"/>
            <a:chExt cx="2351135" cy="360000"/>
          </a:xfrm>
        </p:grpSpPr>
        <p:pic>
          <p:nvPicPr>
            <p:cNvPr id="37" name="Picture 36" descr="Zip Co logo SVG free download, id: 101874 - Brandlogos.net">
              <a:hlinkClick r:id="rId11"/>
              <a:extLst>
                <a:ext uri="{FF2B5EF4-FFF2-40B4-BE49-F238E27FC236}">
                  <a16:creationId xmlns:a16="http://schemas.microsoft.com/office/drawing/2014/main" id="{AAB465D3-CAB4-C8FF-4D85-C59FB4EE292A}"/>
                </a:ext>
              </a:extLst>
            </p:cNvPr>
            <p:cNvPicPr>
              <a:picLocks noChangeAspect="1" noChangeArrowheads="1"/>
            </p:cNvPicPr>
            <p:nvPr/>
          </p:nvPicPr>
          <p:blipFill rotWithShape="1">
            <a:blip r:embed="rId12"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40" name="TextBox 24">
              <a:extLst>
                <a:ext uri="{FF2B5EF4-FFF2-40B4-BE49-F238E27FC236}">
                  <a16:creationId xmlns:a16="http://schemas.microsoft.com/office/drawing/2014/main" id="{898CFEE3-01C0-04DD-72E5-2B7C21C1C4A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a:t>
              </a:r>
              <a:r>
                <a:rPr kumimoji="0" lang="en-US" sz="1100" b="1" i="0" u="none" strike="noStrike" kern="1200" cap="none" spc="0" normalizeH="0" baseline="0" noProof="0" dirty="0">
                  <a:ln>
                    <a:noFill/>
                  </a:ln>
                  <a:solidFill>
                    <a:prstClr val="black"/>
                  </a:solidFill>
                  <a:effectLst/>
                  <a:uLnTx/>
                  <a:uFillTx/>
                  <a:latin typeface="Segoe UI Semibold"/>
                  <a:ea typeface="+mn-ea"/>
                  <a:cs typeface="+mn-cs"/>
                </a:rPr>
                <a:t>Chat</a:t>
              </a:r>
              <a:r>
                <a:rPr lang="en-US" sz="800" b="1" baseline="50000" dirty="0">
                  <a:solidFill>
                    <a:prstClr val="black"/>
                  </a:solidFill>
                  <a:latin typeface="Segoe UI Semibold"/>
                  <a:cs typeface="Segoe UI"/>
                </a:rPr>
                <a:t>2</a:t>
              </a:r>
              <a:endParaRPr kumimoji="0" lang="en-US" sz="1100" b="1" i="0" u="none" strike="noStrike" kern="1200" cap="none" spc="0" normalizeH="0" baseline="50000" noProof="0" dirty="0">
                <a:ln>
                  <a:noFill/>
                </a:ln>
                <a:solidFill>
                  <a:prstClr val="black"/>
                </a:solidFill>
                <a:effectLst/>
                <a:uLnTx/>
                <a:uFillTx/>
                <a:latin typeface="Segoe UI Semibold"/>
                <a:ea typeface="+mn-ea"/>
                <a:cs typeface="+mn-cs"/>
              </a:endParaRPr>
            </a:p>
          </p:txBody>
        </p:sp>
      </p:grpSp>
      <p:sp>
        <p:nvSpPr>
          <p:cNvPr id="67" name="Step 1 Bottom">
            <a:extLst>
              <a:ext uri="{FF2B5EF4-FFF2-40B4-BE49-F238E27FC236}">
                <a16:creationId xmlns:a16="http://schemas.microsoft.com/office/drawing/2014/main" id="{D1EA8704-492B-660E-C582-F35F580736A2}"/>
              </a:ext>
              <a:ext uri="{C183D7F6-B498-43B3-948B-1728B52AA6E4}">
                <adec:decorative xmlns:adec="http://schemas.microsoft.com/office/drawing/2017/decorative" val="0"/>
              </a:ext>
            </a:extLst>
          </p:cNvPr>
          <p:cNvSpPr txBox="1">
            <a:spLocks/>
          </p:cNvSpPr>
          <p:nvPr/>
        </p:nvSpPr>
        <p:spPr bwMode="auto">
          <a:xfrm>
            <a:off x="584200" y="3208260"/>
            <a:ext cx="2808000" cy="626701"/>
          </a:xfrm>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a:t>
            </a:r>
            <a:r>
              <a:rPr lang="en-US" dirty="0"/>
              <a:t>: Summarize all emails and Teams chats in the past month from the program highlighting the main milestones and outcomes. </a:t>
            </a:r>
          </a:p>
          <a:p>
            <a:endParaRPr lang="en-US" dirty="0"/>
          </a:p>
        </p:txBody>
      </p:sp>
      <p:sp>
        <p:nvSpPr>
          <p:cNvPr id="84" name="Step 2 Title">
            <a:extLst>
              <a:ext uri="{FF2B5EF4-FFF2-40B4-BE49-F238E27FC236}">
                <a16:creationId xmlns:a16="http://schemas.microsoft.com/office/drawing/2014/main" id="{8601D233-91E3-6F4F-2A6A-8BDD0BC478D1}"/>
              </a:ext>
              <a:ext uri="{C183D7F6-B498-43B3-948B-1728B52AA6E4}">
                <adec:decorative xmlns:adec="http://schemas.microsoft.com/office/drawing/2017/decorative" val="0"/>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9:30 am</a:t>
            </a:r>
          </a:p>
        </p:txBody>
      </p:sp>
      <p:sp>
        <p:nvSpPr>
          <p:cNvPr id="68" name="Step 2 Top">
            <a:extLst>
              <a:ext uri="{FF2B5EF4-FFF2-40B4-BE49-F238E27FC236}">
                <a16:creationId xmlns:a16="http://schemas.microsoft.com/office/drawing/2014/main" id="{C3848CAE-59F4-5640-A40D-EADEA8D02257}"/>
              </a:ext>
            </a:extLst>
          </p:cNvPr>
          <p:cNvSpPr txBox="1">
            <a:spLocks/>
          </p:cNvSpPr>
          <p:nvPr/>
        </p:nvSpPr>
        <p:spPr>
          <a:xfrm>
            <a:off x="3776898"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a:pPr>
            <a:r>
              <a:rPr kumimoji="0" lang="en-US" b="0" i="0" u="none" strike="noStrike" kern="1200" cap="none" spc="0" normalizeH="0" baseline="0" noProof="0" dirty="0">
                <a:ln>
                  <a:noFill/>
                </a:ln>
                <a:solidFill>
                  <a:srgbClr val="000000"/>
                </a:solidFill>
                <a:effectLst/>
                <a:uLnTx/>
                <a:uFillTx/>
                <a:latin typeface="Segoe UI"/>
                <a:ea typeface="+mn-ea"/>
                <a:cs typeface="Segoe Sans Text" pitchFamily="2" charset="0"/>
              </a:rPr>
              <a:t>Emily starts a new email and asks Copilot to confirm the meeting. </a:t>
            </a:r>
          </a:p>
        </p:txBody>
      </p:sp>
      <p:grpSp>
        <p:nvGrpSpPr>
          <p:cNvPr id="23" name="Group 22">
            <a:extLst>
              <a:ext uri="{FF2B5EF4-FFF2-40B4-BE49-F238E27FC236}">
                <a16:creationId xmlns:a16="http://schemas.microsoft.com/office/drawing/2014/main" id="{21F7FE99-5920-9F0B-D5BE-0A33C1A4F873}"/>
              </a:ext>
            </a:extLst>
          </p:cNvPr>
          <p:cNvGrpSpPr/>
          <p:nvPr/>
        </p:nvGrpSpPr>
        <p:grpSpPr>
          <a:xfrm>
            <a:off x="3963811" y="2796283"/>
            <a:ext cx="2348155" cy="360000"/>
            <a:chOff x="588263" y="1697756"/>
            <a:chExt cx="2348155" cy="360000"/>
          </a:xfrm>
        </p:grpSpPr>
        <p:pic>
          <p:nvPicPr>
            <p:cNvPr id="24" name="Picture 23">
              <a:extLst>
                <a:ext uri="{FF2B5EF4-FFF2-40B4-BE49-F238E27FC236}">
                  <a16:creationId xmlns:a16="http://schemas.microsoft.com/office/drawing/2014/main" id="{8187031D-49B9-DD48-93B9-768916074201}"/>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88263" y="1697756"/>
              <a:ext cx="360000" cy="360000"/>
            </a:xfrm>
            <a:prstGeom prst="ellipse">
              <a:avLst/>
            </a:prstGeom>
            <a:solidFill>
              <a:srgbClr val="FFFFFF"/>
            </a:solidFill>
          </p:spPr>
        </p:pic>
        <p:sp>
          <p:nvSpPr>
            <p:cNvPr id="29" name="TextBox 28">
              <a:extLst>
                <a:ext uri="{FF2B5EF4-FFF2-40B4-BE49-F238E27FC236}">
                  <a16:creationId xmlns:a16="http://schemas.microsoft.com/office/drawing/2014/main" id="{F7CE189A-5429-07B1-0F18-A54B50CFABCE}"/>
                </a:ext>
                <a:ext uri="{C183D7F6-B498-43B3-948B-1728B52AA6E4}">
                  <adec:decorative xmlns:adec="http://schemas.microsoft.com/office/drawing/2017/decorative" val="0"/>
                </a:ext>
              </a:extLst>
            </p:cNvPr>
            <p:cNvSpPr txBox="1"/>
            <p:nvPr/>
          </p:nvSpPr>
          <p:spPr>
            <a:xfrm>
              <a:off x="1044234" y="1782355"/>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Outlook</a:t>
              </a:r>
            </a:p>
          </p:txBody>
        </p:sp>
      </p:grpSp>
      <p:sp>
        <p:nvSpPr>
          <p:cNvPr id="69" name="Step 2 Bottom">
            <a:extLst>
              <a:ext uri="{FF2B5EF4-FFF2-40B4-BE49-F238E27FC236}">
                <a16:creationId xmlns:a16="http://schemas.microsoft.com/office/drawing/2014/main" id="{17324264-9CE7-0D2C-0838-43EB7E90D10C}"/>
              </a:ext>
              <a:ext uri="{C183D7F6-B498-43B3-948B-1728B52AA6E4}">
                <adec:decorative xmlns:adec="http://schemas.microsoft.com/office/drawing/2017/decorative" val="0"/>
              </a:ext>
            </a:extLst>
          </p:cNvPr>
          <p:cNvSpPr txBox="1">
            <a:spLocks/>
          </p:cNvSpPr>
          <p:nvPr/>
        </p:nvSpPr>
        <p:spPr bwMode="auto">
          <a:xfrm>
            <a:off x="3719286"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lnSpcReduction="10000"/>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a:t>
            </a:r>
            <a:r>
              <a:rPr lang="en-US" noProof="0" dirty="0"/>
              <a:t>Draft an email to confirm the meeting this afternoon. Highlight how excited we are to present the impact of our new program. Use a formal tone and keep the email concise.</a:t>
            </a:r>
          </a:p>
        </p:txBody>
      </p:sp>
      <p:sp>
        <p:nvSpPr>
          <p:cNvPr id="83" name="Step 3 Title">
            <a:extLst>
              <a:ext uri="{FF2B5EF4-FFF2-40B4-BE49-F238E27FC236}">
                <a16:creationId xmlns:a16="http://schemas.microsoft.com/office/drawing/2014/main" id="{5DCF82F2-3801-051B-8354-4B3532F00FE1}"/>
              </a:ext>
              <a:ext uri="{C183D7F6-B498-43B3-948B-1728B52AA6E4}">
                <adec:decorative xmlns:adec="http://schemas.microsoft.com/office/drawing/2017/decorative" val="0"/>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10:00 am</a:t>
            </a:r>
          </a:p>
        </p:txBody>
      </p:sp>
      <p:sp>
        <p:nvSpPr>
          <p:cNvPr id="70" name="Step 3 Top">
            <a:extLst>
              <a:ext uri="{FF2B5EF4-FFF2-40B4-BE49-F238E27FC236}">
                <a16:creationId xmlns:a16="http://schemas.microsoft.com/office/drawing/2014/main" id="{BCAB4ABD-42C0-8E3B-AADC-1B1EDD09D80E}"/>
              </a:ext>
            </a:extLst>
          </p:cNvPr>
          <p:cNvSpPr txBox="1">
            <a:spLocks/>
          </p:cNvSpPr>
          <p:nvPr/>
        </p:nvSpPr>
        <p:spPr>
          <a:xfrm>
            <a:off x="6969595" y="2032188"/>
            <a:ext cx="2808000" cy="626701"/>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Emily received the latest data on the program’s impact and financials. She uses Copilot to create some amazing charts to showcase the outcomes. </a:t>
            </a:r>
          </a:p>
        </p:txBody>
      </p:sp>
      <p:grpSp>
        <p:nvGrpSpPr>
          <p:cNvPr id="25" name="Group 24">
            <a:extLst>
              <a:ext uri="{FF2B5EF4-FFF2-40B4-BE49-F238E27FC236}">
                <a16:creationId xmlns:a16="http://schemas.microsoft.com/office/drawing/2014/main" id="{F35AAC34-4114-C942-112D-EA93549BF743}"/>
              </a:ext>
            </a:extLst>
          </p:cNvPr>
          <p:cNvGrpSpPr/>
          <p:nvPr/>
        </p:nvGrpSpPr>
        <p:grpSpPr>
          <a:xfrm>
            <a:off x="7173597" y="2772588"/>
            <a:ext cx="2324175" cy="360000"/>
            <a:chOff x="883168" y="2751202"/>
            <a:chExt cx="2324175" cy="360000"/>
          </a:xfrm>
        </p:grpSpPr>
        <p:sp>
          <p:nvSpPr>
            <p:cNvPr id="26" name="TextBox 25">
              <a:extLst>
                <a:ext uri="{FF2B5EF4-FFF2-40B4-BE49-F238E27FC236}">
                  <a16:creationId xmlns:a16="http://schemas.microsoft.com/office/drawing/2014/main" id="{A778B17A-3010-AB35-E1AF-BC65C8A80FF5}"/>
                </a:ext>
                <a:ext uri="{C183D7F6-B498-43B3-948B-1728B52AA6E4}">
                  <adec:decorative xmlns:adec="http://schemas.microsoft.com/office/drawing/2017/decorative" val="0"/>
                </a:ext>
              </a:extLst>
            </p:cNvPr>
            <p:cNvSpPr txBox="1"/>
            <p:nvPr/>
          </p:nvSpPr>
          <p:spPr>
            <a:xfrm>
              <a:off x="1315159" y="284656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Excel</a:t>
              </a:r>
            </a:p>
          </p:txBody>
        </p:sp>
        <p:pic>
          <p:nvPicPr>
            <p:cNvPr id="28" name="Picture 27" descr="A green square with white x in it&#10;&#10;Description automatically generated">
              <a:extLst>
                <a:ext uri="{FF2B5EF4-FFF2-40B4-BE49-F238E27FC236}">
                  <a16:creationId xmlns:a16="http://schemas.microsoft.com/office/drawing/2014/main" id="{13AD366B-355D-5345-CB61-06292AB35530}"/>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883168" y="2751202"/>
              <a:ext cx="360000" cy="360000"/>
            </a:xfrm>
            <a:prstGeom prst="ellipse">
              <a:avLst/>
            </a:prstGeom>
            <a:solidFill>
              <a:schemeClr val="bg1"/>
            </a:solidFill>
          </p:spPr>
        </p:pic>
      </p:grpSp>
      <p:sp>
        <p:nvSpPr>
          <p:cNvPr id="71" name="Step 3 Bottom">
            <a:extLst>
              <a:ext uri="{FF2B5EF4-FFF2-40B4-BE49-F238E27FC236}">
                <a16:creationId xmlns:a16="http://schemas.microsoft.com/office/drawing/2014/main" id="{88A8F64C-05C5-DAF1-B684-701172282016}"/>
              </a:ext>
              <a:ext uri="{C183D7F6-B498-43B3-948B-1728B52AA6E4}">
                <adec:decorative xmlns:adec="http://schemas.microsoft.com/office/drawing/2017/decorative" val="0"/>
              </a:ext>
            </a:extLst>
          </p:cNvPr>
          <p:cNvSpPr txBox="1">
            <a:spLocks/>
          </p:cNvSpPr>
          <p:nvPr/>
        </p:nvSpPr>
        <p:spPr bwMode="auto">
          <a:xfrm>
            <a:off x="6969595" y="3208260"/>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a:t>
            </a:r>
            <a:r>
              <a:rPr lang="en-US" dirty="0"/>
              <a:t>pt: Show all data insights.</a:t>
            </a:r>
          </a:p>
        </p:txBody>
      </p:sp>
      <p:sp>
        <p:nvSpPr>
          <p:cNvPr id="88" name="Step 4 Title">
            <a:extLst>
              <a:ext uri="{FF2B5EF4-FFF2-40B4-BE49-F238E27FC236}">
                <a16:creationId xmlns:a16="http://schemas.microsoft.com/office/drawing/2014/main" id="{E11347A9-62C4-53A6-C993-7103E86C7B4F}"/>
              </a:ext>
              <a:ext uri="{C183D7F6-B498-43B3-948B-1728B52AA6E4}">
                <adec:decorative xmlns:adec="http://schemas.microsoft.com/office/drawing/2017/decorative" val="0"/>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1:00 pm</a:t>
            </a:r>
          </a:p>
        </p:txBody>
      </p:sp>
      <p:sp>
        <p:nvSpPr>
          <p:cNvPr id="103" name="Step 4 Top">
            <a:extLst>
              <a:ext uri="{FF2B5EF4-FFF2-40B4-BE49-F238E27FC236}">
                <a16:creationId xmlns:a16="http://schemas.microsoft.com/office/drawing/2014/main" id="{E41733F9-D4FA-6F33-1B74-D40731316D87}"/>
              </a:ext>
            </a:extLst>
          </p:cNvPr>
          <p:cNvSpPr txBox="1">
            <a:spLocks/>
          </p:cNvSpPr>
          <p:nvPr/>
        </p:nvSpPr>
        <p:spPr>
          <a:xfrm>
            <a:off x="6969595" y="4415070"/>
            <a:ext cx="2808000" cy="849049"/>
          </a:xfrm>
          <a:prstGeom prst="rect">
            <a:avLst/>
          </a:prstGeom>
        </p:spPr>
        <p:txBody>
          <a:bodyPr vert="horz" wrap="square" lIns="90000" tIns="36000" rIns="90000" bIns="36000" rtlCol="0">
            <a:normAutofit/>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Emily puts the final touches on the </a:t>
            </a:r>
            <a:br>
              <a:rPr lang="en-US" dirty="0"/>
            </a:br>
            <a:r>
              <a:rPr lang="en-US" dirty="0"/>
              <a:t>presentation by summarizing insights, such as trends, reach, challenges, and opportunities.</a:t>
            </a:r>
          </a:p>
        </p:txBody>
      </p:sp>
      <p:grpSp>
        <p:nvGrpSpPr>
          <p:cNvPr id="47" name="Group 46">
            <a:extLst>
              <a:ext uri="{FF2B5EF4-FFF2-40B4-BE49-F238E27FC236}">
                <a16:creationId xmlns:a16="http://schemas.microsoft.com/office/drawing/2014/main" id="{537D4AA9-51E3-52A5-4661-7928E985C619}"/>
              </a:ext>
            </a:extLst>
          </p:cNvPr>
          <p:cNvGrpSpPr/>
          <p:nvPr/>
        </p:nvGrpSpPr>
        <p:grpSpPr>
          <a:xfrm>
            <a:off x="7173597" y="5135605"/>
            <a:ext cx="2351135" cy="360000"/>
            <a:chOff x="588263" y="2177588"/>
            <a:chExt cx="2351135" cy="360000"/>
          </a:xfrm>
        </p:grpSpPr>
        <p:pic>
          <p:nvPicPr>
            <p:cNvPr id="48" name="Picture 47">
              <a:extLst>
                <a:ext uri="{FF2B5EF4-FFF2-40B4-BE49-F238E27FC236}">
                  <a16:creationId xmlns:a16="http://schemas.microsoft.com/office/drawing/2014/main" id="{478DCA38-A964-208B-14A7-5CAD2DA69E8C}"/>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49" name="TextBox 48">
              <a:extLst>
                <a:ext uri="{FF2B5EF4-FFF2-40B4-BE49-F238E27FC236}">
                  <a16:creationId xmlns:a16="http://schemas.microsoft.com/office/drawing/2014/main" id="{5E0914A6-07C6-708E-1C6C-DADF7391820D}"/>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116" name="Step 4 Bottom">
            <a:extLst>
              <a:ext uri="{FF2B5EF4-FFF2-40B4-BE49-F238E27FC236}">
                <a16:creationId xmlns:a16="http://schemas.microsoft.com/office/drawing/2014/main" id="{1F2D2F2B-52FD-760B-D9B5-50B1F8B75B14}"/>
              </a:ext>
              <a:ext uri="{C183D7F6-B498-43B3-948B-1728B52AA6E4}">
                <adec:decorative xmlns:adec="http://schemas.microsoft.com/office/drawing/2017/decorative" val="0"/>
              </a:ext>
            </a:extLst>
          </p:cNvPr>
          <p:cNvSpPr txBox="1">
            <a:spLocks/>
          </p:cNvSpPr>
          <p:nvPr/>
        </p:nvSpPr>
        <p:spPr bwMode="auto">
          <a:xfrm>
            <a:off x="6969595" y="5559564"/>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a:t>
            </a:r>
            <a:r>
              <a:rPr lang="en-US" dirty="0"/>
              <a:t>ple Prompt: Add a slide based on the program’s impact and insights from /[Program review.docx]</a:t>
            </a:r>
          </a:p>
        </p:txBody>
      </p:sp>
      <p:sp>
        <p:nvSpPr>
          <p:cNvPr id="86" name="Step 5 Title">
            <a:extLst>
              <a:ext uri="{FF2B5EF4-FFF2-40B4-BE49-F238E27FC236}">
                <a16:creationId xmlns:a16="http://schemas.microsoft.com/office/drawing/2014/main" id="{63AF8462-B5D1-7965-9737-0CB83F149CB0}"/>
              </a:ext>
              <a:ext uri="{C183D7F6-B498-43B3-948B-1728B52AA6E4}">
                <adec:decorative xmlns:adec="http://schemas.microsoft.com/office/drawing/2017/decorative" val="0"/>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2:00 pm</a:t>
            </a:r>
          </a:p>
        </p:txBody>
      </p:sp>
      <p:grpSp>
        <p:nvGrpSpPr>
          <p:cNvPr id="30" name="Group 29">
            <a:extLst>
              <a:ext uri="{FF2B5EF4-FFF2-40B4-BE49-F238E27FC236}">
                <a16:creationId xmlns:a16="http://schemas.microsoft.com/office/drawing/2014/main" id="{84343052-CEAB-2CC9-82CF-A0C3651499A7}"/>
              </a:ext>
            </a:extLst>
          </p:cNvPr>
          <p:cNvGrpSpPr/>
          <p:nvPr/>
        </p:nvGrpSpPr>
        <p:grpSpPr>
          <a:xfrm>
            <a:off x="4032194" y="5141588"/>
            <a:ext cx="2336971" cy="360000"/>
            <a:chOff x="588263" y="3617084"/>
            <a:chExt cx="2336971" cy="360000"/>
          </a:xfrm>
        </p:grpSpPr>
        <p:pic>
          <p:nvPicPr>
            <p:cNvPr id="31" name="Picture 30">
              <a:extLst>
                <a:ext uri="{FF2B5EF4-FFF2-40B4-BE49-F238E27FC236}">
                  <a16:creationId xmlns:a16="http://schemas.microsoft.com/office/drawing/2014/main" id="{2CA6DC9C-5F5D-A328-1C85-2005133C50EA}"/>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5" name="TextBox 34">
              <a:extLst>
                <a:ext uri="{FF2B5EF4-FFF2-40B4-BE49-F238E27FC236}">
                  <a16:creationId xmlns:a16="http://schemas.microsoft.com/office/drawing/2014/main" id="{1AE51175-4D77-0432-8BF0-7A710CEE8325}"/>
                </a:ext>
                <a:ext uri="{C183D7F6-B498-43B3-948B-1728B52AA6E4}">
                  <adec:decorative xmlns:adec="http://schemas.microsoft.com/office/drawing/2017/decorative" val="0"/>
                </a:ext>
              </a:extLst>
            </p:cNvPr>
            <p:cNvSpPr txBox="1"/>
            <p:nvPr/>
          </p:nvSpPr>
          <p:spPr>
            <a:xfrm>
              <a:off x="1033050" y="3711593"/>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Teams</a:t>
              </a:r>
              <a:endParaRPr lang="en-US" sz="900" noProof="0" dirty="0">
                <a:solidFill>
                  <a:srgbClr val="0078D4"/>
                </a:solidFill>
                <a:latin typeface="Segoe UI Semibold"/>
              </a:endParaRPr>
            </a:p>
          </p:txBody>
        </p:sp>
      </p:grpSp>
      <p:sp>
        <p:nvSpPr>
          <p:cNvPr id="91" name="Step 5 Top">
            <a:extLst>
              <a:ext uri="{FF2B5EF4-FFF2-40B4-BE49-F238E27FC236}">
                <a16:creationId xmlns:a16="http://schemas.microsoft.com/office/drawing/2014/main" id="{9069C390-6F99-18AA-4B33-DF48EC840641}"/>
              </a:ext>
            </a:extLst>
          </p:cNvPr>
          <p:cNvSpPr txBox="1">
            <a:spLocks/>
          </p:cNvSpPr>
          <p:nvPr/>
        </p:nvSpPr>
        <p:spPr>
          <a:xfrm>
            <a:off x="3776898" y="4488366"/>
            <a:ext cx="2808000" cy="626701"/>
          </a:xfrm>
          <a:prstGeom prst="rect">
            <a:avLst/>
          </a:prstGeom>
        </p:spPr>
        <p:txBody>
          <a:bodyPr vert="horz" wrap="square" lIns="90000" tIns="36000" rIns="90000" bIns="36000" rtlCol="0">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cs typeface="Segoe UI"/>
              </a:rPr>
              <a:t>It’s time for her presentation. Emily can focus on her presentation knowing Copilot is taking notes. She asks Copilot to list open questions, so she can be sure everything gets answered during the call. </a:t>
            </a:r>
          </a:p>
        </p:txBody>
      </p:sp>
      <p:sp>
        <p:nvSpPr>
          <p:cNvPr id="97" name="Strep 5 Bottom">
            <a:extLst>
              <a:ext uri="{FF2B5EF4-FFF2-40B4-BE49-F238E27FC236}">
                <a16:creationId xmlns:a16="http://schemas.microsoft.com/office/drawing/2014/main" id="{762ADDEC-AC1F-0E01-1EE5-9F02D9E609B9}"/>
              </a:ext>
              <a:ext uri="{C183D7F6-B498-43B3-948B-1728B52AA6E4}">
                <adec:decorative xmlns:adec="http://schemas.microsoft.com/office/drawing/2017/decorative" val="0"/>
              </a:ext>
            </a:extLst>
          </p:cNvPr>
          <p:cNvSpPr txBox="1">
            <a:spLocks/>
          </p:cNvSpPr>
          <p:nvPr/>
        </p:nvSpPr>
        <p:spPr bwMode="auto">
          <a:xfrm>
            <a:off x="3733889" y="5495605"/>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Prompt: </a:t>
            </a:r>
            <a:r>
              <a:rPr lang="en-US" noProof="0" dirty="0"/>
              <a:t>What questions were asked during the meeting that have not been answered?</a:t>
            </a:r>
          </a:p>
        </p:txBody>
      </p:sp>
      <p:sp>
        <p:nvSpPr>
          <p:cNvPr id="85" name="Step 6 TItle">
            <a:extLst>
              <a:ext uri="{FF2B5EF4-FFF2-40B4-BE49-F238E27FC236}">
                <a16:creationId xmlns:a16="http://schemas.microsoft.com/office/drawing/2014/main" id="{B90DC2B3-310A-F52C-0A4E-DE930C6EFB3B}"/>
              </a:ext>
              <a:ext uri="{C183D7F6-B498-43B3-948B-1728B52AA6E4}">
                <adec:decorative xmlns:adec="http://schemas.microsoft.com/office/drawing/2017/decorative" val="0"/>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dirty="0"/>
              <a:t>4:00 pm</a:t>
            </a:r>
          </a:p>
        </p:txBody>
      </p:sp>
      <p:sp>
        <p:nvSpPr>
          <p:cNvPr id="81" name="Step 6 Top">
            <a:extLst>
              <a:ext uri="{FF2B5EF4-FFF2-40B4-BE49-F238E27FC236}">
                <a16:creationId xmlns:a16="http://schemas.microsoft.com/office/drawing/2014/main" id="{C1012EBD-AC09-83BD-3757-C37067BB50A5}"/>
              </a:ext>
            </a:extLst>
          </p:cNvPr>
          <p:cNvSpPr txBox="1">
            <a:spLocks/>
          </p:cNvSpPr>
          <p:nvPr/>
        </p:nvSpPr>
        <p:spPr>
          <a:xfrm>
            <a:off x="584200" y="4488366"/>
            <a:ext cx="2808000" cy="626701"/>
          </a:xfrm>
          <a:prstGeom prst="rect">
            <a:avLst/>
          </a:prstGeom>
        </p:spPr>
        <p:txBody>
          <a:bodyPr vert="horz" wrap="square" lIns="90000" tIns="36000" rIns="90000" bIns="36000" rtlCol="0" anchor="t">
            <a:normAutofit lnSpcReduction="10000"/>
          </a:bodyPr>
          <a:lstStyle>
            <a:defPPr>
              <a:defRPr lang="en-US"/>
            </a:defPPr>
            <a:lvl1pPr marL="0" marR="0" indent="0" algn="l" defTabSz="932742" rtl="0" eaLnBrk="1" fontAlgn="auto" latinLnBrk="0" hangingPunct="1">
              <a:lnSpc>
                <a:spcPct val="110000"/>
              </a:lnSpc>
              <a:spcBef>
                <a:spcPts val="0"/>
              </a:spcBef>
              <a:spcAft>
                <a:spcPts val="0"/>
              </a:spcAft>
              <a:buClrTx/>
              <a:buSzPct val="90000"/>
              <a:buFont typeface="Wingdings" panose="05000000000000000000" pitchFamily="2" charset="2"/>
              <a:buNone/>
              <a:tabLst/>
              <a:defRPr sz="900" kern="1200" spc="0" baseline="0">
                <a:solidFill>
                  <a:srgbClr val="1A1A1A"/>
                </a:solidFill>
                <a:latin typeface="Segoe UI"/>
                <a:ea typeface="+mn-ea"/>
                <a:cs typeface="Segoe UI"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noProof="0" dirty="0"/>
              <a:t>Emily has missed a few chats during the day. She sees that her team has been discussing a project to target new communities and commands Copilot to summarize the conversation, to quickly catch up. </a:t>
            </a:r>
          </a:p>
        </p:txBody>
      </p:sp>
      <p:grpSp>
        <p:nvGrpSpPr>
          <p:cNvPr id="19" name="Group 18">
            <a:extLst>
              <a:ext uri="{FF2B5EF4-FFF2-40B4-BE49-F238E27FC236}">
                <a16:creationId xmlns:a16="http://schemas.microsoft.com/office/drawing/2014/main" id="{26A27E2D-9B36-38AA-1D17-CFF29CDEBB94}"/>
              </a:ext>
            </a:extLst>
          </p:cNvPr>
          <p:cNvGrpSpPr/>
          <p:nvPr/>
        </p:nvGrpSpPr>
        <p:grpSpPr>
          <a:xfrm>
            <a:off x="749308" y="5135605"/>
            <a:ext cx="2336971" cy="360000"/>
            <a:chOff x="588263" y="3617084"/>
            <a:chExt cx="2336971" cy="360000"/>
          </a:xfrm>
        </p:grpSpPr>
        <p:pic>
          <p:nvPicPr>
            <p:cNvPr id="20" name="Picture 19">
              <a:extLst>
                <a:ext uri="{FF2B5EF4-FFF2-40B4-BE49-F238E27FC236}">
                  <a16:creationId xmlns:a16="http://schemas.microsoft.com/office/drawing/2014/main" id="{815F79DE-F59B-BBC0-C467-C8F73CCA6677}"/>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21" name="TextBox 20">
              <a:extLst>
                <a:ext uri="{FF2B5EF4-FFF2-40B4-BE49-F238E27FC236}">
                  <a16:creationId xmlns:a16="http://schemas.microsoft.com/office/drawing/2014/main" id="{6C508493-F19D-8E46-DF31-FCCC0D821B61}"/>
                </a:ext>
                <a:ext uri="{C183D7F6-B498-43B3-948B-1728B52AA6E4}">
                  <adec:decorative xmlns:adec="http://schemas.microsoft.com/office/drawing/2017/decorative" val="0"/>
                </a:ext>
              </a:extLst>
            </p:cNvPr>
            <p:cNvSpPr txBox="1"/>
            <p:nvPr/>
          </p:nvSpPr>
          <p:spPr>
            <a:xfrm>
              <a:off x="1033050" y="3711593"/>
              <a:ext cx="1892184" cy="169277"/>
            </a:xfrm>
            <a:prstGeom prst="rect">
              <a:avLst/>
            </a:prstGeom>
            <a:noFill/>
          </p:spPr>
          <p:txBody>
            <a:bodyPr wrap="square" lIns="0" tIns="0" rIns="0" bIns="0" rtlCol="0" anchor="ctr">
              <a:spAutoFit/>
            </a:bodyPr>
            <a:lstStyle/>
            <a:p>
              <a:pPr defTabSz="914367">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in Teams</a:t>
              </a:r>
              <a:endParaRPr lang="en-US" sz="900" noProof="0" dirty="0">
                <a:solidFill>
                  <a:srgbClr val="0078D4"/>
                </a:solidFill>
                <a:latin typeface="Segoe UI Semibold"/>
              </a:endParaRPr>
            </a:p>
          </p:txBody>
        </p:sp>
      </p:grpSp>
      <p:sp>
        <p:nvSpPr>
          <p:cNvPr id="87" name="Step 6 Bottom">
            <a:extLst>
              <a:ext uri="{FF2B5EF4-FFF2-40B4-BE49-F238E27FC236}">
                <a16:creationId xmlns:a16="http://schemas.microsoft.com/office/drawing/2014/main" id="{B54F3C13-7746-E501-A9EB-59CB7A7DA8BC}"/>
              </a:ext>
              <a:ext uri="{C183D7F6-B498-43B3-948B-1728B52AA6E4}">
                <adec:decorative xmlns:adec="http://schemas.microsoft.com/office/drawing/2017/decorative" val="0"/>
              </a:ext>
            </a:extLst>
          </p:cNvPr>
          <p:cNvSpPr txBox="1">
            <a:spLocks/>
          </p:cNvSpPr>
          <p:nvPr/>
        </p:nvSpPr>
        <p:spPr bwMode="auto">
          <a:xfrm>
            <a:off x="584200" y="5641938"/>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lvl1pPr marL="0" marR="0" indent="0" algn="l" defTabSz="932742" rtl="0" eaLnBrk="1" fontAlgn="auto" latinLnBrk="0" hangingPunct="1">
              <a:lnSpc>
                <a:spcPct val="100000"/>
              </a:lnSpc>
              <a:spcBef>
                <a:spcPct val="20000"/>
              </a:spcBef>
              <a:spcAft>
                <a:spcPts val="0"/>
              </a:spcAft>
              <a:buClrTx/>
              <a:buSzPct val="90000"/>
              <a:buFont typeface="Arial" panose="020B0604020202020204" pitchFamily="34" charset="0"/>
              <a:buNone/>
              <a:tabLst/>
              <a:defRPr sz="900" kern="1200" spc="0" baseline="0">
                <a:solidFill>
                  <a:schemeClr val="tx1"/>
                </a:solidFill>
                <a:latin typeface="+mn-lt"/>
                <a:ea typeface="+mn-ea"/>
                <a:cs typeface="Segoe UI" panose="020B0502040204020203" pitchFamily="34" charset="0"/>
              </a:defRPr>
            </a:lvl1pPr>
            <a:lvl2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900" b="1" i="0" kern="1200" spc="0" baseline="0">
                <a:solidFill>
                  <a:schemeClr val="tx1"/>
                </a:solidFill>
                <a:latin typeface="Segoe UI" panose="020B0502040204020203" pitchFamily="34" charset="0"/>
                <a:ea typeface="+mn-ea"/>
                <a:cs typeface="Segoe UI" panose="020B0502040204020203" pitchFamily="34" charset="0"/>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900" i="0" u="none" strike="noStrike" kern="1200" cap="none" spc="0" normalizeH="0" baseline="0" noProof="0" dirty="0">
                <a:ln>
                  <a:noFill/>
                </a:ln>
                <a:solidFill>
                  <a:srgbClr val="000000"/>
                </a:solidFill>
                <a:effectLst/>
                <a:uLnTx/>
                <a:uFillTx/>
                <a:latin typeface="Segoe UI"/>
                <a:ea typeface="+mn-ea"/>
                <a:cs typeface="+mn-cs"/>
              </a:rPr>
              <a:t>Example Prom</a:t>
            </a:r>
            <a:r>
              <a:rPr lang="en-US" dirty="0"/>
              <a:t>pt: Summarize this chat and make sure to include the key points and who made them.</a:t>
            </a:r>
          </a:p>
          <a:p>
            <a:endParaRPr lang="en-US" noProof="0" dirty="0"/>
          </a:p>
        </p:txBody>
      </p:sp>
      <p:pic>
        <p:nvPicPr>
          <p:cNvPr id="14" name="Picture 13" descr="A person holding a tablet&#10;&#10;AI-generated content may be incorrect.">
            <a:extLst>
              <a:ext uri="{FF2B5EF4-FFF2-40B4-BE49-F238E27FC236}">
                <a16:creationId xmlns:a16="http://schemas.microsoft.com/office/drawing/2014/main" id="{642ADE9E-A6B2-1A90-0452-8C7BA6542185}"/>
              </a:ext>
            </a:extLst>
          </p:cNvPr>
          <p:cNvPicPr>
            <a:picLocks noChangeAspect="1"/>
          </p:cNvPicPr>
          <p:nvPr/>
        </p:nvPicPr>
        <p:blipFill>
          <a:blip r:embed="rId17"/>
          <a:stretch>
            <a:fillRect/>
          </a:stretch>
        </p:blipFill>
        <p:spPr>
          <a:xfrm>
            <a:off x="9963878" y="2747186"/>
            <a:ext cx="2225233" cy="4109060"/>
          </a:xfrm>
          <a:prstGeom prst="rect">
            <a:avLst/>
          </a:prstGeom>
        </p:spPr>
      </p:pic>
    </p:spTree>
    <p:extLst>
      <p:ext uri="{BB962C8B-B14F-4D97-AF65-F5344CB8AC3E}">
        <p14:creationId xmlns:p14="http://schemas.microsoft.com/office/powerpoint/2010/main" val="733297034"/>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350</Words>
  <Application>Microsoft Office PowerPoint</Application>
  <PresentationFormat>Widescreen</PresentationFormat>
  <Paragraphs>39</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Aptos</vt:lpstr>
      <vt:lpstr>Arial</vt:lpstr>
      <vt:lpstr>Segoe UI</vt:lpstr>
      <vt:lpstr>Segoe UI Semibold</vt:lpstr>
      <vt:lpstr>Wingdings</vt:lpstr>
      <vt:lpstr>Light 16x9</vt:lpstr>
      <vt:lpstr>A day in the life of a  Program Delivery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4</cp:revision>
  <dcterms:created xsi:type="dcterms:W3CDTF">2024-09-25T15:39:48Z</dcterms:created>
  <dcterms:modified xsi:type="dcterms:W3CDTF">2025-02-11T15:28:33Z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