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5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0461D-C5AF-47A3-8E01-E36D79B1D640}" v="27" dt="2025-11-20T19:20:2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52" autoAdjust="0"/>
    <p:restoredTop sz="92202" autoAdjust="0"/>
  </p:normalViewPr>
  <p:slideViewPr>
    <p:cSldViewPr snapToGrid="0">
      <p:cViewPr varScale="1">
        <p:scale>
          <a:sx n="72" d="100"/>
          <a:sy n="72" d="100"/>
        </p:scale>
        <p:origin x="23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E8EDE-8274-981C-6265-83AB14520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E21032-49E4-6FF8-0F70-E8B3F28624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DB6931-C96A-B34F-5F36-49E8B63CA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EE691-BC31-68A5-182D-8C383A182B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338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0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hyperlink" Target="https://support.microsoft.com/topic/getting-started-with-office-agent-6d043333-6eeb-49d8-a80c-681d29ab7c04" TargetMode="External"/><Relationship Id="rId7" Type="http://schemas.openxmlformats.org/officeDocument/2006/relationships/image" Target="../media/image11.sv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hyperlink" Target="https://support.microsoft.com/en-us/topic/overview-of-microsoft-365-chat-preview-5b00a52d-7296-48ee-b938-b95b7209f737" TargetMode="External"/><Relationship Id="rId5" Type="http://schemas.openxmlformats.org/officeDocument/2006/relationships/image" Target="../media/image9.sv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F7F48-9EEC-641F-0976-72D59A75B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2C437A43-68DE-7C25-60CF-7538AD22D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noProof="0"/>
              <a:t>A day in the life of a Procurement Officer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FCE765B-7CD9-F8F7-2453-D7289209795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29875" y="520700"/>
            <a:ext cx="1457325" cy="169277"/>
          </a:xfrm>
        </p:spPr>
        <p:txBody>
          <a:bodyPr/>
          <a:lstStyle/>
          <a:p>
            <a:r>
              <a:rPr lang="en-US" noProof="0"/>
              <a:t>Buy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40A86D2-B76F-720B-CB13-88C6CD99A8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/>
              <a:t>Microsoft 365 Copilot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D3C9F4B1-B598-E220-BF4B-A8B27A459A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684713"/>
            <a:ext cx="2808000" cy="345600"/>
          </a:xfrm>
        </p:spPr>
        <p:txBody>
          <a:bodyPr/>
          <a:lstStyle/>
          <a:p>
            <a:r>
              <a:rPr lang="en-US" noProof="0"/>
              <a:t>8:00 am – Summarize communications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712DB15F-9B0F-B5DE-2D45-3B4C557CE5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/>
          <a:lstStyle/>
          <a:p>
            <a:r>
              <a:rPr lang="en-US" noProof="0"/>
              <a:t>Maya sorts through emails to identify internal team needs and vendor inquiries, setting the stage for procurement actions.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C5FD7-6AEA-253D-5F6F-523E64143C7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04510"/>
            <a:ext cx="2808000" cy="626701"/>
          </a:xfrm>
        </p:spPr>
        <p:txBody>
          <a:bodyPr/>
          <a:lstStyle/>
          <a:p>
            <a:r>
              <a:rPr lang="en-US" noProof="0"/>
              <a:t>Prompt: </a:t>
            </a:r>
            <a:r>
              <a:rPr lang="en-US" noProof="0">
                <a:latin typeface="+mj-lt"/>
              </a:rPr>
              <a:t>Find and summarize all emails </a:t>
            </a:r>
            <a:r>
              <a:rPr lang="en-US" noProof="0"/>
              <a:t>related to the actions and requirements that were mentioned to be added to this RFI.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98D43D43-AF5D-6A36-3775-444EA0E6738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663" y="1684338"/>
            <a:ext cx="2808287" cy="346075"/>
          </a:xfrm>
        </p:spPr>
        <p:txBody>
          <a:bodyPr/>
          <a:lstStyle/>
          <a:p>
            <a:r>
              <a:rPr lang="en-US" noProof="0"/>
              <a:t>8:30 am – Analyze data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994282BD-3FCC-2DC9-FDD0-8868375613E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663" y="2128838"/>
            <a:ext cx="2808287" cy="627062"/>
          </a:xfrm>
        </p:spPr>
        <p:txBody>
          <a:bodyPr/>
          <a:lstStyle/>
          <a:p>
            <a:r>
              <a:rPr lang="en-US" noProof="0"/>
              <a:t>Maya reviews the project's vendor qualification criteria and specification scope, leveraging insights from internal communications and previous analyses.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5F796F57-F644-14CE-002B-2606F8CE57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663" y="3305175"/>
            <a:ext cx="2808287" cy="625475"/>
          </a:xfrm>
        </p:spPr>
        <p:txBody>
          <a:bodyPr/>
          <a:lstStyle/>
          <a:p>
            <a:r>
              <a:rPr lang="en-US" noProof="0"/>
              <a:t>Prompt: </a:t>
            </a:r>
            <a:r>
              <a:rPr lang="en-US" noProof="0">
                <a:latin typeface="+mj-lt"/>
              </a:rPr>
              <a:t>Analyze and compare </a:t>
            </a:r>
            <a:r>
              <a:rPr lang="en-US" noProof="0"/>
              <a:t>vendor qualifications against project specifications.</a:t>
            </a:r>
          </a:p>
          <a:p>
            <a:endParaRPr lang="en-US" noProof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F69BED89-88FD-DA3E-24CD-762A680764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125" y="1684338"/>
            <a:ext cx="2808288" cy="346075"/>
          </a:xfrm>
        </p:spPr>
        <p:txBody>
          <a:bodyPr/>
          <a:lstStyle/>
          <a:p>
            <a:r>
              <a:rPr lang="en-US" noProof="0"/>
              <a:t>9:00 am – Draft an RFI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A293CA22-ADA9-7557-DD8B-DB4A9BAD81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125" y="2128838"/>
            <a:ext cx="2808288" cy="627062"/>
          </a:xfrm>
        </p:spPr>
        <p:txBody>
          <a:bodyPr/>
          <a:lstStyle/>
          <a:p>
            <a:r>
              <a:rPr lang="en-US" noProof="0"/>
              <a:t>Leveraging key procurement needs identified from previous queries, Maya drafts an RFI in Word to gather detailed information from potential vendors.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3CAC9BDB-F99C-BAD3-0B99-6E59B4338CB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125" y="3305175"/>
            <a:ext cx="2808288" cy="625475"/>
          </a:xfrm>
        </p:spPr>
        <p:txBody>
          <a:bodyPr/>
          <a:lstStyle/>
          <a:p>
            <a:r>
              <a:rPr lang="en-US" noProof="0"/>
              <a:t>Prompt: </a:t>
            </a:r>
            <a:r>
              <a:rPr lang="en-US" noProof="0">
                <a:latin typeface="+mj-lt"/>
              </a:rPr>
              <a:t>Draft a Word document </a:t>
            </a:r>
            <a:r>
              <a:rPr lang="en-US" noProof="0"/>
              <a:t>that includes a description of services for the RFI, incorporating detailed requirements and analysis. </a:t>
            </a:r>
          </a:p>
          <a:p>
            <a:endParaRPr lang="en-US" noProof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F86752D4-0442-DF65-E247-532AF1FC0CA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125" y="4138613"/>
            <a:ext cx="2808288" cy="344487"/>
          </a:xfrm>
        </p:spPr>
        <p:txBody>
          <a:bodyPr/>
          <a:lstStyle/>
          <a:p>
            <a:r>
              <a:rPr lang="en-US" noProof="0"/>
              <a:t>11:30 am – Create a presentation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CBD607B2-00C9-FD27-5606-D22AF565BF2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125" y="4584700"/>
            <a:ext cx="2808288" cy="627063"/>
          </a:xfrm>
        </p:spPr>
        <p:txBody>
          <a:bodyPr/>
          <a:lstStyle/>
          <a:p>
            <a:r>
              <a:rPr lang="en-US" noProof="0"/>
              <a:t>Maya prepares materials and questions for upcoming vendor interactions, ensuring readiness to clarify any points in the RFI responses.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B43519A9-38B5-935E-35C5-6FAC5FA4AAA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125" y="5681663"/>
            <a:ext cx="2808288" cy="625475"/>
          </a:xfrm>
        </p:spPr>
        <p:txBody>
          <a:bodyPr/>
          <a:lstStyle/>
          <a:p>
            <a:pPr lvl="0"/>
            <a:r>
              <a:rPr lang="en-US" noProof="0"/>
              <a:t>Prompt: </a:t>
            </a:r>
            <a:r>
              <a:rPr lang="en-US" noProof="0">
                <a:latin typeface="+mj-lt"/>
              </a:rPr>
              <a:t>Create a PowerPoint presentation </a:t>
            </a:r>
            <a:r>
              <a:rPr lang="en-US" noProof="0"/>
              <a:t>from the RFI requirements document.</a:t>
            </a:r>
          </a:p>
          <a:p>
            <a:pPr lvl="0"/>
            <a:r>
              <a:rPr lang="en-US" u="sng">
                <a:hlinkClick r:id="rId3"/>
              </a:rPr>
              <a:t>Get started with Office Agent</a:t>
            </a:r>
            <a:endParaRPr lang="en-US" noProof="0"/>
          </a:p>
          <a:p>
            <a:pPr lvl="0"/>
            <a:endParaRPr lang="en-US" noProof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C85AA507-4DE6-8750-5F86-5BEF501BD90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663" y="4138613"/>
            <a:ext cx="2808287" cy="344487"/>
          </a:xfrm>
        </p:spPr>
        <p:txBody>
          <a:bodyPr/>
          <a:lstStyle/>
          <a:p>
            <a:r>
              <a:rPr lang="en-US" noProof="0"/>
              <a:t>3:00 pm – Summarize meeting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3F1466C0-52E0-D9CE-F198-66B7E8B0D4B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663" y="4584700"/>
            <a:ext cx="2808287" cy="627063"/>
          </a:xfrm>
        </p:spPr>
        <p:txBody>
          <a:bodyPr/>
          <a:lstStyle/>
          <a:p>
            <a:r>
              <a:rPr lang="en-US" noProof="0"/>
              <a:t>Maya uses Copilot in Teams to accurately capture the minutes of the meeting with the project team steering committee, detailing final discussions and next steps.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BB7467C-6750-1588-2BCB-0AE0F7B1D6B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663" y="5681663"/>
            <a:ext cx="2808287" cy="625475"/>
          </a:xfrm>
        </p:spPr>
        <p:txBody>
          <a:bodyPr/>
          <a:lstStyle/>
          <a:p>
            <a:r>
              <a:rPr lang="en-US" noProof="0"/>
              <a:t>Prompt: </a:t>
            </a:r>
            <a:r>
              <a:rPr lang="en-US" noProof="0">
                <a:latin typeface="+mj-lt"/>
              </a:rPr>
              <a:t>Summarize the meeting </a:t>
            </a:r>
            <a:r>
              <a:rPr lang="en-US" noProof="0"/>
              <a:t>and be sure to list all the actions and requirements that were mentioned during the meeting.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D3DFA61-D5E3-84ED-607F-49270D6B3B2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138613"/>
            <a:ext cx="2808288" cy="344487"/>
          </a:xfrm>
        </p:spPr>
        <p:txBody>
          <a:bodyPr/>
          <a:lstStyle/>
          <a:p>
            <a:r>
              <a:rPr lang="en-US" noProof="0"/>
              <a:t>4:00 pm – Summarize communications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7896661F-68BC-E1E8-C167-2C10EDFA25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700"/>
            <a:ext cx="2808288" cy="627063"/>
          </a:xfrm>
        </p:spPr>
        <p:txBody>
          <a:bodyPr/>
          <a:lstStyle/>
          <a:p>
            <a:r>
              <a:rPr lang="en-US" noProof="0"/>
              <a:t>Maya ends the day by checking emails to ensure all urgent communications are addressed and to prepare for the next steps post-approval.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F30FB287-6BAE-3D8C-2A86-7D17D8F5E8C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663"/>
            <a:ext cx="2808288" cy="625475"/>
          </a:xfrm>
        </p:spPr>
        <p:txBody>
          <a:bodyPr/>
          <a:lstStyle/>
          <a:p>
            <a:r>
              <a:rPr lang="en-US" noProof="0"/>
              <a:t>Prompt: </a:t>
            </a:r>
            <a:r>
              <a:rPr lang="en-US" noProof="0">
                <a:latin typeface="+mj-lt"/>
              </a:rPr>
              <a:t>Identify any urgent procurement-related emails.</a:t>
            </a:r>
          </a:p>
          <a:p>
            <a:endParaRPr lang="en-US" noProof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19174F1-5220-58DB-51D6-35D79D24339E}"/>
              </a:ext>
            </a:extLst>
          </p:cNvPr>
          <p:cNvSpPr txBox="1"/>
          <p:nvPr/>
        </p:nvSpPr>
        <p:spPr>
          <a:xfrm>
            <a:off x="10144674" y="1684338"/>
            <a:ext cx="1905067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Maya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is a Procurement Officer and wants to release the RFI as soon as possible.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3BC4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D50E5F7B-106E-F918-B7B4-33E0878D0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286540" y="1134767"/>
            <a:ext cx="1571031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~1.5 hours per day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9AD2C4F-99D4-906C-CF92-D9ACE66A68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6270" y="1170767"/>
            <a:ext cx="144000" cy="144000"/>
          </a:xfrm>
          <a:prstGeom prst="rect">
            <a:avLst/>
          </a:prstGeom>
        </p:spPr>
      </p:pic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6EF2BF1E-B16A-A9A0-9D4F-BF025A6DF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908241" y="1134767"/>
            <a:ext cx="2795593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Areas of investment: Analysis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EDD7294-5998-3863-B8A7-AE699F3FFD3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68076" y="1170767"/>
            <a:ext cx="144000" cy="144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61613F-3B8C-B7B4-5A4B-2851CACA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54503" y="1134767"/>
            <a:ext cx="2325078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Process improvements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C11C900-E1E5-B570-365D-456FAF4FD6E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01636" y="1170767"/>
            <a:ext cx="144000" cy="14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8C09BC-9344-4697-4A48-10E7071DEB4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78782" y="3452882"/>
            <a:ext cx="2360781" cy="3405118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E52A0190-4F00-40A9-25E2-082A503EB38A}"/>
              </a:ext>
            </a:extLst>
          </p:cNvPr>
          <p:cNvGrpSpPr/>
          <p:nvPr/>
        </p:nvGrpSpPr>
        <p:grpSpPr>
          <a:xfrm>
            <a:off x="584200" y="2850537"/>
            <a:ext cx="2351135" cy="360000"/>
            <a:chOff x="588263" y="1217924"/>
            <a:chExt cx="2351135" cy="360000"/>
          </a:xfrm>
        </p:grpSpPr>
        <p:pic>
          <p:nvPicPr>
            <p:cNvPr id="72" name="Picture 71" descr="Zip Co logo SVG free download, id: 101874 - Brandlogos.net">
              <a:hlinkClick r:id="rId11"/>
              <a:extLst>
                <a:ext uri="{FF2B5EF4-FFF2-40B4-BE49-F238E27FC236}">
                  <a16:creationId xmlns:a16="http://schemas.microsoft.com/office/drawing/2014/main" id="{CBD04BA1-D5DC-B63C-8431-6A3C5A7E72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AFDB338-F714-3AC6-0903-EFB1859A046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20981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</a:rPr>
                <a:t>Copilot Chat</a:t>
              </a:r>
              <a:r>
                <a:rPr kumimoji="0" lang="en-US" sz="10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2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</a:endParaRP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8ABAE9DC-4F77-0764-877E-321DE3DF3C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35614" y="5369769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E4A855D-9112-71B2-5D93-2730C1443D5B}"/>
              </a:ext>
            </a:extLst>
          </p:cNvPr>
          <p:cNvGrpSpPr/>
          <p:nvPr/>
        </p:nvGrpSpPr>
        <p:grpSpPr>
          <a:xfrm>
            <a:off x="584200" y="5266713"/>
            <a:ext cx="2351135" cy="360000"/>
            <a:chOff x="588263" y="1217924"/>
            <a:chExt cx="2351135" cy="360000"/>
          </a:xfrm>
        </p:grpSpPr>
        <p:pic>
          <p:nvPicPr>
            <p:cNvPr id="81" name="Picture 80" descr="Zip Co logo SVG free download, id: 101874 - Brandlogos.net">
              <a:hlinkClick r:id="rId11"/>
              <a:extLst>
                <a:ext uri="{FF2B5EF4-FFF2-40B4-BE49-F238E27FC236}">
                  <a16:creationId xmlns:a16="http://schemas.microsoft.com/office/drawing/2014/main" id="{10ED79AE-EA6E-8C8A-35B8-96ADC1430D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ACEF58B-2148-F9D4-1BF7-9FADB6FF691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20981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</a:rPr>
                <a:t>Copilot Chat</a:t>
              </a:r>
              <a:r>
                <a:rPr kumimoji="0" lang="en-US" sz="10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2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4F79A83-29A1-9BDC-705A-2547DF7526C0}"/>
              </a:ext>
            </a:extLst>
          </p:cNvPr>
          <p:cNvGrpSpPr/>
          <p:nvPr/>
        </p:nvGrpSpPr>
        <p:grpSpPr>
          <a:xfrm>
            <a:off x="6969125" y="5266713"/>
            <a:ext cx="2255978" cy="360000"/>
            <a:chOff x="6969125" y="5260425"/>
            <a:chExt cx="2255978" cy="360000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6EE9AAE4-00B5-D671-19E5-94AC05F39A4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7428311" y="5363480"/>
              <a:ext cx="1796792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Office Agent with PowerPoint</a:t>
              </a: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8DB4699A-289D-8CCB-BC76-BD683444B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5260425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562C9F2F-28D7-2BC1-846C-DED1B9BD863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28076" y="2953593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Office Agent with Word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90C4496-6E00-6231-6F86-A47BFC2B6027}"/>
              </a:ext>
            </a:extLst>
          </p:cNvPr>
          <p:cNvGrpSpPr/>
          <p:nvPr/>
        </p:nvGrpSpPr>
        <p:grpSpPr>
          <a:xfrm>
            <a:off x="3776663" y="2850537"/>
            <a:ext cx="2351135" cy="360000"/>
            <a:chOff x="588263" y="1217924"/>
            <a:chExt cx="2351135" cy="360000"/>
          </a:xfrm>
        </p:grpSpPr>
        <p:pic>
          <p:nvPicPr>
            <p:cNvPr id="87" name="Picture 86" descr="Zip Co logo SVG free download, id: 101874 - Brandlogos.net">
              <a:hlinkClick r:id="rId11"/>
              <a:extLst>
                <a:ext uri="{FF2B5EF4-FFF2-40B4-BE49-F238E27FC236}">
                  <a16:creationId xmlns:a16="http://schemas.microsoft.com/office/drawing/2014/main" id="{E677E066-0B1B-4F8F-220D-777026EB83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A9218DE-BF36-5597-C971-D7C0A957932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20981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</a:rPr>
                <a:t>Copilot Chat</a:t>
              </a:r>
              <a:r>
                <a:rPr kumimoji="0" lang="en-US" sz="10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2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</a:endParaRPr>
            </a:p>
          </p:txBody>
        </p:sp>
      </p:grpSp>
      <p:sp>
        <p:nvSpPr>
          <p:cNvPr id="90" name="Rectangle: Rounded Corners 6">
            <a:extLst>
              <a:ext uri="{FF2B5EF4-FFF2-40B4-BE49-F238E27FC236}">
                <a16:creationId xmlns:a16="http://schemas.microsoft.com/office/drawing/2014/main" id="{56853FC5-090A-108E-EFD6-1C21D9B2D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7E065A5-7164-3C94-358C-56B1782D81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>
            <a:off x="10959812" y="3241567"/>
            <a:ext cx="274790" cy="274790"/>
          </a:xfrm>
          <a:prstGeom prst="rect">
            <a:avLst/>
          </a:prstGeom>
        </p:spPr>
      </p:pic>
      <p:pic>
        <p:nvPicPr>
          <p:cNvPr id="9" name="Picture 8" descr="Word logo">
            <a:extLst>
              <a:ext uri="{FF2B5EF4-FFF2-40B4-BE49-F238E27FC236}">
                <a16:creationId xmlns:a16="http://schemas.microsoft.com/office/drawing/2014/main" id="{36DE2FD9-3F0C-DD41-B3E1-0586A5B805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9125" y="2901087"/>
            <a:ext cx="246576" cy="246576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12" name="Picture 11" descr="PowerPoint logo">
            <a:extLst>
              <a:ext uri="{FF2B5EF4-FFF2-40B4-BE49-F238E27FC236}">
                <a16:creationId xmlns:a16="http://schemas.microsoft.com/office/drawing/2014/main" id="{98294291-8D91-13F7-D63D-32636D90851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49922" y="5313363"/>
            <a:ext cx="265176" cy="265176"/>
          </a:xfrm>
          <a:prstGeom prst="rect">
            <a:avLst/>
          </a:prstGeom>
        </p:spPr>
      </p:pic>
      <p:pic>
        <p:nvPicPr>
          <p:cNvPr id="13" name="Picture 12" descr="Teams logo">
            <a:extLst>
              <a:ext uri="{FF2B5EF4-FFF2-40B4-BE49-F238E27FC236}">
                <a16:creationId xmlns:a16="http://schemas.microsoft.com/office/drawing/2014/main" id="{FB34DBAA-A1B2-2E8D-2226-83A6FAC31F4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8249" y="5313363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2150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330</Words>
  <Application>Microsoft Office PowerPoint</Application>
  <PresentationFormat>Widescreen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Procurement Officer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2025-11-21T02:19:31Z</dcterms:created>
  <dcterms:modified xsi:type="dcterms:W3CDTF">2025-11-21T03:39:51Z</dcterms:modified>
</cp:coreProperties>
</file>