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0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82E82C-C9AC-B8ED-C051-B892074D1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9FCA2C-05BF-357D-65FF-7A0DDB8824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9F8E0A-533F-0577-8965-BB3C4771E2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9D265-E7A6-3A0E-AFBF-3A8338C055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1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17" Type="http://schemas.microsoft.com/office/2007/relationships/hdphoto" Target="../media/hdphoto1.wdp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hyperlink" Target="https://support.microsoft.com/en-us/copilot-teams" TargetMode="External"/><Relationship Id="rId5" Type="http://schemas.openxmlformats.org/officeDocument/2006/relationships/image" Target="../media/image9.png"/><Relationship Id="rId15" Type="http://schemas.openxmlformats.org/officeDocument/2006/relationships/image" Target="../media/image17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819215-8CA5-3235-0F8B-E6B01CCC5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>
            <a:extLst>
              <a:ext uri="{FF2B5EF4-FFF2-40B4-BE49-F238E27FC236}">
                <a16:creationId xmlns:a16="http://schemas.microsoft.com/office/drawing/2014/main" id="{DC01D630-00DB-155A-5069-10A44B76C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 Police Officer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7A01155E-A07B-D18C-91A9-4E16703B94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C27F6305-CDF9-404C-4FF5-3DEEECEB7F7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7FC11023-6F0A-166B-3D7F-5DB29084321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F11A8815-92C9-8097-81E6-5715AEC6E2B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3473CC6E-64AB-E0C0-CD6A-38CE04A71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DA1D7E9-390D-D5E0-6399-E70B4EA5DF8D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5DF26CA5-BB21-FBCB-88ED-038A0D721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~30 minutes per day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44C9197B-B579-09B2-1854-9C77001F63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3C67649-E38F-2CCE-021E-7A4BDCB358EF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2061A97C-B32A-C281-B7C2-F6A0D09B7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Analysis techniques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6EA40C5A-DBC1-1070-4056-11F75D5663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DCFB853-2038-E47F-3C4C-6E480330ADEF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CDE674B9-AD2D-DAAB-E6FD-8D377D52B6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Investigation efficiency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43597808-4FF9-D285-2210-D71CDB07B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E5E3CBD-CD05-A38F-93C7-0B513A8301F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7" name="Rectangle: Rounded Corners 6">
            <a:extLst>
              <a:ext uri="{FF2B5EF4-FFF2-40B4-BE49-F238E27FC236}">
                <a16:creationId xmlns:a16="http://schemas.microsoft.com/office/drawing/2014/main" id="{1496B7A4-9FB8-D7A9-3A95-B6AAB627F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5753713"/>
            <a:ext cx="2705513" cy="597470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Summarize training report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and identify tasks completed and tasks that need improvement.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b="1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8" name="Rectangle: Rounded Corners 4">
            <a:extLst>
              <a:ext uri="{FF2B5EF4-FFF2-40B4-BE49-F238E27FC236}">
                <a16:creationId xmlns:a16="http://schemas.microsoft.com/office/drawing/2014/main" id="{7202001C-9C5C-BDF1-898A-78508FF274C3}"/>
              </a:ext>
            </a:extLst>
          </p:cNvPr>
          <p:cNvSpPr/>
          <p:nvPr/>
        </p:nvSpPr>
        <p:spPr bwMode="auto">
          <a:xfrm>
            <a:off x="566416" y="4048426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4:15 pm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8705FA8-D9FC-64D1-40CC-F35A95CED907}"/>
              </a:ext>
            </a:extLst>
          </p:cNvPr>
          <p:cNvSpPr txBox="1"/>
          <p:nvPr/>
        </p:nvSpPr>
        <p:spPr>
          <a:xfrm>
            <a:off x="566415" y="4500890"/>
            <a:ext cx="274820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End of the day compilation and summarization of  the day’s activities and training goals achieved and areas in need of improvement. </a:t>
            </a:r>
          </a:p>
        </p:txBody>
      </p: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12C6B456-B637-DA26-273C-012210AC0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5751931"/>
            <a:ext cx="2705513" cy="48065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Compare this report to the standard report requirements and identify any inconsistencies or errors.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3" name="Rectangle: Rounded Corners 7">
            <a:extLst>
              <a:ext uri="{FF2B5EF4-FFF2-40B4-BE49-F238E27FC236}">
                <a16:creationId xmlns:a16="http://schemas.microsoft.com/office/drawing/2014/main" id="{DC9373AE-2C61-2F39-8F79-D23C433DAA5B}"/>
              </a:ext>
            </a:extLst>
          </p:cNvPr>
          <p:cNvSpPr/>
          <p:nvPr/>
        </p:nvSpPr>
        <p:spPr bwMode="auto">
          <a:xfrm>
            <a:off x="7074495" y="405058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11:00 pm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1DEF6DFF-2513-64AB-B123-C4401ABF6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3167836"/>
            <a:ext cx="2705513" cy="66583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Summarize emails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 from the last 24 hours, identify tasks and priorities.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EF0849A-3558-A98B-7827-9149D49003BD}"/>
              </a:ext>
            </a:extLst>
          </p:cNvPr>
          <p:cNvSpPr txBox="1"/>
          <p:nvPr/>
        </p:nvSpPr>
        <p:spPr>
          <a:xfrm>
            <a:off x="566414" y="2033954"/>
            <a:ext cx="270551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Begin the day by asking Copilot sort through all emails – prioritize and identify action items and priority information regarding the assigned patrol area. </a:t>
            </a:r>
          </a:p>
        </p:txBody>
      </p:sp>
      <p:sp>
        <p:nvSpPr>
          <p:cNvPr id="87" name="Rectangle: Rounded Corners 11">
            <a:extLst>
              <a:ext uri="{FF2B5EF4-FFF2-40B4-BE49-F238E27FC236}">
                <a16:creationId xmlns:a16="http://schemas.microsoft.com/office/drawing/2014/main" id="{EC9CEA5A-D1B6-0174-73E1-246BD545EA87}"/>
              </a:ext>
            </a:extLst>
          </p:cNvPr>
          <p:cNvSpPr/>
          <p:nvPr/>
        </p:nvSpPr>
        <p:spPr bwMode="auto">
          <a:xfrm>
            <a:off x="566416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7:00 am</a:t>
            </a:r>
          </a:p>
        </p:txBody>
      </p:sp>
      <p:sp>
        <p:nvSpPr>
          <p:cNvPr id="88" name="Rectangle: Rounded Corners 6">
            <a:extLst>
              <a:ext uri="{FF2B5EF4-FFF2-40B4-BE49-F238E27FC236}">
                <a16:creationId xmlns:a16="http://schemas.microsoft.com/office/drawing/2014/main" id="{327363B6-A503-382B-2856-6FAB4040F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02523" y="3167835"/>
            <a:ext cx="2844911" cy="6670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Generate recommended patrol tasks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 and assignments from previous shift intelligence report.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9" name="Rectangle: Rounded Corners 13">
            <a:extLst>
              <a:ext uri="{FF2B5EF4-FFF2-40B4-BE49-F238E27FC236}">
                <a16:creationId xmlns:a16="http://schemas.microsoft.com/office/drawing/2014/main" id="{4C98B128-12DD-78A4-BF9B-C002C469EB27}"/>
              </a:ext>
            </a:extLst>
          </p:cNvPr>
          <p:cNvSpPr/>
          <p:nvPr/>
        </p:nvSpPr>
        <p:spPr bwMode="auto">
          <a:xfrm>
            <a:off x="382045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8:30 am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FBB443B-260D-C74C-9190-9D3BEF58D72E}"/>
              </a:ext>
            </a:extLst>
          </p:cNvPr>
          <p:cNvSpPr txBox="1"/>
          <p:nvPr/>
        </p:nvSpPr>
        <p:spPr>
          <a:xfrm>
            <a:off x="3802523" y="2033954"/>
            <a:ext cx="2907304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Ask Copilot to review the Crime Analysts’ reports and provide a detailed summary along with recommended patrol action items to address emerging crime trends in their assigned patrol area.</a:t>
            </a:r>
          </a:p>
        </p:txBody>
      </p:sp>
      <p:sp>
        <p:nvSpPr>
          <p:cNvPr id="91" name="Rectangle: Rounded Corners 15">
            <a:extLst>
              <a:ext uri="{FF2B5EF4-FFF2-40B4-BE49-F238E27FC236}">
                <a16:creationId xmlns:a16="http://schemas.microsoft.com/office/drawing/2014/main" id="{DAB30151-15D3-0FE3-A410-72489B2A8D6C}"/>
              </a:ext>
            </a:extLst>
          </p:cNvPr>
          <p:cNvSpPr/>
          <p:nvPr/>
        </p:nvSpPr>
        <p:spPr bwMode="auto">
          <a:xfrm>
            <a:off x="707449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10:00 am</a:t>
            </a:r>
          </a:p>
        </p:txBody>
      </p:sp>
      <p:sp>
        <p:nvSpPr>
          <p:cNvPr id="92" name="Rectangle: Rounded Corners 6">
            <a:extLst>
              <a:ext uri="{FF2B5EF4-FFF2-40B4-BE49-F238E27FC236}">
                <a16:creationId xmlns:a16="http://schemas.microsoft.com/office/drawing/2014/main" id="{B034EEFA-84C1-1501-D905-DA43D2A4F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3167835"/>
            <a:ext cx="2705513" cy="66583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Summarize the meeting and provide a list of crimes, arrests, intelligence and assignments from this transcript for patrol area X.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BB8A6FC-9382-26EC-5533-F2DCC36728C0}"/>
              </a:ext>
            </a:extLst>
          </p:cNvPr>
          <p:cNvSpPr txBox="1"/>
          <p:nvPr/>
        </p:nvSpPr>
        <p:spPr>
          <a:xfrm>
            <a:off x="7074494" y="2033954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Officers, investigators, and analysts from the assigned patrol area share information on recent crimes, arrests, intelligence and assignments. </a:t>
            </a:r>
          </a:p>
        </p:txBody>
      </p:sp>
      <p:sp>
        <p:nvSpPr>
          <p:cNvPr id="94" name="Rectangle: Rounded Corners 6">
            <a:extLst>
              <a:ext uri="{FF2B5EF4-FFF2-40B4-BE49-F238E27FC236}">
                <a16:creationId xmlns:a16="http://schemas.microsoft.com/office/drawing/2014/main" id="{B7655017-0941-9405-F489-8F19BCB2D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90824" y="5750163"/>
            <a:ext cx="2844911" cy="480654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Summarize recommended actions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and translate to [language of individual] Spanish.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5" name="Rectangle: Rounded Corners 19">
            <a:extLst>
              <a:ext uri="{FF2B5EF4-FFF2-40B4-BE49-F238E27FC236}">
                <a16:creationId xmlns:a16="http://schemas.microsoft.com/office/drawing/2014/main" id="{B324203D-C43A-FDD9-DAC0-75769C7F78B6}"/>
              </a:ext>
            </a:extLst>
          </p:cNvPr>
          <p:cNvSpPr/>
          <p:nvPr/>
        </p:nvSpPr>
        <p:spPr bwMode="auto">
          <a:xfrm>
            <a:off x="3820455" y="405101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2:30 pm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3B11381-7702-E96C-0751-E95E1592E20A}"/>
              </a:ext>
            </a:extLst>
          </p:cNvPr>
          <p:cNvSpPr txBox="1"/>
          <p:nvPr/>
        </p:nvSpPr>
        <p:spPr>
          <a:xfrm>
            <a:off x="3690700" y="4500890"/>
            <a:ext cx="3026453" cy="74982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Use Live Translation feature during a call with a non-English-speaking individual to understand their concern. The officer then shares recommended actions, translated into the individual's language, using the summary feature.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B4C6E66E-69A1-AE8A-E606-1E968F0ECCAE}"/>
              </a:ext>
            </a:extLst>
          </p:cNvPr>
          <p:cNvSpPr>
            <a:spLocks/>
          </p:cNvSpPr>
          <p:nvPr/>
        </p:nvSpPr>
        <p:spPr bwMode="auto">
          <a:xfrm>
            <a:off x="7500428" y="52734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8EDB1597-7535-C2E8-742C-62F12AA32736}"/>
              </a:ext>
            </a:extLst>
          </p:cNvPr>
          <p:cNvSpPr txBox="1"/>
          <p:nvPr/>
        </p:nvSpPr>
        <p:spPr>
          <a:xfrm>
            <a:off x="10196695" y="2649497"/>
            <a:ext cx="1905067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2400" noProof="0" dirty="0">
                <a:solidFill>
                  <a:schemeClr val="accent3"/>
                </a:solidFill>
                <a:latin typeface="Segoe UI Semibold"/>
              </a:rPr>
              <a:t>Erin</a:t>
            </a:r>
          </a:p>
          <a:p>
            <a:pPr algn="r"/>
            <a:r>
              <a:rPr kumimoji="0" lang="en-US" sz="160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is a Police Officer.</a:t>
            </a:r>
          </a:p>
          <a:p>
            <a:pPr algn="r"/>
            <a:endParaRPr kumimoji="0" lang="en-US" sz="200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" name="Graphic 152">
            <a:extLst>
              <a:ext uri="{FF2B5EF4-FFF2-40B4-BE49-F238E27FC236}">
                <a16:creationId xmlns:a16="http://schemas.microsoft.com/office/drawing/2014/main" id="{AC6F7599-7DF3-89D9-3DB4-39F05D9A6A7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11284171" y="3429000"/>
            <a:ext cx="274790" cy="2747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E081EFE-0835-9BB1-14CF-4D8FDB51B37F}"/>
              </a:ext>
            </a:extLst>
          </p:cNvPr>
          <p:cNvSpPr txBox="1"/>
          <p:nvPr/>
        </p:nvSpPr>
        <p:spPr>
          <a:xfrm>
            <a:off x="7068596" y="4494256"/>
            <a:ext cx="2901234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Utilizing rough notes and an outline the officer quickly generates a comprehensive incident report.  After Officer review, the report is checked to ensure all agency required report elements are present.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54A2737-8D72-A1A3-9F01-416014DCACB2}"/>
              </a:ext>
            </a:extLst>
          </p:cNvPr>
          <p:cNvGrpSpPr/>
          <p:nvPr/>
        </p:nvGrpSpPr>
        <p:grpSpPr>
          <a:xfrm>
            <a:off x="7097044" y="2734528"/>
            <a:ext cx="2118640" cy="411480"/>
            <a:chOff x="-900503" y="2282565"/>
            <a:chExt cx="2118640" cy="41148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D7ADA30-D8D7-887A-64B9-0E8BF38B6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27" name="Picture 6" descr="Microsoft Teams Logo, symbol, meaning, history, PNG">
              <a:hlinkClick r:id="rId11"/>
              <a:extLst>
                <a:ext uri="{FF2B5EF4-FFF2-40B4-BE49-F238E27FC236}">
                  <a16:creationId xmlns:a16="http://schemas.microsoft.com/office/drawing/2014/main" id="{5E598BAE-3225-E855-A29E-9F4EE75B616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52957" y="2417245"/>
              <a:ext cx="188383" cy="178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DD6A71A-CC35-9859-EE7A-68014FF6BD0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B2BC952-BE66-8B57-4978-EA4F3306C8A6}"/>
              </a:ext>
            </a:extLst>
          </p:cNvPr>
          <p:cNvGrpSpPr/>
          <p:nvPr/>
        </p:nvGrpSpPr>
        <p:grpSpPr>
          <a:xfrm>
            <a:off x="766742" y="2699682"/>
            <a:ext cx="2011569" cy="411480"/>
            <a:chOff x="4495083" y="5273411"/>
            <a:chExt cx="2011569" cy="41148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230BF65-6969-37E3-0FFB-51DF6181750F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484449D8-9EA9-9A03-2FF3-9C3C100306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24" name="Picture 23" descr="Zip Co logo SVG free download, id: 101874 - Brandlogos.net">
                <a:hlinkClick r:id="rId13"/>
                <a:extLst>
                  <a:ext uri="{FF2B5EF4-FFF2-40B4-BE49-F238E27FC236}">
                    <a16:creationId xmlns:a16="http://schemas.microsoft.com/office/drawing/2014/main" id="{00229BDD-90F8-C254-94A0-7542E03798B1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16E8DF1-650F-640C-719E-E0A7EBC1E6E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5B8AF3D-DD83-C1D8-CEB7-F27939128C21}"/>
              </a:ext>
            </a:extLst>
          </p:cNvPr>
          <p:cNvGrpSpPr/>
          <p:nvPr/>
        </p:nvGrpSpPr>
        <p:grpSpPr>
          <a:xfrm>
            <a:off x="4084431" y="2719497"/>
            <a:ext cx="2011569" cy="411480"/>
            <a:chOff x="4495083" y="5273411"/>
            <a:chExt cx="2011569" cy="41148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CA28C62-2DF2-4E68-3401-0F57D5E59991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7B5FE1ED-E928-B533-D940-A67656449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45" name="Picture 44" descr="Zip Co logo SVG free download, id: 101874 - Brandlogos.net">
                <a:hlinkClick r:id="rId13"/>
                <a:extLst>
                  <a:ext uri="{FF2B5EF4-FFF2-40B4-BE49-F238E27FC236}">
                    <a16:creationId xmlns:a16="http://schemas.microsoft.com/office/drawing/2014/main" id="{62BCD994-FC1B-D6DC-E8DA-1742F68650F7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F9B395A-C8A4-BFDA-26E7-9313BB44C5F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312A6BE-3EA9-44FC-6D39-7875BB91EC8C}"/>
              </a:ext>
            </a:extLst>
          </p:cNvPr>
          <p:cNvGrpSpPr/>
          <p:nvPr/>
        </p:nvGrpSpPr>
        <p:grpSpPr>
          <a:xfrm>
            <a:off x="7228693" y="5236543"/>
            <a:ext cx="2351135" cy="360000"/>
            <a:chOff x="588263" y="2657420"/>
            <a:chExt cx="2351135" cy="360000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69DEC33F-8A1B-ED6A-72BD-6F53F825D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F0DC98F-B6AB-8C4B-0A3C-B7C941CB046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205AE97-86C5-31D1-40AA-499DACC1A409}"/>
              </a:ext>
            </a:extLst>
          </p:cNvPr>
          <p:cNvGrpSpPr/>
          <p:nvPr/>
        </p:nvGrpSpPr>
        <p:grpSpPr>
          <a:xfrm>
            <a:off x="4044408" y="5264923"/>
            <a:ext cx="2118640" cy="411480"/>
            <a:chOff x="-900503" y="2282565"/>
            <a:chExt cx="2118640" cy="41148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F3B4DEF-1C29-3A9D-5053-92E421EBC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54" name="Picture 6" descr="Microsoft Teams Logo, symbol, meaning, history, PNG">
              <a:hlinkClick r:id="rId11"/>
              <a:extLst>
                <a:ext uri="{FF2B5EF4-FFF2-40B4-BE49-F238E27FC236}">
                  <a16:creationId xmlns:a16="http://schemas.microsoft.com/office/drawing/2014/main" id="{D86756B2-707C-EAD5-BE16-0A1A1D8F388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52957" y="2417245"/>
              <a:ext cx="188383" cy="178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0A5FE5C-C1BE-9E62-31D6-7AD64351E6A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1651DF8-4519-A9FA-D1D4-D2617D31EFE3}"/>
              </a:ext>
            </a:extLst>
          </p:cNvPr>
          <p:cNvGrpSpPr/>
          <p:nvPr/>
        </p:nvGrpSpPr>
        <p:grpSpPr>
          <a:xfrm>
            <a:off x="854558" y="5303008"/>
            <a:ext cx="2351135" cy="360000"/>
            <a:chOff x="588263" y="2657420"/>
            <a:chExt cx="2351135" cy="360000"/>
          </a:xfrm>
        </p:grpSpPr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5E835772-6054-15BD-FA5F-5728C91590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846AA24-5341-0AF9-953F-442B5E9E650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B2926195-B6F7-795E-A322-2F4F243892F7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screen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93147">
                        <a14:foregroundMark x1="55076" y1="5376" x2="39086" y2="8172"/>
                        <a14:foregroundMark x1="39086" y1="8172" x2="41878" y2="12903"/>
                        <a14:foregroundMark x1="57360" y1="12688" x2="55838" y2="15054"/>
                        <a14:foregroundMark x1="61675" y1="12258" x2="57107" y2="11398"/>
                        <a14:foregroundMark x1="59391" y1="13763" x2="38832" y2="17204"/>
                        <a14:foregroundMark x1="38832" y1="17204" x2="33503" y2="21075"/>
                        <a14:foregroundMark x1="34772" y1="45806" x2="59898" y2="60000"/>
                        <a14:foregroundMark x1="59898" y1="60000" x2="64213" y2="56344"/>
                        <a14:foregroundMark x1="73350" y1="52043" x2="50254" y2="72903"/>
                        <a14:foregroundMark x1="50254" y1="72903" x2="38071" y2="77419"/>
                        <a14:foregroundMark x1="8376" y1="63011" x2="761" y2="79785"/>
                        <a14:foregroundMark x1="761" y1="79785" x2="761" y2="80430"/>
                        <a14:foregroundMark x1="11675" y1="77204" x2="254" y2="87957"/>
                        <a14:foregroundMark x1="254" y1="87957" x2="254" y2="87957"/>
                        <a14:foregroundMark x1="29695" y1="46667" x2="19036" y2="49677"/>
                        <a14:foregroundMark x1="29949" y1="49892" x2="20812" y2="52903"/>
                        <a14:foregroundMark x1="20812" y1="52903" x2="23858" y2="73118"/>
                        <a14:foregroundMark x1="23858" y1="73118" x2="46193" y2="76559"/>
                        <a14:foregroundMark x1="46193" y1="76559" x2="54315" y2="83226"/>
                        <a14:foregroundMark x1="54315" y1="83226" x2="89594" y2="90538"/>
                        <a14:foregroundMark x1="89594" y1="90538" x2="89848" y2="92473"/>
                        <a14:foregroundMark x1="72589" y1="61290" x2="72589" y2="61290"/>
                        <a14:foregroundMark x1="41371" y1="53763" x2="46193" y2="57204"/>
                        <a14:foregroundMark x1="76650" y1="59570" x2="90355" y2="89892"/>
                        <a14:foregroundMark x1="90355" y1="89892" x2="90355" y2="90108"/>
                        <a14:foregroundMark x1="66497" y1="19785" x2="67259" y2="19570"/>
                        <a14:foregroundMark x1="508" y1="88387" x2="22335" y2="88817"/>
                        <a14:foregroundMark x1="22335" y1="88817" x2="9898" y2="89677"/>
                        <a14:foregroundMark x1="9898" y1="89677" x2="9645" y2="90538"/>
                        <a14:foregroundMark x1="17259" y1="95699" x2="17766" y2="95914"/>
                        <a14:foregroundMark x1="761" y1="92688" x2="10406" y2="94409"/>
                        <a14:foregroundMark x1="18528" y1="78280" x2="32995" y2="91183"/>
                        <a14:foregroundMark x1="32995" y1="91183" x2="36294" y2="89032"/>
                        <a14:foregroundMark x1="31218" y1="93763" x2="63452" y2="91398"/>
                        <a14:foregroundMark x1="76650" y1="97204" x2="87563" y2="97204"/>
                        <a14:foregroundMark x1="87563" y1="97204" x2="87056" y2="94624"/>
                        <a14:foregroundMark x1="13706" y1="99570" x2="72335" y2="98925"/>
                        <a14:foregroundMark x1="72335" y1="98925" x2="72335" y2="98925"/>
                        <a14:foregroundMark x1="28934" y1="30108" x2="34264" y2="35914"/>
                        <a14:foregroundMark x1="56345" y1="47957" x2="55330" y2="52473"/>
                        <a14:foregroundMark x1="51015" y1="68387" x2="54569" y2="70538"/>
                        <a14:foregroundMark x1="92386" y1="92258" x2="93401" y2="97634"/>
                        <a14:foregroundMark x1="65228" y1="17419" x2="65228" y2="17419"/>
                        <a14:foregroundMark x1="30964" y1="15484" x2="26396" y2="21935"/>
                        <a14:foregroundMark x1="26396" y1="21935" x2="31218" y2="25376"/>
                        <a14:foregroundMark x1="61675" y1="5806" x2="64467" y2="10538"/>
                        <a14:foregroundMark x1="65482" y1="16129" x2="65482" y2="17419"/>
                        <a14:foregroundMark x1="65228" y1="11183" x2="64975" y2="10323"/>
                        <a14:backgroundMark x1="28426" y1="27527" x2="27665" y2="32903"/>
                        <a14:backgroundMark x1="30203" y1="11613" x2="29695" y2="15054"/>
                        <a14:backgroundMark x1="27665" y1="32903" x2="508" y2="66022"/>
                        <a14:backgroundMark x1="9898" y1="0" x2="508" y2="65806"/>
                        <a14:backgroundMark x1="4315" y1="0" x2="16751" y2="11183"/>
                        <a14:backgroundMark x1="17005" y1="11398" x2="18274" y2="32688"/>
                        <a14:backgroundMark x1="18274" y1="32688" x2="6599" y2="5376"/>
                        <a14:backgroundMark x1="7868" y1="0" x2="6599" y2="5161"/>
                        <a14:backgroundMark x1="69797" y1="16129" x2="72843" y2="20215"/>
                        <a14:backgroundMark x1="65482" y1="10108" x2="69797" y2="16129"/>
                        <a14:backgroundMark x1="60152" y1="3011" x2="62183" y2="5591"/>
                        <a14:backgroundMark x1="72843" y1="20215" x2="72081" y2="24946"/>
                        <a14:backgroundMark x1="62437" y1="39785" x2="62944" y2="44731"/>
                        <a14:backgroundMark x1="61675" y1="40860" x2="61675" y2="41290"/>
                        <a14:backgroundMark x1="12183" y1="94194" x2="13198" y2="98710"/>
                        <a14:backgroundMark x1="12690" y1="95269" x2="13452" y2="995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2808" y="4024773"/>
            <a:ext cx="2399192" cy="283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77592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330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Police Officer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