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0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2E82C-C9AC-B8ED-C051-B892074D1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FCA2C-05BF-357D-65FF-7A0DDB882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9F8E0A-533F-0577-8965-BB3C4771E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9D265-E7A6-3A0E-AFBF-3A8338C05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1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hyperlink" Target="https://support.microsoft.com/en-us/copilot-teams" TargetMode="External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9215-8CA5-3235-0F8B-E6B01CCC5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DC01D630-00DB-155A-5069-10A44B76C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/>
              <a:t>A day in the life of a Police Officer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A01155E-A07B-D18C-91A9-4E16703B94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521099"/>
            <a:ext cx="4022928" cy="169277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Microsoft 365 Copilot</a:t>
            </a:r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27F6305-CDF9-404C-4FF5-3DEEECEB7F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FC11023-6F0A-166B-3D7F-5DB2908432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11A8815-92C9-8097-81E6-5715AEC6E2B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3473CC6E-64AB-E0C0-CD6A-38CE04A71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A1D7E9-390D-D5E0-6399-E70B4EA5DF8D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5DF26CA5-BB21-FBCB-88ED-038A0D721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~30 minutes per day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44C9197B-B579-09B2-1854-9C77001F6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C67649-E38F-2CCE-021E-7A4BDCB358EF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061A97C-B32A-C281-B7C2-F6A0D09B7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Analysis techniques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EA40C5A-DBC1-1070-4056-11F75D566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CFB853-2038-E47F-3C4C-6E480330ADEF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CDE674B9-AD2D-DAAB-E6FD-8D377D52B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Investigation efficiency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3597808-4FF9-D285-2210-D71CDB07B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5E3CBD-CD05-A38F-93C7-0B513A8301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1496B7A4-9FB8-D7A9-3A95-B6AAB627F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5753713"/>
            <a:ext cx="2705513" cy="59747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Summarize training report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and identify tasks completed and tasks that need improvement.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b="1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id="{7202001C-9C5C-BDF1-898A-78508FF274C3}"/>
              </a:ext>
            </a:extLst>
          </p:cNvPr>
          <p:cNvSpPr/>
          <p:nvPr/>
        </p:nvSpPr>
        <p:spPr bwMode="auto">
          <a:xfrm>
            <a:off x="566416" y="404842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4:15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705FA8-D9FC-64D1-40CC-F35A95CED907}"/>
              </a:ext>
            </a:extLst>
          </p:cNvPr>
          <p:cNvSpPr txBox="1"/>
          <p:nvPr/>
        </p:nvSpPr>
        <p:spPr>
          <a:xfrm>
            <a:off x="566415" y="4500890"/>
            <a:ext cx="274820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End of the day compilation and summarization of  the day’s activities and  training goals achieved and areas in need of improvement. 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12C6B456-B637-DA26-273C-012210AC0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5751931"/>
            <a:ext cx="2705513" cy="480654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Compare this report to the standard report requirements and identify any inconsistencies or errors.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1200" cap="none" spc="0" normalizeH="0" baseline="0" noProof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DC9373AE-2C61-2F39-8F79-D23C433DAA5B}"/>
              </a:ext>
            </a:extLst>
          </p:cNvPr>
          <p:cNvSpPr/>
          <p:nvPr/>
        </p:nvSpPr>
        <p:spPr bwMode="auto">
          <a:xfrm>
            <a:off x="7074495" y="405058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4" name="Rectangle: Rounded Corners 6">
            <a:extLst>
              <a:ext uri="{FF2B5EF4-FFF2-40B4-BE49-F238E27FC236}">
                <a16:creationId xmlns:a16="http://schemas.microsoft.com/office/drawing/2014/main" id="{1DEF6DFF-2513-64AB-B123-C4401AB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6415" y="3167836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emails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from the last 24 hours, identify tasks and priorities.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F0849A-3558-A98B-7827-9149D49003BD}"/>
              </a:ext>
            </a:extLst>
          </p:cNvPr>
          <p:cNvSpPr txBox="1"/>
          <p:nvPr/>
        </p:nvSpPr>
        <p:spPr>
          <a:xfrm>
            <a:off x="566414" y="2033954"/>
            <a:ext cx="2705513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Begin the day by asking Copilot sort through all emails – prioritize and identify action items and priority information regarding the assigned patrol area. </a:t>
            </a:r>
          </a:p>
        </p:txBody>
      </p:sp>
      <p:sp>
        <p:nvSpPr>
          <p:cNvPr id="87" name="Rectangle: Rounded Corners 11">
            <a:extLst>
              <a:ext uri="{FF2B5EF4-FFF2-40B4-BE49-F238E27FC236}">
                <a16:creationId xmlns:a16="http://schemas.microsoft.com/office/drawing/2014/main" id="{EC9CEA5A-D1B6-0174-73E1-246BD545EA87}"/>
              </a:ext>
            </a:extLst>
          </p:cNvPr>
          <p:cNvSpPr/>
          <p:nvPr/>
        </p:nvSpPr>
        <p:spPr bwMode="auto">
          <a:xfrm>
            <a:off x="566416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7:00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8" name="Rectangle: Rounded Corners 6">
            <a:extLst>
              <a:ext uri="{FF2B5EF4-FFF2-40B4-BE49-F238E27FC236}">
                <a16:creationId xmlns:a16="http://schemas.microsoft.com/office/drawing/2014/main" id="{327363B6-A503-382B-2856-6FAB4040F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802523" y="3167835"/>
            <a:ext cx="2844911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Generate recommended patrol tasks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and assignments from previous shift intelligence report.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89" name="Rectangle: Rounded Corners 13">
            <a:extLst>
              <a:ext uri="{FF2B5EF4-FFF2-40B4-BE49-F238E27FC236}">
                <a16:creationId xmlns:a16="http://schemas.microsoft.com/office/drawing/2014/main" id="{4C98B128-12DD-78A4-BF9B-C002C469EB27}"/>
              </a:ext>
            </a:extLst>
          </p:cNvPr>
          <p:cNvSpPr/>
          <p:nvPr/>
        </p:nvSpPr>
        <p:spPr bwMode="auto">
          <a:xfrm>
            <a:off x="382045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FBB443B-260D-C74C-9190-9D3BEF58D72E}"/>
              </a:ext>
            </a:extLst>
          </p:cNvPr>
          <p:cNvSpPr txBox="1"/>
          <p:nvPr/>
        </p:nvSpPr>
        <p:spPr>
          <a:xfrm>
            <a:off x="3802523" y="2033954"/>
            <a:ext cx="2907304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Ask Copilot to review the Crime Analysts’ reports and provide a detailed summary along with recommended patrol action items to address emerging crime trends in their assigned patrol area.</a:t>
            </a:r>
          </a:p>
        </p:txBody>
      </p:sp>
      <p:sp>
        <p:nvSpPr>
          <p:cNvPr id="91" name="Rectangle: Rounded Corners 15">
            <a:extLst>
              <a:ext uri="{FF2B5EF4-FFF2-40B4-BE49-F238E27FC236}">
                <a16:creationId xmlns:a16="http://schemas.microsoft.com/office/drawing/2014/main" id="{DAB30151-15D3-0FE3-A410-72489B2A8D6C}"/>
              </a:ext>
            </a:extLst>
          </p:cNvPr>
          <p:cNvSpPr/>
          <p:nvPr/>
        </p:nvSpPr>
        <p:spPr bwMode="auto">
          <a:xfrm>
            <a:off x="7074495" y="159138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2" name="Rectangle: Rounded Corners 6">
            <a:extLst>
              <a:ext uri="{FF2B5EF4-FFF2-40B4-BE49-F238E27FC236}">
                <a16:creationId xmlns:a16="http://schemas.microsoft.com/office/drawing/2014/main" id="{B034EEFA-84C1-1501-D905-DA43D2A4F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74494" y="3167835"/>
            <a:ext cx="2705513" cy="665833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Summarize the meeting and provide a list of crimes, arrests, intelligence and assignments from this transcript for patrol area X.</a:t>
            </a: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BB8A6FC-9382-26EC-5533-F2DCC36728C0}"/>
              </a:ext>
            </a:extLst>
          </p:cNvPr>
          <p:cNvSpPr txBox="1"/>
          <p:nvPr/>
        </p:nvSpPr>
        <p:spPr>
          <a:xfrm>
            <a:off x="7074494" y="2033954"/>
            <a:ext cx="2705513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Officers, investigators, and analysts from the assigned patrol area share information on recent crimes, arrests, intelligence and assignments. </a:t>
            </a:r>
          </a:p>
        </p:txBody>
      </p:sp>
      <p:sp>
        <p:nvSpPr>
          <p:cNvPr id="94" name="Rectangle: Rounded Corners 6">
            <a:extLst>
              <a:ext uri="{FF2B5EF4-FFF2-40B4-BE49-F238E27FC236}">
                <a16:creationId xmlns:a16="http://schemas.microsoft.com/office/drawing/2014/main" id="{B7655017-0941-9405-F489-8F19BCB2D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0824" y="5750163"/>
            <a:ext cx="2844911" cy="480654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Prompt: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Summarize recommended actions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and translate to [language of individual] Spanish.</a:t>
            </a: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spc="0">
              <a:solidFill>
                <a:schemeClr val="tx1"/>
              </a:solidFill>
              <a:latin typeface="Segoe UI"/>
            </a:endParaRPr>
          </a:p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900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95" name="Rectangle: Rounded Corners 19">
            <a:extLst>
              <a:ext uri="{FF2B5EF4-FFF2-40B4-BE49-F238E27FC236}">
                <a16:creationId xmlns:a16="http://schemas.microsoft.com/office/drawing/2014/main" id="{B324203D-C43A-FDD9-DAC0-75769C7F78B6}"/>
              </a:ext>
            </a:extLst>
          </p:cNvPr>
          <p:cNvSpPr/>
          <p:nvPr/>
        </p:nvSpPr>
        <p:spPr bwMode="auto">
          <a:xfrm>
            <a:off x="3820455" y="405101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3B11381-7702-E96C-0751-E95E1592E20A}"/>
              </a:ext>
            </a:extLst>
          </p:cNvPr>
          <p:cNvSpPr txBox="1"/>
          <p:nvPr/>
        </p:nvSpPr>
        <p:spPr>
          <a:xfrm>
            <a:off x="3690700" y="4500890"/>
            <a:ext cx="3026453" cy="74982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Live Translation feature during a call with a non-English-speaking individual to understand their concern. The officer then shares recommended actions, translated into the individual's language, using the summary feature.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B4C6E66E-69A1-AE8A-E606-1E968F0ECCAE}"/>
              </a:ext>
            </a:extLst>
          </p:cNvPr>
          <p:cNvSpPr>
            <a:spLocks/>
          </p:cNvSpPr>
          <p:nvPr/>
        </p:nvSpPr>
        <p:spPr bwMode="auto">
          <a:xfrm>
            <a:off x="7500428" y="5273411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EDB1597-7535-C2E8-742C-62F12AA32736}"/>
              </a:ext>
            </a:extLst>
          </p:cNvPr>
          <p:cNvSpPr txBox="1"/>
          <p:nvPr/>
        </p:nvSpPr>
        <p:spPr>
          <a:xfrm>
            <a:off x="10206183" y="1961739"/>
            <a:ext cx="19050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>
                <a:solidFill>
                  <a:schemeClr val="accent3"/>
                </a:solidFill>
                <a:latin typeface="Segoe UI Semibold"/>
              </a:rPr>
              <a:t>Bernard</a:t>
            </a:r>
          </a:p>
          <a:p>
            <a:pPr algn="r"/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 a Police Officer.</a:t>
            </a:r>
          </a:p>
          <a:p>
            <a:pPr algn="r"/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AC6F7599-7DF3-89D9-3DB4-39F05D9A6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984197" y="2973773"/>
            <a:ext cx="274790" cy="274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081EFE-0835-9BB1-14CF-4D8FDB51B37F}"/>
              </a:ext>
            </a:extLst>
          </p:cNvPr>
          <p:cNvSpPr txBox="1"/>
          <p:nvPr/>
        </p:nvSpPr>
        <p:spPr>
          <a:xfrm>
            <a:off x="7068596" y="4494256"/>
            <a:ext cx="2901234" cy="597471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Utilizing rough notes and an outline the officer quickly generates a comprehensive incident report.  After Officer review, the report is checked to ensure all agency required report elements are present.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4A2737-8D72-A1A3-9F01-416014DCACB2}"/>
              </a:ext>
            </a:extLst>
          </p:cNvPr>
          <p:cNvGrpSpPr/>
          <p:nvPr/>
        </p:nvGrpSpPr>
        <p:grpSpPr>
          <a:xfrm>
            <a:off x="7097044" y="2734528"/>
            <a:ext cx="2118640" cy="411480"/>
            <a:chOff x="-900503" y="2282565"/>
            <a:chExt cx="2118640" cy="4114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ADA30-D8D7-887A-64B9-0E8BF38B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7" name="Picture 6" descr="Microsoft Teams Logo, symbol, meaning, history, PNG">
              <a:hlinkClick r:id="rId11"/>
              <a:extLst>
                <a:ext uri="{FF2B5EF4-FFF2-40B4-BE49-F238E27FC236}">
                  <a16:creationId xmlns:a16="http://schemas.microsoft.com/office/drawing/2014/main" id="{5E598BAE-3225-E855-A29E-9F4EE75B61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52957" y="2417245"/>
              <a:ext cx="188383" cy="17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D6A71A-CC35-9859-EE7A-68014FF6BD0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pic>
        <p:nvPicPr>
          <p:cNvPr id="19" name="Picture 18" descr="A person in a uniform smiling&#10;&#10;Description automatically generated">
            <a:extLst>
              <a:ext uri="{FF2B5EF4-FFF2-40B4-BE49-F238E27FC236}">
                <a16:creationId xmlns:a16="http://schemas.microsoft.com/office/drawing/2014/main" id="{580F4906-42E4-2659-9040-C9618347C33A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80" y="3324224"/>
            <a:ext cx="2278225" cy="35337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B2BC952-BE66-8B57-4978-EA4F3306C8A6}"/>
              </a:ext>
            </a:extLst>
          </p:cNvPr>
          <p:cNvGrpSpPr/>
          <p:nvPr/>
        </p:nvGrpSpPr>
        <p:grpSpPr>
          <a:xfrm>
            <a:off x="766742" y="2699682"/>
            <a:ext cx="2011569" cy="411480"/>
            <a:chOff x="4495083" y="5273411"/>
            <a:chExt cx="2011569" cy="4114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230BF65-6969-37E3-0FFB-51DF6181750F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84449D8-9EA9-9A03-2FF3-9C3C10030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24" name="Picture 23" descr="Zip Co logo SVG free download, id: 101874 - Brandlogos.net">
                <a:hlinkClick r:id="rId14"/>
                <a:extLst>
                  <a:ext uri="{FF2B5EF4-FFF2-40B4-BE49-F238E27FC236}">
                    <a16:creationId xmlns:a16="http://schemas.microsoft.com/office/drawing/2014/main" id="{00229BDD-90F8-C254-94A0-7542E03798B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6E8DF1-650F-640C-719E-E0A7EBC1E6E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B8AF3D-DD83-C1D8-CEB7-F27939128C21}"/>
              </a:ext>
            </a:extLst>
          </p:cNvPr>
          <p:cNvGrpSpPr/>
          <p:nvPr/>
        </p:nvGrpSpPr>
        <p:grpSpPr>
          <a:xfrm>
            <a:off x="4084431" y="2719497"/>
            <a:ext cx="2011569" cy="411480"/>
            <a:chOff x="4495083" y="5273411"/>
            <a:chExt cx="2011569" cy="41148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CA28C62-2DF2-4E68-3401-0F57D5E59991}"/>
                </a:ext>
              </a:extLst>
            </p:cNvPr>
            <p:cNvGrpSpPr/>
            <p:nvPr/>
          </p:nvGrpSpPr>
          <p:grpSpPr>
            <a:xfrm>
              <a:off x="4495083" y="5273411"/>
              <a:ext cx="411480" cy="411480"/>
              <a:chOff x="4447458" y="5129735"/>
              <a:chExt cx="411480" cy="41148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B5FE1ED-E928-B533-D940-A67656449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458" y="5129735"/>
                <a:ext cx="411480" cy="41148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900" b="1" kern="0">
                  <a:solidFill>
                    <a:srgbClr val="1A1A1A"/>
                  </a:solidFill>
                  <a:latin typeface="Segoe UI"/>
                </a:endParaRPr>
              </a:p>
            </p:txBody>
          </p:sp>
          <p:pic>
            <p:nvPicPr>
              <p:cNvPr id="45" name="Picture 44" descr="Zip Co logo SVG free download, id: 101874 - Brandlogos.net">
                <a:hlinkClick r:id="rId14"/>
                <a:extLst>
                  <a:ext uri="{FF2B5EF4-FFF2-40B4-BE49-F238E27FC236}">
                    <a16:creationId xmlns:a16="http://schemas.microsoft.com/office/drawing/2014/main" id="{62BCD994-FC1B-D6DC-E8DA-1742F68650F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4569" y="5292092"/>
                <a:ext cx="197434" cy="1604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9B395A-C8A4-BFDA-26E7-9313BB44C5F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010283" y="5411550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2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lang="en-US" sz="12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312A6BE-3EA9-44FC-6D39-7875BB91EC8C}"/>
              </a:ext>
            </a:extLst>
          </p:cNvPr>
          <p:cNvGrpSpPr/>
          <p:nvPr/>
        </p:nvGrpSpPr>
        <p:grpSpPr>
          <a:xfrm>
            <a:off x="7228693" y="5236543"/>
            <a:ext cx="2351135" cy="360000"/>
            <a:chOff x="588263" y="2657420"/>
            <a:chExt cx="2351135" cy="3600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9DEC33F-8A1B-ED6A-72BD-6F53F825D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F0DC98F-B6AB-8C4B-0A3C-B7C941CB046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05AE97-86C5-31D1-40AA-499DACC1A409}"/>
              </a:ext>
            </a:extLst>
          </p:cNvPr>
          <p:cNvGrpSpPr/>
          <p:nvPr/>
        </p:nvGrpSpPr>
        <p:grpSpPr>
          <a:xfrm>
            <a:off x="4044408" y="5264923"/>
            <a:ext cx="2118640" cy="411480"/>
            <a:chOff x="-900503" y="2282565"/>
            <a:chExt cx="2118640" cy="41148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3B4DEF-1C29-3A9D-5053-92E421EB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503" y="2282565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54" name="Picture 6" descr="Microsoft Teams Logo, symbol, meaning, history, PNG">
              <a:hlinkClick r:id="rId11"/>
              <a:extLst>
                <a:ext uri="{FF2B5EF4-FFF2-40B4-BE49-F238E27FC236}">
                  <a16:creationId xmlns:a16="http://schemas.microsoft.com/office/drawing/2014/main" id="{D86756B2-707C-EAD5-BE16-0A1A1D8F38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-752957" y="2417245"/>
              <a:ext cx="188383" cy="178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0A5FE5C-C1BE-9E62-31D6-7AD64351E6A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-383919" y="2401037"/>
              <a:ext cx="16020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1651DF8-4519-A9FA-D1D4-D2617D31EFE3}"/>
              </a:ext>
            </a:extLst>
          </p:cNvPr>
          <p:cNvGrpSpPr/>
          <p:nvPr/>
        </p:nvGrpSpPr>
        <p:grpSpPr>
          <a:xfrm>
            <a:off x="854558" y="5303008"/>
            <a:ext cx="2351135" cy="360000"/>
            <a:chOff x="588263" y="2657420"/>
            <a:chExt cx="2351135" cy="36000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E835772-6054-15BD-FA5F-5728C915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846AA24-5341-0AF9-953F-442B5E9E650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2" name="Text Placeholder 44">
            <a:extLst>
              <a:ext uri="{FF2B5EF4-FFF2-40B4-BE49-F238E27FC236}">
                <a16:creationId xmlns:a16="http://schemas.microsoft.com/office/drawing/2014/main" id="{23E8DB23-B92E-D840-1452-6A2EDE143C19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7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7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1357759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Police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2024-10-29T15:40:44Z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