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54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3.svg"/><Relationship Id="rId13" Type="http://schemas.openxmlformats.org/officeDocument/2006/relationships/image" Target="../media/image17.png"/><Relationship Id="rId3" Type="http://schemas.openxmlformats.org/officeDocument/2006/relationships/image" Target="../media/image8.svg"/><Relationship Id="rId7" Type="http://schemas.openxmlformats.org/officeDocument/2006/relationships/image" Target="../media/image12.png"/><Relationship Id="rId12" Type="http://schemas.openxmlformats.org/officeDocument/2006/relationships/image" Target="../media/image16.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11.jpeg"/><Relationship Id="rId11" Type="http://schemas.openxmlformats.org/officeDocument/2006/relationships/image" Target="../media/image15.png"/><Relationship Id="rId5" Type="http://schemas.openxmlformats.org/officeDocument/2006/relationships/image" Target="../media/image10.svg"/><Relationship Id="rId10" Type="http://schemas.openxmlformats.org/officeDocument/2006/relationships/image" Target="../media/image14.png"/><Relationship Id="rId4" Type="http://schemas.openxmlformats.org/officeDocument/2006/relationships/image" Target="../media/image9.png"/><Relationship Id="rId9" Type="http://schemas.openxmlformats.org/officeDocument/2006/relationships/hyperlink" Target="https://support.microsoft.com/en-us/topic/overview-of-microsoft-365-chat-preview-5b00a52d-7296-48ee-b938-b95b7209f737" TargetMode="External"/><Relationship Id="rId1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FF61DA-B3B5-990A-C127-93A9AB3D8042}"/>
            </a:ext>
          </a:extLst>
        </p:cNvPr>
        <p:cNvGrpSpPr/>
        <p:nvPr/>
      </p:nvGrpSpPr>
      <p:grpSpPr>
        <a:xfrm>
          <a:off x="0" y="0"/>
          <a:ext cx="0" cy="0"/>
          <a:chOff x="0" y="0"/>
          <a:chExt cx="0" cy="0"/>
        </a:xfrm>
      </p:grpSpPr>
      <p:sp>
        <p:nvSpPr>
          <p:cNvPr id="38" name="Title 37">
            <a:extLst>
              <a:ext uri="{FF2B5EF4-FFF2-40B4-BE49-F238E27FC236}">
                <a16:creationId xmlns:a16="http://schemas.microsoft.com/office/drawing/2014/main" id="{AAFC2968-88ED-C081-E4A6-F3114E7AC4DA}"/>
              </a:ext>
            </a:extLst>
          </p:cNvPr>
          <p:cNvSpPr>
            <a:spLocks noGrp="1"/>
          </p:cNvSpPr>
          <p:nvPr>
            <p:ph type="title"/>
          </p:nvPr>
        </p:nvSpPr>
        <p:spPr>
          <a:xfrm>
            <a:off x="584200" y="387766"/>
            <a:ext cx="5672544" cy="263149"/>
          </a:xfrm>
        </p:spPr>
        <p:txBody>
          <a:bodyPr/>
          <a:lstStyle/>
          <a:p>
            <a:r>
              <a:rPr lang="en-US" noProof="0"/>
              <a:t>A day in the life of a person with a mobility disability</a:t>
            </a:r>
          </a:p>
        </p:txBody>
      </p:sp>
      <p:sp>
        <p:nvSpPr>
          <p:cNvPr id="125" name="Text Placeholder 124">
            <a:extLst>
              <a:ext uri="{FF2B5EF4-FFF2-40B4-BE49-F238E27FC236}">
                <a16:creationId xmlns:a16="http://schemas.microsoft.com/office/drawing/2014/main" id="{9A2411F4-C645-23E8-D48E-A3A01CAB5725}"/>
              </a:ext>
            </a:extLst>
          </p:cNvPr>
          <p:cNvSpPr>
            <a:spLocks noGrp="1"/>
          </p:cNvSpPr>
          <p:nvPr>
            <p:ph type="body" sz="quarter" idx="17"/>
          </p:nvPr>
        </p:nvSpPr>
        <p:spPr>
          <a:xfrm>
            <a:off x="6519107" y="521099"/>
            <a:ext cx="3599821" cy="169277"/>
          </a:xfrm>
        </p:spPr>
        <p:txBody>
          <a:bodyPr/>
          <a:lstStyle/>
          <a:p>
            <a:pPr lvl="0"/>
            <a:r>
              <a:rPr lang="en-US" noProof="0"/>
              <a:t>Microsoft 365 Copilot</a:t>
            </a:r>
          </a:p>
        </p:txBody>
      </p:sp>
      <p:sp>
        <p:nvSpPr>
          <p:cNvPr id="15" name="Rectangle: Rounded Corners 6" descr="Benefits">
            <a:extLst>
              <a:ext uri="{FF2B5EF4-FFF2-40B4-BE49-F238E27FC236}">
                <a16:creationId xmlns:a16="http://schemas.microsoft.com/office/drawing/2014/main" id="{86CC1230-64FB-C23A-A92D-93448553BC5E}"/>
              </a:ext>
              <a:ext uri="{C183D7F6-B498-43B3-948B-1728B52AA6E4}">
                <adec:decorative xmlns:adec="http://schemas.microsoft.com/office/drawing/2017/decorative" val="0"/>
              </a:ext>
            </a:extLst>
          </p:cNvPr>
          <p:cNvSpPr/>
          <p:nvPr/>
        </p:nvSpPr>
        <p:spPr bwMode="auto">
          <a:xfrm>
            <a:off x="576356" y="1134767"/>
            <a:ext cx="659514" cy="216000"/>
          </a:xfrm>
          <a:prstGeom prst="roundRect">
            <a:avLst>
              <a:gd name="adj" fmla="val 50000"/>
            </a:avLst>
          </a:prstGeom>
          <a:solidFill>
            <a:srgbClr val="FFA38B"/>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Segoe UI Semibold" panose="020B0702040204020203" pitchFamily="34" charset="0"/>
                <a:ea typeface="+mn-ea"/>
                <a:cs typeface="Segoe UI Semibold" panose="020B0702040204020203" pitchFamily="34" charset="0"/>
              </a:rPr>
              <a:t>Benefits</a:t>
            </a:r>
          </a:p>
        </p:txBody>
      </p:sp>
      <p:sp>
        <p:nvSpPr>
          <p:cNvPr id="24" name="Rectangle: Rounded Corners 6" descr="Areas of investment: reduced keystrokes">
            <a:extLst>
              <a:ext uri="{FF2B5EF4-FFF2-40B4-BE49-F238E27FC236}">
                <a16:creationId xmlns:a16="http://schemas.microsoft.com/office/drawing/2014/main" id="{94FA205B-86C3-983B-7163-91BE6BA67C2E}"/>
              </a:ext>
              <a:ext uri="{C183D7F6-B498-43B3-948B-1728B52AA6E4}">
                <adec:decorative xmlns:adec="http://schemas.microsoft.com/office/drawing/2017/decorative" val="0"/>
              </a:ext>
            </a:extLst>
          </p:cNvPr>
          <p:cNvSpPr/>
          <p:nvPr/>
        </p:nvSpPr>
        <p:spPr bwMode="auto">
          <a:xfrm>
            <a:off x="1366317" y="1134767"/>
            <a:ext cx="2795593"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Areas of investment: Reduced keystrokes</a:t>
            </a:r>
          </a:p>
        </p:txBody>
      </p:sp>
      <p:sp>
        <p:nvSpPr>
          <p:cNvPr id="20" name="Rectangle: Rounded Corners 6" descr="Team collaboration">
            <a:extLst>
              <a:ext uri="{FF2B5EF4-FFF2-40B4-BE49-F238E27FC236}">
                <a16:creationId xmlns:a16="http://schemas.microsoft.com/office/drawing/2014/main" id="{67E6D519-F430-DACD-2CEE-0392CF41A802}"/>
              </a:ext>
              <a:ext uri="{C183D7F6-B498-43B3-948B-1728B52AA6E4}">
                <adec:decorative xmlns:adec="http://schemas.microsoft.com/office/drawing/2017/decorative" val="0"/>
              </a:ext>
            </a:extLst>
          </p:cNvPr>
          <p:cNvSpPr/>
          <p:nvPr/>
        </p:nvSpPr>
        <p:spPr bwMode="auto">
          <a:xfrm>
            <a:off x="4212579" y="1134767"/>
            <a:ext cx="2325078"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Team collaboration</a:t>
            </a:r>
          </a:p>
        </p:txBody>
      </p:sp>
      <p:pic>
        <p:nvPicPr>
          <p:cNvPr id="21" name="Graphic 20">
            <a:extLst>
              <a:ext uri="{FF2B5EF4-FFF2-40B4-BE49-F238E27FC236}">
                <a16:creationId xmlns:a16="http://schemas.microsoft.com/office/drawing/2014/main" id="{D3104F18-A05B-FCAD-FF67-9F3967A584DF}"/>
              </a:ext>
              <a:ext uri="{C183D7F6-B498-43B3-948B-1728B52AA6E4}">
                <adec:decorative xmlns:adec="http://schemas.microsoft.com/office/drawing/2017/decorative" val="1"/>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259712" y="1170767"/>
            <a:ext cx="144000" cy="144000"/>
          </a:xfrm>
          <a:prstGeom prst="rect">
            <a:avLst/>
          </a:prstGeom>
        </p:spPr>
      </p:pic>
      <p:pic>
        <p:nvPicPr>
          <p:cNvPr id="25" name="Graphic 24">
            <a:extLst>
              <a:ext uri="{FF2B5EF4-FFF2-40B4-BE49-F238E27FC236}">
                <a16:creationId xmlns:a16="http://schemas.microsoft.com/office/drawing/2014/main" id="{5CF81478-3D85-BE7F-3E57-57E9B1ED883F}"/>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426152" y="1170767"/>
            <a:ext cx="144000" cy="144000"/>
          </a:xfrm>
          <a:prstGeom prst="rect">
            <a:avLst/>
          </a:prstGeom>
        </p:spPr>
      </p:pic>
      <p:sp>
        <p:nvSpPr>
          <p:cNvPr id="40" name="Text Placeholder 39">
            <a:extLst>
              <a:ext uri="{FF2B5EF4-FFF2-40B4-BE49-F238E27FC236}">
                <a16:creationId xmlns:a16="http://schemas.microsoft.com/office/drawing/2014/main" id="{1D91B0DA-DF68-C03C-9B63-A883A2D57D86}"/>
              </a:ext>
            </a:extLst>
          </p:cNvPr>
          <p:cNvSpPr>
            <a:spLocks noGrp="1"/>
          </p:cNvSpPr>
          <p:nvPr>
            <p:ph type="body" sz="quarter" idx="11"/>
          </p:nvPr>
        </p:nvSpPr>
        <p:spPr>
          <a:xfrm>
            <a:off x="584200" y="1593881"/>
            <a:ext cx="976461" cy="345600"/>
          </a:xfrm>
        </p:spPr>
        <p:txBody>
          <a:bodyPr/>
          <a:lstStyle/>
          <a:p>
            <a:r>
              <a:rPr lang="en-US" noProof="0"/>
              <a:t>8:30 am</a:t>
            </a:r>
          </a:p>
        </p:txBody>
      </p:sp>
      <p:sp>
        <p:nvSpPr>
          <p:cNvPr id="41" name="Text Placeholder 40">
            <a:extLst>
              <a:ext uri="{FF2B5EF4-FFF2-40B4-BE49-F238E27FC236}">
                <a16:creationId xmlns:a16="http://schemas.microsoft.com/office/drawing/2014/main" id="{0F5237A4-EBB8-3584-8210-6F96B857114D}"/>
              </a:ext>
            </a:extLst>
          </p:cNvPr>
          <p:cNvSpPr>
            <a:spLocks noGrp="1"/>
          </p:cNvSpPr>
          <p:nvPr>
            <p:ph type="body" sz="quarter" idx="18"/>
          </p:nvPr>
        </p:nvSpPr>
        <p:spPr>
          <a:xfrm>
            <a:off x="584200" y="2032188"/>
            <a:ext cx="2808000" cy="626701"/>
          </a:xfrm>
        </p:spPr>
        <p:txBody>
          <a:bodyPr/>
          <a:lstStyle/>
          <a:p>
            <a:r>
              <a:rPr lang="en-US" noProof="0"/>
              <a:t> In preparation for a customer meeting, Jordan uses Copilot to find all emails, teams chats, documents, and presentations related to that customer, significantly reducing keystrokes.</a:t>
            </a:r>
          </a:p>
        </p:txBody>
      </p:sp>
      <p:sp>
        <p:nvSpPr>
          <p:cNvPr id="130" name="TextBox 129">
            <a:extLst>
              <a:ext uri="{FF2B5EF4-FFF2-40B4-BE49-F238E27FC236}">
                <a16:creationId xmlns:a16="http://schemas.microsoft.com/office/drawing/2014/main" id="{1A42BED7-D824-8E3C-816D-DDA85E602B7A}"/>
              </a:ext>
              <a:ext uri="{C183D7F6-B498-43B3-948B-1728B52AA6E4}">
                <adec:decorative xmlns:adec="http://schemas.microsoft.com/office/drawing/2017/decorative" val="0"/>
              </a:ext>
            </a:extLst>
          </p:cNvPr>
          <p:cNvSpPr txBox="1"/>
          <p:nvPr/>
        </p:nvSpPr>
        <p:spPr>
          <a:xfrm>
            <a:off x="1290173" y="2902554"/>
            <a:ext cx="1371253"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100" b="0" i="0" u="none" strike="noStrike" kern="0" cap="none" spc="0" normalizeH="0" baseline="30000" noProof="0" dirty="0">
                <a:ln>
                  <a:noFill/>
                </a:ln>
                <a:solidFill>
                  <a:srgbClr val="1A1A1A"/>
                </a:solidFill>
                <a:effectLst/>
                <a:uLnTx/>
                <a:uFillTx/>
                <a:latin typeface="Segoe UI"/>
                <a:ea typeface="+mn-ea"/>
                <a:cs typeface="Segoe UI" pitchFamily="34" charset="0"/>
              </a:rPr>
              <a:t>2</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p:txBody>
      </p:sp>
      <p:sp>
        <p:nvSpPr>
          <p:cNvPr id="76" name="Text Placeholder 75">
            <a:extLst>
              <a:ext uri="{FF2B5EF4-FFF2-40B4-BE49-F238E27FC236}">
                <a16:creationId xmlns:a16="http://schemas.microsoft.com/office/drawing/2014/main" id="{F4AB0280-EC9D-0120-26EC-3E5C421DDD62}"/>
              </a:ext>
            </a:extLst>
          </p:cNvPr>
          <p:cNvSpPr>
            <a:spLocks noGrp="1"/>
          </p:cNvSpPr>
          <p:nvPr>
            <p:ph type="body" sz="quarter" idx="21"/>
          </p:nvPr>
        </p:nvSpPr>
        <p:spPr/>
        <p:txBody>
          <a:bodyPr>
            <a:normAutofit/>
          </a:bodyPr>
          <a:lstStyle/>
          <a:p>
            <a:r>
              <a:rPr lang="en-US" sz="900" kern="0" noProof="0">
                <a:solidFill>
                  <a:srgbClr val="1A1A1A"/>
                </a:solidFill>
                <a:latin typeface="Segoe UI"/>
              </a:rPr>
              <a:t>Sample Prompt: </a:t>
            </a:r>
            <a:r>
              <a:rPr kumimoji="0" lang="en-US" sz="900" b="1" i="0" u="none" strike="noStrike" kern="0" cap="none" spc="0" normalizeH="0" baseline="0" noProof="0">
                <a:ln>
                  <a:noFill/>
                </a:ln>
                <a:solidFill>
                  <a:srgbClr val="1A1A1A"/>
                </a:solidFill>
                <a:effectLst/>
                <a:uLnTx/>
                <a:uFillTx/>
                <a:latin typeface="Segoe UI"/>
                <a:ea typeface="+mn-ea"/>
                <a:cs typeface="+mn-cs"/>
              </a:rPr>
              <a:t>Find all my conversations</a:t>
            </a:r>
            <a:r>
              <a:rPr kumimoji="0" lang="en-US" sz="900" i="0" u="none" strike="noStrike" kern="0" cap="none" spc="0" normalizeH="0" baseline="0" noProof="0">
                <a:ln>
                  <a:noFill/>
                </a:ln>
                <a:solidFill>
                  <a:srgbClr val="1A1A1A"/>
                </a:solidFill>
                <a:effectLst/>
                <a:uLnTx/>
                <a:uFillTx/>
                <a:latin typeface="Segoe UI"/>
                <a:ea typeface="+mn-ea"/>
                <a:cs typeface="+mn-cs"/>
              </a:rPr>
              <a:t> about [customer].</a:t>
            </a:r>
          </a:p>
          <a:p>
            <a:endPar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endParaRPr>
          </a:p>
        </p:txBody>
      </p:sp>
      <p:sp>
        <p:nvSpPr>
          <p:cNvPr id="43" name="Text Placeholder 42">
            <a:extLst>
              <a:ext uri="{FF2B5EF4-FFF2-40B4-BE49-F238E27FC236}">
                <a16:creationId xmlns:a16="http://schemas.microsoft.com/office/drawing/2014/main" id="{FA846567-9F45-040A-D9E3-D6A6499FCB74}"/>
              </a:ext>
            </a:extLst>
          </p:cNvPr>
          <p:cNvSpPr>
            <a:spLocks noGrp="1"/>
          </p:cNvSpPr>
          <p:nvPr>
            <p:ph type="body" sz="quarter" idx="22"/>
          </p:nvPr>
        </p:nvSpPr>
        <p:spPr>
          <a:xfrm>
            <a:off x="3776898" y="1593881"/>
            <a:ext cx="976461" cy="345600"/>
          </a:xfrm>
        </p:spPr>
        <p:txBody>
          <a:bodyPr/>
          <a:lstStyle/>
          <a:p>
            <a:r>
              <a:rPr lang="en-US" noProof="0"/>
              <a:t>9:00 am</a:t>
            </a:r>
          </a:p>
        </p:txBody>
      </p:sp>
      <p:sp>
        <p:nvSpPr>
          <p:cNvPr id="77" name="Text Placeholder 76">
            <a:extLst>
              <a:ext uri="{FF2B5EF4-FFF2-40B4-BE49-F238E27FC236}">
                <a16:creationId xmlns:a16="http://schemas.microsoft.com/office/drawing/2014/main" id="{FA35A6FF-DF6F-BC6C-F8C7-8C820E590A05}"/>
              </a:ext>
            </a:extLst>
          </p:cNvPr>
          <p:cNvSpPr>
            <a:spLocks noGrp="1"/>
          </p:cNvSpPr>
          <p:nvPr>
            <p:ph type="body" sz="quarter" idx="23"/>
          </p:nvPr>
        </p:nvSpPr>
        <p:spPr/>
        <p:txBody>
          <a:bodyPr/>
          <a:lstStyle/>
          <a:p>
            <a:r>
              <a:rPr kumimoji="0" lang="en-US" sz="900" b="0" i="0" u="none" strike="noStrike" kern="0" cap="none" spc="0" normalizeH="0" baseline="0" noProof="0">
                <a:ln>
                  <a:noFill/>
                </a:ln>
                <a:solidFill>
                  <a:srgbClr val="1A1A1A"/>
                </a:solidFill>
                <a:effectLst/>
                <a:uLnTx/>
                <a:uFillTx/>
                <a:latin typeface="Segoe UI"/>
                <a:cs typeface="Segoe UI" pitchFamily="34" charset="0"/>
              </a:rPr>
              <a:t>Jordan joins the Teams call with his customer but is not able to type meetings notes during the call, so he leverages Teams Meeting Recap to capture meeting notes and action items.</a:t>
            </a:r>
          </a:p>
        </p:txBody>
      </p:sp>
      <p:sp>
        <p:nvSpPr>
          <p:cNvPr id="145" name="TextBox 144">
            <a:extLst>
              <a:ext uri="{FF2B5EF4-FFF2-40B4-BE49-F238E27FC236}">
                <a16:creationId xmlns:a16="http://schemas.microsoft.com/office/drawing/2014/main" id="{2884F229-5D2C-0F9F-3E76-BD7E6E54FC13}"/>
              </a:ext>
              <a:ext uri="{C183D7F6-B498-43B3-948B-1728B52AA6E4}">
                <adec:decorative xmlns:adec="http://schemas.microsoft.com/office/drawing/2017/decorative" val="0"/>
              </a:ext>
            </a:extLst>
          </p:cNvPr>
          <p:cNvSpPr txBox="1"/>
          <p:nvPr/>
        </p:nvSpPr>
        <p:spPr>
          <a:xfrm>
            <a:off x="4464281" y="2899150"/>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Teams</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sp>
        <p:nvSpPr>
          <p:cNvPr id="78" name="Text Placeholder 77">
            <a:extLst>
              <a:ext uri="{FF2B5EF4-FFF2-40B4-BE49-F238E27FC236}">
                <a16:creationId xmlns:a16="http://schemas.microsoft.com/office/drawing/2014/main" id="{113EAFC1-D9DC-E516-EAFF-D2A338FE9B3E}"/>
              </a:ext>
            </a:extLst>
          </p:cNvPr>
          <p:cNvSpPr>
            <a:spLocks noGrp="1"/>
          </p:cNvSpPr>
          <p:nvPr>
            <p:ph type="body" sz="quarter" idx="24"/>
          </p:nvPr>
        </p:nvSpPr>
        <p:spPr/>
        <p:txBody>
          <a:bodyPr>
            <a:normAutofit/>
          </a:bodyPr>
          <a:lstStyle/>
          <a:p>
            <a:pPr marL="0" marR="0" lvl="0" indent="0" algn="l" defTabSz="942289" rtl="0" eaLnBrk="1" fontAlgn="auto" latinLnBrk="0" hangingPunct="1">
              <a:lnSpc>
                <a:spcPct val="100000"/>
              </a:lnSpc>
              <a:spcBef>
                <a:spcPts val="0"/>
              </a:spcBef>
              <a:spcAft>
                <a:spcPts val="0"/>
              </a:spcAft>
              <a:buClrTx/>
              <a:buSzTx/>
              <a:buFontTx/>
              <a:buNone/>
              <a:tabLst/>
              <a:defRPr/>
            </a:pPr>
            <a:r>
              <a:rPr lang="en-US" sz="900" kern="0" noProof="0">
                <a:solidFill>
                  <a:srgbClr val="1A1A1A"/>
                </a:solidFill>
                <a:latin typeface="Segoe UI"/>
              </a:rPr>
              <a:t>Sample Prompt: </a:t>
            </a:r>
            <a:r>
              <a:rPr kumimoji="0" lang="en-US" sz="900" i="0" u="none" strike="noStrike" kern="1200" cap="none" spc="0" normalizeH="0" baseline="0" noProof="0">
                <a:ln w="3175">
                  <a:noFill/>
                </a:ln>
                <a:effectLst/>
                <a:uLnTx/>
                <a:uFillTx/>
                <a:latin typeface="Segoe UI"/>
                <a:ea typeface="+mn-ea"/>
                <a:cs typeface="Segoe UI" pitchFamily="34" charset="0"/>
              </a:rPr>
              <a:t>Following the meeting, Jordan selects </a:t>
            </a:r>
            <a:r>
              <a:rPr kumimoji="0" lang="en-US" sz="900" b="1" i="0" u="none" strike="noStrike" kern="1200" cap="none" spc="0" normalizeH="0" baseline="0" noProof="0">
                <a:ln w="3175">
                  <a:noFill/>
                </a:ln>
                <a:effectLst/>
                <a:uLnTx/>
                <a:uFillTx/>
                <a:latin typeface="Segoe UI"/>
                <a:ea typeface="+mn-ea"/>
                <a:cs typeface="Segoe UI" pitchFamily="34" charset="0"/>
              </a:rPr>
              <a:t>View Recap</a:t>
            </a:r>
            <a:r>
              <a:rPr kumimoji="0" lang="en-US" sz="900" b="1" i="0" u="none" strike="noStrike" kern="1200" cap="none" spc="0" normalizeH="0" baseline="0" noProof="0">
                <a:ln w="3175">
                  <a:noFill/>
                </a:ln>
                <a:gradFill>
                  <a:gsLst>
                    <a:gs pos="0">
                      <a:srgbClr val="1264B1"/>
                    </a:gs>
                    <a:gs pos="100000">
                      <a:srgbClr val="944DCF"/>
                    </a:gs>
                  </a:gsLst>
                  <a:lin ang="0" scaled="1"/>
                </a:gradFill>
                <a:effectLst/>
                <a:uLnTx/>
                <a:uFillTx/>
                <a:latin typeface="Segoe UI"/>
                <a:ea typeface="+mn-ea"/>
                <a:cs typeface="Segoe UI" pitchFamily="34" charset="0"/>
              </a:rPr>
              <a:t> </a:t>
            </a:r>
            <a:r>
              <a:rPr kumimoji="0" lang="en-US" sz="900" i="0" u="none" strike="noStrike" kern="1200" cap="none" spc="0" normalizeH="0" baseline="0" noProof="0">
                <a:ln w="3175">
                  <a:noFill/>
                </a:ln>
                <a:effectLst/>
                <a:uLnTx/>
                <a:uFillTx/>
                <a:latin typeface="Segoe UI"/>
                <a:ea typeface="+mn-ea"/>
                <a:cs typeface="Segoe UI" pitchFamily="34" charset="0"/>
              </a:rPr>
              <a:t>to review meeting notes and follow-up tasks.</a:t>
            </a:r>
            <a:endPar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endParaRPr>
          </a:p>
        </p:txBody>
      </p:sp>
      <p:sp>
        <p:nvSpPr>
          <p:cNvPr id="46" name="Text Placeholder 45">
            <a:extLst>
              <a:ext uri="{FF2B5EF4-FFF2-40B4-BE49-F238E27FC236}">
                <a16:creationId xmlns:a16="http://schemas.microsoft.com/office/drawing/2014/main" id="{C20B78C3-F317-AC9A-5354-AB12EBD97614}"/>
              </a:ext>
            </a:extLst>
          </p:cNvPr>
          <p:cNvSpPr>
            <a:spLocks noGrp="1"/>
          </p:cNvSpPr>
          <p:nvPr>
            <p:ph type="body" sz="quarter" idx="25"/>
          </p:nvPr>
        </p:nvSpPr>
        <p:spPr>
          <a:xfrm>
            <a:off x="6969595" y="1593881"/>
            <a:ext cx="976461" cy="345600"/>
          </a:xfrm>
        </p:spPr>
        <p:txBody>
          <a:bodyPr/>
          <a:lstStyle/>
          <a:p>
            <a:r>
              <a:rPr lang="en-US" noProof="0"/>
              <a:t>9:30 am</a:t>
            </a:r>
          </a:p>
        </p:txBody>
      </p:sp>
      <p:sp>
        <p:nvSpPr>
          <p:cNvPr id="79" name="Text Placeholder 78">
            <a:extLst>
              <a:ext uri="{FF2B5EF4-FFF2-40B4-BE49-F238E27FC236}">
                <a16:creationId xmlns:a16="http://schemas.microsoft.com/office/drawing/2014/main" id="{20E17ECA-31BD-CAA3-CCFC-9BF78946293E}"/>
              </a:ext>
            </a:extLst>
          </p:cNvPr>
          <p:cNvSpPr>
            <a:spLocks noGrp="1"/>
          </p:cNvSpPr>
          <p:nvPr>
            <p:ph type="body" sz="quarter" idx="26"/>
          </p:nvPr>
        </p:nvSpPr>
        <p:spPr/>
        <p:txBody>
          <a:bodyPr/>
          <a:lstStyle/>
          <a:p>
            <a:r>
              <a:rPr kumimoji="0" lang="en-US" sz="900" b="0" i="0" u="none" strike="noStrike" kern="0" cap="none" spc="0" normalizeH="0" baseline="0" noProof="0">
                <a:ln>
                  <a:noFill/>
                </a:ln>
                <a:solidFill>
                  <a:srgbClr val="1A1A1A"/>
                </a:solidFill>
                <a:effectLst/>
                <a:uLnTx/>
                <a:uFillTx/>
                <a:latin typeface="Segoe UI"/>
                <a:cs typeface="Segoe UI" pitchFamily="34" charset="0"/>
              </a:rPr>
              <a:t>Following the meeting, Jordan needs to send a message to the customer with a summary of the meetings and next steps using Copilot in Outlook.</a:t>
            </a:r>
          </a:p>
        </p:txBody>
      </p:sp>
      <p:sp>
        <p:nvSpPr>
          <p:cNvPr id="10" name="TextBox 9">
            <a:extLst>
              <a:ext uri="{FF2B5EF4-FFF2-40B4-BE49-F238E27FC236}">
                <a16:creationId xmlns:a16="http://schemas.microsoft.com/office/drawing/2014/main" id="{0F59E2AA-2CCE-15B0-0B5E-5D1D2BD3354E}"/>
              </a:ext>
              <a:ext uri="{C183D7F6-B498-43B3-948B-1728B52AA6E4}">
                <adec:decorative xmlns:adec="http://schemas.microsoft.com/office/drawing/2017/decorative" val="0"/>
              </a:ext>
            </a:extLst>
          </p:cNvPr>
          <p:cNvSpPr txBox="1"/>
          <p:nvPr/>
        </p:nvSpPr>
        <p:spPr>
          <a:xfrm>
            <a:off x="7748895" y="2902749"/>
            <a:ext cx="1264902"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Outlook</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sp>
        <p:nvSpPr>
          <p:cNvPr id="80" name="Text Placeholder 79">
            <a:extLst>
              <a:ext uri="{FF2B5EF4-FFF2-40B4-BE49-F238E27FC236}">
                <a16:creationId xmlns:a16="http://schemas.microsoft.com/office/drawing/2014/main" id="{DD3B6F6A-B881-426E-21FF-28D6ABD7DB59}"/>
              </a:ext>
            </a:extLst>
          </p:cNvPr>
          <p:cNvSpPr>
            <a:spLocks noGrp="1"/>
          </p:cNvSpPr>
          <p:nvPr>
            <p:ph type="body" sz="quarter" idx="27"/>
          </p:nvPr>
        </p:nvSpPr>
        <p:spPr/>
        <p:txBody>
          <a:bodyPr/>
          <a:lstStyle/>
          <a:p>
            <a:r>
              <a:rPr lang="en-US" sz="900" kern="0" noProof="0">
                <a:solidFill>
                  <a:srgbClr val="1A1A1A"/>
                </a:solidFill>
                <a:latin typeface="Segoe UI"/>
              </a:rPr>
              <a:t>Sample Prompt: </a:t>
            </a:r>
            <a:r>
              <a:rPr kumimoji="0" lang="en-US" sz="900" b="1" i="0" u="none" strike="noStrike" kern="1200" cap="none" spc="0" normalizeH="0" baseline="0" noProof="0">
                <a:ln w="3175">
                  <a:noFill/>
                </a:ln>
                <a:solidFill>
                  <a:srgbClr val="000000"/>
                </a:solidFill>
                <a:effectLst/>
                <a:uLnTx/>
                <a:uFillTx/>
                <a:latin typeface="Segoe UI"/>
                <a:ea typeface="+mn-ea"/>
                <a:cs typeface="Segoe UI" pitchFamily="34" charset="0"/>
              </a:rPr>
              <a:t>Draft email to [customer] </a:t>
            </a:r>
            <a:r>
              <a:rPr kumimoji="0" lang="en-US" sz="900" i="0" u="none" strike="noStrike" kern="1200" cap="none" spc="0" normalizeH="0" baseline="0" noProof="0">
                <a:ln w="3175">
                  <a:noFill/>
                </a:ln>
                <a:solidFill>
                  <a:srgbClr val="000000"/>
                </a:solidFill>
                <a:effectLst/>
                <a:uLnTx/>
                <a:uFillTx/>
                <a:latin typeface="Segoe UI"/>
                <a:ea typeface="+mn-ea"/>
                <a:cs typeface="Segoe UI" pitchFamily="34" charset="0"/>
              </a:rPr>
              <a:t>summarizing the meeting with next steps and request a date for the next meeting.</a:t>
            </a:r>
          </a:p>
          <a:p>
            <a:endParaRPr kumimoji="0" lang="en-US" sz="900" b="0" i="0" strike="noStrike" kern="1200" cap="none" spc="0" normalizeH="0" baseline="0" noProof="0">
              <a:ln w="3175">
                <a:noFill/>
              </a:ln>
              <a:effectLst/>
              <a:uLnTx/>
              <a:uFillTx/>
              <a:latin typeface="Segoe UI"/>
              <a:ea typeface="+mn-ea"/>
              <a:cs typeface="Segoe UI" pitchFamily="34" charset="0"/>
            </a:endParaRPr>
          </a:p>
        </p:txBody>
      </p:sp>
      <p:sp>
        <p:nvSpPr>
          <p:cNvPr id="55" name="Text Placeholder 54">
            <a:extLst>
              <a:ext uri="{FF2B5EF4-FFF2-40B4-BE49-F238E27FC236}">
                <a16:creationId xmlns:a16="http://schemas.microsoft.com/office/drawing/2014/main" id="{746F2EB5-1645-847F-DFB4-F32060D02FA7}"/>
              </a:ext>
            </a:extLst>
          </p:cNvPr>
          <p:cNvSpPr>
            <a:spLocks noGrp="1"/>
          </p:cNvSpPr>
          <p:nvPr>
            <p:ph type="body" sz="quarter" idx="34"/>
          </p:nvPr>
        </p:nvSpPr>
        <p:spPr>
          <a:xfrm>
            <a:off x="6969595" y="4053821"/>
            <a:ext cx="976461" cy="345600"/>
          </a:xfrm>
        </p:spPr>
        <p:txBody>
          <a:bodyPr/>
          <a:lstStyle/>
          <a:p>
            <a:r>
              <a:rPr lang="en-US" noProof="0"/>
              <a:t>10:30 am</a:t>
            </a:r>
          </a:p>
        </p:txBody>
      </p:sp>
      <p:sp>
        <p:nvSpPr>
          <p:cNvPr id="85" name="Text Placeholder 84">
            <a:extLst>
              <a:ext uri="{FF2B5EF4-FFF2-40B4-BE49-F238E27FC236}">
                <a16:creationId xmlns:a16="http://schemas.microsoft.com/office/drawing/2014/main" id="{49DC1DEA-EC57-D3CA-F1B8-FAC64D5EB1DB}"/>
              </a:ext>
            </a:extLst>
          </p:cNvPr>
          <p:cNvSpPr>
            <a:spLocks noGrp="1"/>
          </p:cNvSpPr>
          <p:nvPr>
            <p:ph type="body" sz="quarter" idx="35"/>
          </p:nvPr>
        </p:nvSpPr>
        <p:spPr>
          <a:xfrm>
            <a:off x="6969595" y="4488366"/>
            <a:ext cx="2808000" cy="1153173"/>
          </a:xfrm>
        </p:spPr>
        <p:txBody>
          <a:bodyPr>
            <a:normAutofit/>
          </a:bodyPr>
          <a:lstStyle/>
          <a:p>
            <a:r>
              <a:rPr kumimoji="0" lang="en-US" sz="900" b="0" i="0" u="none" strike="noStrike" kern="0" cap="none" spc="0" normalizeH="0" baseline="0" noProof="0">
                <a:ln>
                  <a:noFill/>
                </a:ln>
                <a:solidFill>
                  <a:srgbClr val="1A1A1A"/>
                </a:solidFill>
                <a:effectLst/>
                <a:uLnTx/>
                <a:uFillTx/>
                <a:latin typeface="Segoe UI"/>
                <a:cs typeface="Segoe UI" pitchFamily="34" charset="0"/>
              </a:rPr>
              <a:t>Jordan needs to create a presentation for his customer about the benefits of an inclusive environment for employees with disabilities. He leverages prompts to reduce the amount of dictation required.</a:t>
            </a:r>
          </a:p>
        </p:txBody>
      </p:sp>
      <p:sp>
        <p:nvSpPr>
          <p:cNvPr id="13" name="TextBox 12">
            <a:extLst>
              <a:ext uri="{FF2B5EF4-FFF2-40B4-BE49-F238E27FC236}">
                <a16:creationId xmlns:a16="http://schemas.microsoft.com/office/drawing/2014/main" id="{2EA004BB-D2AE-4A10-03D2-D948286C5317}"/>
              </a:ext>
              <a:ext uri="{C183D7F6-B498-43B3-948B-1728B52AA6E4}">
                <adec:decorative xmlns:adec="http://schemas.microsoft.com/office/drawing/2017/decorative" val="0"/>
              </a:ext>
            </a:extLst>
          </p:cNvPr>
          <p:cNvSpPr txBox="1"/>
          <p:nvPr/>
        </p:nvSpPr>
        <p:spPr>
          <a:xfrm>
            <a:off x="7748895" y="5541684"/>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Word</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sp>
        <p:nvSpPr>
          <p:cNvPr id="86" name="Text Placeholder 85">
            <a:extLst>
              <a:ext uri="{FF2B5EF4-FFF2-40B4-BE49-F238E27FC236}">
                <a16:creationId xmlns:a16="http://schemas.microsoft.com/office/drawing/2014/main" id="{6538B4CB-3A95-8A7B-3AED-3E818A50CF79}"/>
              </a:ext>
            </a:extLst>
          </p:cNvPr>
          <p:cNvSpPr>
            <a:spLocks noGrp="1"/>
          </p:cNvSpPr>
          <p:nvPr>
            <p:ph type="body" sz="quarter" idx="36"/>
          </p:nvPr>
        </p:nvSpPr>
        <p:spPr>
          <a:xfrm>
            <a:off x="6969595" y="5806322"/>
            <a:ext cx="2808000" cy="626701"/>
          </a:xfrm>
        </p:spPr>
        <p:txBody>
          <a:bodyPr/>
          <a:lstStyle/>
          <a:p>
            <a:r>
              <a:rPr lang="en-US" sz="900" kern="0" noProof="0">
                <a:solidFill>
                  <a:srgbClr val="1A1A1A"/>
                </a:solidFill>
                <a:latin typeface="Segoe UI"/>
              </a:rPr>
              <a:t>Sample Prompt: </a:t>
            </a:r>
            <a:r>
              <a:rPr kumimoji="0" lang="en-US" sz="900" b="1" i="0" u="none" strike="noStrike" kern="1200" cap="none" spc="0" normalizeH="0" baseline="0" noProof="0">
                <a:ln>
                  <a:noFill/>
                </a:ln>
                <a:solidFill>
                  <a:srgbClr val="000000"/>
                </a:solidFill>
                <a:effectLst/>
                <a:uLnTx/>
                <a:uFillTx/>
                <a:latin typeface="Segoe UI"/>
                <a:ea typeface="+mn-ea"/>
                <a:cs typeface="+mn-cs"/>
              </a:rPr>
              <a:t>Draft an outline </a:t>
            </a:r>
            <a:r>
              <a:rPr kumimoji="0" lang="en-US" sz="900" i="0" u="none" strike="noStrike" kern="1200" cap="none" spc="0" normalizeH="0" baseline="0" noProof="0">
                <a:ln>
                  <a:noFill/>
                </a:ln>
                <a:solidFill>
                  <a:srgbClr val="000000"/>
                </a:solidFill>
                <a:effectLst/>
                <a:uLnTx/>
                <a:uFillTx/>
                <a:latin typeface="Segoe UI"/>
                <a:ea typeface="+mn-ea"/>
                <a:cs typeface="+mn-cs"/>
              </a:rPr>
              <a:t>about the benefits of an inclusive environment for employees with disabilities. </a:t>
            </a:r>
          </a:p>
        </p:txBody>
      </p:sp>
      <p:sp>
        <p:nvSpPr>
          <p:cNvPr id="52" name="Text Placeholder 51">
            <a:extLst>
              <a:ext uri="{FF2B5EF4-FFF2-40B4-BE49-F238E27FC236}">
                <a16:creationId xmlns:a16="http://schemas.microsoft.com/office/drawing/2014/main" id="{2A07E132-5FFF-A6EE-7293-7F8C8C011A0E}"/>
              </a:ext>
            </a:extLst>
          </p:cNvPr>
          <p:cNvSpPr>
            <a:spLocks noGrp="1"/>
          </p:cNvSpPr>
          <p:nvPr>
            <p:ph type="body" sz="quarter" idx="31"/>
          </p:nvPr>
        </p:nvSpPr>
        <p:spPr>
          <a:xfrm>
            <a:off x="3776898" y="4053821"/>
            <a:ext cx="976461" cy="345600"/>
          </a:xfrm>
        </p:spPr>
        <p:txBody>
          <a:bodyPr/>
          <a:lstStyle/>
          <a:p>
            <a:r>
              <a:rPr lang="en-US" noProof="0"/>
              <a:t>2:00 pm</a:t>
            </a:r>
          </a:p>
        </p:txBody>
      </p:sp>
      <p:sp>
        <p:nvSpPr>
          <p:cNvPr id="83" name="Text Placeholder 82">
            <a:extLst>
              <a:ext uri="{FF2B5EF4-FFF2-40B4-BE49-F238E27FC236}">
                <a16:creationId xmlns:a16="http://schemas.microsoft.com/office/drawing/2014/main" id="{A68951C7-35C9-0AD9-88EF-1A7F4BD4EDAD}"/>
              </a:ext>
            </a:extLst>
          </p:cNvPr>
          <p:cNvSpPr>
            <a:spLocks noGrp="1"/>
          </p:cNvSpPr>
          <p:nvPr>
            <p:ph type="body" sz="quarter" idx="32"/>
          </p:nvPr>
        </p:nvSpPr>
        <p:spPr/>
        <p:txBody>
          <a:bodyPr/>
          <a:lstStyle/>
          <a:p>
            <a:r>
              <a:rPr kumimoji="0" lang="en-US" sz="900" b="0" i="0" u="none" strike="noStrike" kern="0" cap="none" spc="0" normalizeH="0" baseline="0" noProof="0">
                <a:ln>
                  <a:noFill/>
                </a:ln>
                <a:solidFill>
                  <a:srgbClr val="1A1A1A"/>
                </a:solidFill>
                <a:effectLst/>
                <a:uLnTx/>
                <a:uFillTx/>
                <a:latin typeface="Segoe UI"/>
                <a:cs typeface="Segoe UI" pitchFamily="34" charset="0"/>
              </a:rPr>
              <a:t>After refining the outline, Jordan now needs to create a PowerPoint file.</a:t>
            </a:r>
          </a:p>
        </p:txBody>
      </p:sp>
      <p:sp>
        <p:nvSpPr>
          <p:cNvPr id="151" name="TextBox 150">
            <a:extLst>
              <a:ext uri="{FF2B5EF4-FFF2-40B4-BE49-F238E27FC236}">
                <a16:creationId xmlns:a16="http://schemas.microsoft.com/office/drawing/2014/main" id="{D7FC9390-9017-4360-E6C0-3527BC224F09}"/>
              </a:ext>
              <a:ext uri="{C183D7F6-B498-43B3-948B-1728B52AA6E4}">
                <adec:decorative xmlns:adec="http://schemas.microsoft.com/office/drawing/2017/decorative" val="0"/>
              </a:ext>
            </a:extLst>
          </p:cNvPr>
          <p:cNvSpPr txBox="1"/>
          <p:nvPr/>
        </p:nvSpPr>
        <p:spPr>
          <a:xfrm>
            <a:off x="4370004" y="5552777"/>
            <a:ext cx="1852305"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PowerPoint</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sp>
        <p:nvSpPr>
          <p:cNvPr id="84" name="Text Placeholder 83">
            <a:extLst>
              <a:ext uri="{FF2B5EF4-FFF2-40B4-BE49-F238E27FC236}">
                <a16:creationId xmlns:a16="http://schemas.microsoft.com/office/drawing/2014/main" id="{056C60E4-B229-EE90-8E3A-BF474F2C9A86}"/>
              </a:ext>
            </a:extLst>
          </p:cNvPr>
          <p:cNvSpPr>
            <a:spLocks noGrp="1"/>
          </p:cNvSpPr>
          <p:nvPr>
            <p:ph type="body" sz="quarter" idx="33"/>
          </p:nvPr>
        </p:nvSpPr>
        <p:spPr>
          <a:xfrm>
            <a:off x="3719286" y="5806322"/>
            <a:ext cx="2808000" cy="626701"/>
          </a:xfrm>
        </p:spPr>
        <p:txBody>
          <a:bodyPr/>
          <a:lstStyle/>
          <a:p>
            <a:r>
              <a:rPr lang="en-US" sz="900" kern="0" noProof="0">
                <a:solidFill>
                  <a:srgbClr val="1A1A1A"/>
                </a:solidFill>
                <a:latin typeface="Segoe UI"/>
              </a:rPr>
              <a:t>Sample Prompt: </a:t>
            </a:r>
            <a:r>
              <a:rPr kumimoji="0" lang="en-US" sz="900" b="1" i="0" u="none" strike="noStrike" kern="1200" cap="none" spc="0" normalizeH="0" baseline="0" noProof="0">
                <a:ln>
                  <a:noFill/>
                </a:ln>
                <a:solidFill>
                  <a:srgbClr val="000000"/>
                </a:solidFill>
                <a:effectLst/>
                <a:uLnTx/>
                <a:uFillTx/>
                <a:latin typeface="Segoe UI"/>
                <a:ea typeface="+mn-ea"/>
                <a:cs typeface="+mn-cs"/>
              </a:rPr>
              <a:t>Create a presentation </a:t>
            </a:r>
            <a:r>
              <a:rPr kumimoji="0" lang="en-US" sz="900" i="0" u="none" strike="noStrike" kern="1200" cap="none" spc="0" normalizeH="0" baseline="0" noProof="0">
                <a:ln>
                  <a:noFill/>
                </a:ln>
                <a:solidFill>
                  <a:srgbClr val="000000"/>
                </a:solidFill>
                <a:effectLst/>
                <a:uLnTx/>
                <a:uFillTx/>
                <a:latin typeface="Segoe UI"/>
                <a:ea typeface="+mn-ea"/>
                <a:cs typeface="+mn-cs"/>
              </a:rPr>
              <a:t>from /[file].</a:t>
            </a:r>
          </a:p>
          <a:p>
            <a:endParaRPr kumimoji="0" lang="en-US" sz="900" i="0" u="none" strike="noStrike" kern="1200" cap="none" spc="0" normalizeH="0" baseline="0" noProof="0">
              <a:ln w="3175">
                <a:noFill/>
              </a:ln>
              <a:solidFill>
                <a:prstClr val="black"/>
              </a:solidFill>
              <a:effectLst/>
              <a:uLnTx/>
              <a:uFillTx/>
              <a:latin typeface="Segoe UI"/>
              <a:ea typeface="+mn-ea"/>
              <a:cs typeface="Segoe UI" pitchFamily="34" charset="0"/>
            </a:endParaRPr>
          </a:p>
        </p:txBody>
      </p:sp>
      <p:sp>
        <p:nvSpPr>
          <p:cNvPr id="49" name="Text Placeholder 48">
            <a:extLst>
              <a:ext uri="{FF2B5EF4-FFF2-40B4-BE49-F238E27FC236}">
                <a16:creationId xmlns:a16="http://schemas.microsoft.com/office/drawing/2014/main" id="{EB6ECD6F-D583-4F15-D2D4-36FD8948D455}"/>
              </a:ext>
            </a:extLst>
          </p:cNvPr>
          <p:cNvSpPr>
            <a:spLocks noGrp="1"/>
          </p:cNvSpPr>
          <p:nvPr>
            <p:ph type="body" sz="quarter" idx="28"/>
          </p:nvPr>
        </p:nvSpPr>
        <p:spPr>
          <a:xfrm>
            <a:off x="584200" y="4053821"/>
            <a:ext cx="976461" cy="345600"/>
          </a:xfrm>
        </p:spPr>
        <p:txBody>
          <a:bodyPr/>
          <a:lstStyle/>
          <a:p>
            <a:r>
              <a:rPr lang="en-US" noProof="0"/>
              <a:t>4:00 pm</a:t>
            </a:r>
          </a:p>
        </p:txBody>
      </p:sp>
      <p:sp>
        <p:nvSpPr>
          <p:cNvPr id="81" name="Text Placeholder 80">
            <a:extLst>
              <a:ext uri="{FF2B5EF4-FFF2-40B4-BE49-F238E27FC236}">
                <a16:creationId xmlns:a16="http://schemas.microsoft.com/office/drawing/2014/main" id="{3A1B2A69-C5AD-7B0E-371D-F4AB5D2A5102}"/>
              </a:ext>
            </a:extLst>
          </p:cNvPr>
          <p:cNvSpPr>
            <a:spLocks noGrp="1"/>
          </p:cNvSpPr>
          <p:nvPr>
            <p:ph type="body" sz="quarter" idx="29"/>
          </p:nvPr>
        </p:nvSpPr>
        <p:spPr/>
        <p:txBody>
          <a:bodyPr/>
          <a:lstStyle/>
          <a:p>
            <a:r>
              <a:rPr kumimoji="0" lang="en-US" sz="900" b="0" i="0" u="none" strike="noStrike" kern="0" cap="none" spc="0" normalizeH="0" baseline="0" noProof="0">
                <a:ln>
                  <a:noFill/>
                </a:ln>
                <a:solidFill>
                  <a:srgbClr val="1A1A1A"/>
                </a:solidFill>
                <a:effectLst/>
                <a:uLnTx/>
                <a:uFillTx/>
                <a:latin typeface="Segoe UI"/>
                <a:cs typeface="Segoe UI" pitchFamily="34" charset="0"/>
              </a:rPr>
              <a:t>Jordan needs to create an account plan for a new customer. He uses Copilot to research his new customer.</a:t>
            </a:r>
          </a:p>
        </p:txBody>
      </p:sp>
      <p:sp>
        <p:nvSpPr>
          <p:cNvPr id="142" name="TextBox 141">
            <a:extLst>
              <a:ext uri="{FF2B5EF4-FFF2-40B4-BE49-F238E27FC236}">
                <a16:creationId xmlns:a16="http://schemas.microsoft.com/office/drawing/2014/main" id="{7FEAC18E-0BDD-C5C0-22BF-38F042FC6990}"/>
              </a:ext>
              <a:ext uri="{C183D7F6-B498-43B3-948B-1728B52AA6E4}">
                <adec:decorative xmlns:adec="http://schemas.microsoft.com/office/drawing/2017/decorative" val="0"/>
              </a:ext>
            </a:extLst>
          </p:cNvPr>
          <p:cNvSpPr txBox="1"/>
          <p:nvPr/>
        </p:nvSpPr>
        <p:spPr>
          <a:xfrm>
            <a:off x="1259593" y="5563134"/>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100" b="0" i="0" u="none" strike="noStrike" kern="1200" cap="none" spc="0" normalizeH="0" baseline="30000" noProof="0" dirty="0">
                <a:ln>
                  <a:noFill/>
                </a:ln>
                <a:solidFill>
                  <a:prstClr val="black"/>
                </a:solidFill>
                <a:effectLst/>
                <a:uLnTx/>
                <a:uFillTx/>
                <a:latin typeface="Segoe UI Semibold"/>
                <a:ea typeface="+mn-ea"/>
                <a:cs typeface="+mn-cs"/>
              </a:rPr>
              <a:t>1</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p:txBody>
      </p:sp>
      <p:sp>
        <p:nvSpPr>
          <p:cNvPr id="82" name="Text Placeholder 81">
            <a:extLst>
              <a:ext uri="{FF2B5EF4-FFF2-40B4-BE49-F238E27FC236}">
                <a16:creationId xmlns:a16="http://schemas.microsoft.com/office/drawing/2014/main" id="{5EBA0949-2405-D69A-8F30-BC6656AC42DC}"/>
              </a:ext>
            </a:extLst>
          </p:cNvPr>
          <p:cNvSpPr>
            <a:spLocks noGrp="1"/>
          </p:cNvSpPr>
          <p:nvPr>
            <p:ph type="body" sz="quarter" idx="30"/>
          </p:nvPr>
        </p:nvSpPr>
        <p:spPr>
          <a:xfrm>
            <a:off x="584200" y="5806322"/>
            <a:ext cx="2808000" cy="626701"/>
          </a:xfrm>
        </p:spPr>
        <p:txBody>
          <a:bodyPr/>
          <a:lstStyle/>
          <a:p>
            <a:r>
              <a:rPr lang="en-US" sz="900" kern="0" noProof="0">
                <a:solidFill>
                  <a:srgbClr val="1A1A1A"/>
                </a:solidFill>
                <a:latin typeface="Segoe UI"/>
              </a:rPr>
              <a:t>Sample Prompt: </a:t>
            </a:r>
            <a:r>
              <a:rPr kumimoji="0" lang="en-US" sz="900" b="1" i="0" u="none" strike="noStrike" kern="1200" cap="none" spc="0" normalizeH="0" baseline="0" noProof="0">
                <a:ln>
                  <a:noFill/>
                </a:ln>
                <a:solidFill>
                  <a:srgbClr val="000000"/>
                </a:solidFill>
                <a:effectLst/>
                <a:uLnTx/>
                <a:uFillTx/>
                <a:latin typeface="Segoe UI"/>
                <a:ea typeface="+mn-ea"/>
                <a:cs typeface="+mn-cs"/>
              </a:rPr>
              <a:t>Provide a one paragraph commercial summary</a:t>
            </a:r>
            <a:r>
              <a:rPr kumimoji="0" lang="en-US" sz="900" i="0" u="none" strike="noStrike" kern="1200" cap="none" spc="0" normalizeH="0" baseline="0" noProof="0">
                <a:ln>
                  <a:noFill/>
                </a:ln>
                <a:solidFill>
                  <a:srgbClr val="000000"/>
                </a:solidFill>
                <a:effectLst/>
                <a:uLnTx/>
                <a:uFillTx/>
                <a:latin typeface="Segoe UI"/>
                <a:ea typeface="+mn-ea"/>
                <a:cs typeface="+mn-cs"/>
              </a:rPr>
              <a:t> about [customer].</a:t>
            </a:r>
          </a:p>
          <a:p>
            <a:endPar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endParaRPr>
          </a:p>
        </p:txBody>
      </p:sp>
      <p:sp>
        <p:nvSpPr>
          <p:cNvPr id="23" name="Text Placeholder 22">
            <a:extLst>
              <a:ext uri="{FF2B5EF4-FFF2-40B4-BE49-F238E27FC236}">
                <a16:creationId xmlns:a16="http://schemas.microsoft.com/office/drawing/2014/main" id="{2A5B7A1C-4848-D15C-982C-B8B0ACA386A0}"/>
              </a:ext>
              <a:ext uri="{C183D7F6-B498-43B3-948B-1728B52AA6E4}">
                <adec:decorative xmlns:adec="http://schemas.microsoft.com/office/drawing/2017/decorative" val="1"/>
              </a:ext>
            </a:extLst>
          </p:cNvPr>
          <p:cNvSpPr>
            <a:spLocks noGrp="1"/>
          </p:cNvSpPr>
          <p:nvPr>
            <p:ph type="body" sz="quarter" idx="37"/>
          </p:nvPr>
        </p:nvSpPr>
        <p:spPr>
          <a:xfrm>
            <a:off x="10430234" y="521099"/>
            <a:ext cx="1456966" cy="175614"/>
          </a:xfrm>
        </p:spPr>
        <p:txBody>
          <a:bodyPr/>
          <a:lstStyle/>
          <a:p>
            <a:r>
              <a:rPr lang="en-US" sz="1100" noProof="0"/>
              <a:t>Buy</a:t>
            </a:r>
          </a:p>
        </p:txBody>
      </p:sp>
      <p:sp>
        <p:nvSpPr>
          <p:cNvPr id="56" name="TextBox 55">
            <a:extLst>
              <a:ext uri="{FF2B5EF4-FFF2-40B4-BE49-F238E27FC236}">
                <a16:creationId xmlns:a16="http://schemas.microsoft.com/office/drawing/2014/main" id="{AB66010E-FD4D-1270-E057-CB1D81A6BFD5}"/>
              </a:ext>
            </a:extLst>
          </p:cNvPr>
          <p:cNvSpPr txBox="1"/>
          <p:nvPr/>
        </p:nvSpPr>
        <p:spPr>
          <a:xfrm>
            <a:off x="10190608" y="1987775"/>
            <a:ext cx="1696592" cy="1354217"/>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srgbClr val="C03BC4"/>
                </a:solidFill>
                <a:effectLst/>
                <a:uLnTx/>
                <a:uFillTx/>
                <a:latin typeface="Segoe UI Semibold"/>
                <a:ea typeface="+mn-ea"/>
                <a:cs typeface="+mn-cs"/>
              </a:rPr>
              <a:t>Jordan</a:t>
            </a:r>
            <a:br>
              <a:rPr kumimoji="0" lang="en-US" sz="2400" b="0" i="0" u="none" strike="noStrike" kern="1200" cap="none" spc="0" normalizeH="0" baseline="0" noProof="0">
                <a:ln>
                  <a:noFill/>
                </a:ln>
                <a:solidFill>
                  <a:srgbClr val="C03BC4"/>
                </a:solidFill>
                <a:effectLst/>
                <a:uLnTx/>
                <a:uFillTx/>
                <a:latin typeface="Segoe UI Semibold"/>
                <a:ea typeface="+mn-ea"/>
                <a:cs typeface="+mn-cs"/>
              </a:rPr>
            </a:br>
            <a:r>
              <a:rPr kumimoji="0" lang="en-US" sz="1600" b="0" i="0" u="none" strike="noStrike" kern="1200" cap="none" spc="0" normalizeH="0" baseline="0" noProof="0">
                <a:ln>
                  <a:noFill/>
                </a:ln>
                <a:solidFill>
                  <a:srgbClr val="C03BC4"/>
                </a:solidFill>
                <a:effectLst/>
                <a:uLnTx/>
                <a:uFillTx/>
                <a:latin typeface="Segoe UI" panose="020B0502040204020203" pitchFamily="34" charset="0"/>
                <a:ea typeface="+mn-ea"/>
                <a:cs typeface="Segoe UI" panose="020B0502040204020203" pitchFamily="34" charset="0"/>
              </a:rPr>
              <a:t>uses his voice to navigate his computer and create content.</a:t>
            </a:r>
          </a:p>
        </p:txBody>
      </p:sp>
      <p:pic>
        <p:nvPicPr>
          <p:cNvPr id="2" name="Picture 1" descr="A group of people sitting around a conference table. A man speaking uses a wheelchair.">
            <a:extLst>
              <a:ext uri="{FF2B5EF4-FFF2-40B4-BE49-F238E27FC236}">
                <a16:creationId xmlns:a16="http://schemas.microsoft.com/office/drawing/2014/main" id="{657B5F06-3AFF-5C00-C337-44E88574AB2C}"/>
              </a:ext>
            </a:extLst>
          </p:cNvPr>
          <p:cNvPicPr>
            <a:picLocks noChangeAspect="1"/>
          </p:cNvPicPr>
          <p:nvPr/>
        </p:nvPicPr>
        <p:blipFill>
          <a:blip r:embed="rId6" cstate="screen">
            <a:extLst>
              <a:ext uri="{28A0092B-C50C-407E-A947-70E740481C1C}">
                <a14:useLocalDpi xmlns:a14="http://schemas.microsoft.com/office/drawing/2010/main"/>
              </a:ext>
            </a:extLst>
          </a:blip>
          <a:srcRect/>
          <a:stretch/>
        </p:blipFill>
        <p:spPr>
          <a:xfrm>
            <a:off x="9876249" y="4530319"/>
            <a:ext cx="2317104" cy="2322994"/>
          </a:xfrm>
          <a:prstGeom prst="rect">
            <a:avLst/>
          </a:prstGeom>
        </p:spPr>
      </p:pic>
      <p:pic>
        <p:nvPicPr>
          <p:cNvPr id="126" name="Graphic 125">
            <a:extLst>
              <a:ext uri="{FF2B5EF4-FFF2-40B4-BE49-F238E27FC236}">
                <a16:creationId xmlns:a16="http://schemas.microsoft.com/office/drawing/2014/main" id="{688C926C-A808-D3FF-9E8F-5CB4B61F6B9B}"/>
              </a:ext>
              <a:ext uri="{C183D7F6-B498-43B3-948B-1728B52AA6E4}">
                <adec:decorative xmlns:adec="http://schemas.microsoft.com/office/drawing/2017/decorative" val="1"/>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rot="10800000">
            <a:off x="11558349" y="3819678"/>
            <a:ext cx="274790" cy="274790"/>
          </a:xfrm>
          <a:prstGeom prst="rect">
            <a:avLst/>
          </a:prstGeom>
        </p:spPr>
      </p:pic>
      <p:pic>
        <p:nvPicPr>
          <p:cNvPr id="129" name="Picture 128">
            <a:hlinkClick r:id="rId9"/>
            <a:extLst>
              <a:ext uri="{FF2B5EF4-FFF2-40B4-BE49-F238E27FC236}">
                <a16:creationId xmlns:a16="http://schemas.microsoft.com/office/drawing/2014/main" id="{9CFF004F-F529-01A1-F1C8-9594C512A595}"/>
              </a:ext>
              <a:ext uri="{C183D7F6-B498-43B3-948B-1728B52AA6E4}">
                <adec:decorative xmlns:adec="http://schemas.microsoft.com/office/drawing/2017/decorative" val="1"/>
              </a:ext>
            </a:extLst>
          </p:cNvPr>
          <p:cNvPicPr>
            <a:picLocks noChangeAspect="1" noChangeArrowheads="1"/>
          </p:cNvPicPr>
          <p:nvPr/>
        </p:nvPicPr>
        <p:blipFill rotWithShape="1">
          <a:blip r:embed="rId10" cstate="screen">
            <a:extLst>
              <a:ext uri="{28A0092B-C50C-407E-A947-70E740481C1C}">
                <a14:useLocalDpi xmlns:a14="http://schemas.microsoft.com/office/drawing/2010/main"/>
              </a:ext>
            </a:extLst>
          </a:blip>
          <a:srcRect l="-43278" t="-53646" r="-43278" b="-53646"/>
          <a:stretch/>
        </p:blipFill>
        <p:spPr bwMode="auto">
          <a:xfrm>
            <a:off x="831223" y="2807192"/>
            <a:ext cx="360000" cy="360000"/>
          </a:xfrm>
          <a:prstGeom prst="ellipse">
            <a:avLst/>
          </a:prstGeom>
          <a:solidFill>
            <a:srgbClr val="FFFFFF"/>
          </a:solidFill>
        </p:spPr>
      </p:pic>
      <p:pic>
        <p:nvPicPr>
          <p:cNvPr id="141" name="Picture 140">
            <a:hlinkClick r:id="rId9"/>
            <a:extLst>
              <a:ext uri="{FF2B5EF4-FFF2-40B4-BE49-F238E27FC236}">
                <a16:creationId xmlns:a16="http://schemas.microsoft.com/office/drawing/2014/main" id="{86A1CBA8-537F-FF92-6334-CFB4E521078A}"/>
              </a:ext>
              <a:ext uri="{C183D7F6-B498-43B3-948B-1728B52AA6E4}">
                <adec:decorative xmlns:adec="http://schemas.microsoft.com/office/drawing/2017/decorative" val="1"/>
              </a:ext>
            </a:extLst>
          </p:cNvPr>
          <p:cNvPicPr>
            <a:picLocks noChangeAspect="1" noChangeArrowheads="1"/>
          </p:cNvPicPr>
          <p:nvPr/>
        </p:nvPicPr>
        <p:blipFill rotWithShape="1">
          <a:blip r:embed="rId10" cstate="screen">
            <a:extLst>
              <a:ext uri="{28A0092B-C50C-407E-A947-70E740481C1C}">
                <a14:useLocalDpi xmlns:a14="http://schemas.microsoft.com/office/drawing/2010/main"/>
              </a:ext>
            </a:extLst>
          </a:blip>
          <a:srcRect l="-43278" t="-53646" r="-43278" b="-53646"/>
          <a:stretch/>
        </p:blipFill>
        <p:spPr bwMode="auto">
          <a:xfrm>
            <a:off x="800642" y="5467772"/>
            <a:ext cx="360000" cy="360000"/>
          </a:xfrm>
          <a:prstGeom prst="ellipse">
            <a:avLst/>
          </a:prstGeom>
          <a:solidFill>
            <a:srgbClr val="FFFFFF"/>
          </a:solidFill>
        </p:spPr>
      </p:pic>
      <p:pic>
        <p:nvPicPr>
          <p:cNvPr id="144" name="Picture 143">
            <a:extLst>
              <a:ext uri="{FF2B5EF4-FFF2-40B4-BE49-F238E27FC236}">
                <a16:creationId xmlns:a16="http://schemas.microsoft.com/office/drawing/2014/main" id="{1D6EB2E5-85D5-62BD-77D4-162D918697CF}"/>
              </a:ext>
              <a:ext uri="{C183D7F6-B498-43B3-948B-1728B52AA6E4}">
                <adec:decorative xmlns:adec="http://schemas.microsoft.com/office/drawing/2017/decorative" val="1"/>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4005330" y="2803788"/>
            <a:ext cx="360000" cy="360000"/>
          </a:xfrm>
          <a:prstGeom prst="ellipse">
            <a:avLst/>
          </a:prstGeom>
          <a:solidFill>
            <a:srgbClr val="FFFFFF"/>
          </a:solidFill>
        </p:spPr>
      </p:pic>
      <p:pic>
        <p:nvPicPr>
          <p:cNvPr id="150" name="Picture 149">
            <a:extLst>
              <a:ext uri="{FF2B5EF4-FFF2-40B4-BE49-F238E27FC236}">
                <a16:creationId xmlns:a16="http://schemas.microsoft.com/office/drawing/2014/main" id="{2EB88964-5EA8-3FAA-E869-41D73B66D43E}"/>
              </a:ext>
              <a:ext uri="{C183D7F6-B498-43B3-948B-1728B52AA6E4}">
                <adec:decorative xmlns:adec="http://schemas.microsoft.com/office/drawing/2017/decorative" val="1"/>
              </a:ext>
            </a:extLst>
          </p:cNvPr>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3911054" y="5457415"/>
            <a:ext cx="360000" cy="360000"/>
          </a:xfrm>
          <a:prstGeom prst="ellipse">
            <a:avLst/>
          </a:prstGeom>
          <a:solidFill>
            <a:srgbClr val="FFFFFF"/>
          </a:solidFill>
        </p:spPr>
      </p:pic>
      <p:sp>
        <p:nvSpPr>
          <p:cNvPr id="152" name="Text Placeholder 60">
            <a:extLst>
              <a:ext uri="{FF2B5EF4-FFF2-40B4-BE49-F238E27FC236}">
                <a16:creationId xmlns:a16="http://schemas.microsoft.com/office/drawing/2014/main" id="{91DFE395-71C2-B48C-4625-4A2D60CFC9BE}"/>
              </a:ext>
              <a:ext uri="{C183D7F6-B498-43B3-948B-1728B52AA6E4}">
                <adec:decorative xmlns:adec="http://schemas.microsoft.com/office/drawing/2017/decorative" val="1"/>
              </a:ext>
            </a:extLst>
          </p:cNvPr>
          <p:cNvSpPr>
            <a:spLocks noGrp="1"/>
          </p:cNvSpPr>
          <p:nvPr>
            <p:ph type="body" sz="quarter" idx="38"/>
          </p:nvPr>
        </p:nvSpPr>
        <p:spPr>
          <a:xfrm>
            <a:off x="11417128" y="357645"/>
            <a:ext cx="127000" cy="125999"/>
          </a:xfrm>
          <a:solidFill>
            <a:srgbClr val="0078D4"/>
          </a:solidFill>
        </p:spPr>
        <p:txBody>
          <a:bodyPr/>
          <a:lstStyle/>
          <a:p>
            <a:endParaRPr lang="en-US" noProof="0"/>
          </a:p>
        </p:txBody>
      </p:sp>
      <p:sp>
        <p:nvSpPr>
          <p:cNvPr id="153" name="Text Placeholder 61">
            <a:extLst>
              <a:ext uri="{FF2B5EF4-FFF2-40B4-BE49-F238E27FC236}">
                <a16:creationId xmlns:a16="http://schemas.microsoft.com/office/drawing/2014/main" id="{64A80F0B-AB57-6CD8-BD65-80331CC7D399}"/>
              </a:ext>
              <a:ext uri="{C183D7F6-B498-43B3-948B-1728B52AA6E4}">
                <adec:decorative xmlns:adec="http://schemas.microsoft.com/office/drawing/2017/decorative" val="1"/>
              </a:ext>
            </a:extLst>
          </p:cNvPr>
          <p:cNvSpPr>
            <a:spLocks noGrp="1"/>
          </p:cNvSpPr>
          <p:nvPr>
            <p:ph type="body" sz="quarter" idx="39"/>
          </p:nvPr>
        </p:nvSpPr>
        <p:spPr>
          <a:xfrm>
            <a:off x="11588664" y="357645"/>
            <a:ext cx="127000" cy="125999"/>
          </a:xfrm>
          <a:solidFill>
            <a:srgbClr val="0078D4"/>
          </a:solidFill>
        </p:spPr>
        <p:txBody>
          <a:bodyPr/>
          <a:lstStyle/>
          <a:p>
            <a:endParaRPr lang="en-US" noProof="0"/>
          </a:p>
        </p:txBody>
      </p:sp>
      <p:sp>
        <p:nvSpPr>
          <p:cNvPr id="154" name="Text Placeholder 62">
            <a:extLst>
              <a:ext uri="{FF2B5EF4-FFF2-40B4-BE49-F238E27FC236}">
                <a16:creationId xmlns:a16="http://schemas.microsoft.com/office/drawing/2014/main" id="{BE81076E-DA87-3825-8349-D577BD61788D}"/>
              </a:ext>
              <a:ext uri="{C183D7F6-B498-43B3-948B-1728B52AA6E4}">
                <adec:decorative xmlns:adec="http://schemas.microsoft.com/office/drawing/2017/decorative" val="1"/>
              </a:ext>
            </a:extLst>
          </p:cNvPr>
          <p:cNvSpPr>
            <a:spLocks noGrp="1"/>
          </p:cNvSpPr>
          <p:nvPr>
            <p:ph type="body" sz="quarter" idx="40"/>
          </p:nvPr>
        </p:nvSpPr>
        <p:spPr>
          <a:xfrm>
            <a:off x="11760200" y="357645"/>
            <a:ext cx="127000" cy="125999"/>
          </a:xfrm>
        </p:spPr>
        <p:txBody>
          <a:bodyPr/>
          <a:lstStyle/>
          <a:p>
            <a:endParaRPr lang="en-US" noProof="0"/>
          </a:p>
        </p:txBody>
      </p:sp>
      <p:pic>
        <p:nvPicPr>
          <p:cNvPr id="9" name="Picture 8">
            <a:extLst>
              <a:ext uri="{FF2B5EF4-FFF2-40B4-BE49-F238E27FC236}">
                <a16:creationId xmlns:a16="http://schemas.microsoft.com/office/drawing/2014/main" id="{F7D84460-CBA3-D31C-8D4D-22E438CEC923}"/>
              </a:ext>
              <a:ext uri="{C183D7F6-B498-43B3-948B-1728B52AA6E4}">
                <adec:decorative xmlns:adec="http://schemas.microsoft.com/office/drawing/2017/decorative" val="1"/>
              </a:ext>
            </a:extLst>
          </p:cNvPr>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7289944" y="2807387"/>
            <a:ext cx="360000" cy="360000"/>
          </a:xfrm>
          <a:prstGeom prst="ellipse">
            <a:avLst/>
          </a:prstGeom>
          <a:solidFill>
            <a:srgbClr val="FFFFFF"/>
          </a:solidFill>
        </p:spPr>
      </p:pic>
      <p:pic>
        <p:nvPicPr>
          <p:cNvPr id="12" name="Picture 11">
            <a:extLst>
              <a:ext uri="{FF2B5EF4-FFF2-40B4-BE49-F238E27FC236}">
                <a16:creationId xmlns:a16="http://schemas.microsoft.com/office/drawing/2014/main" id="{FF2A4115-C773-51A2-D085-CD7F83AFA677}"/>
              </a:ext>
              <a:ext uri="{C183D7F6-B498-43B3-948B-1728B52AA6E4}">
                <adec:decorative xmlns:adec="http://schemas.microsoft.com/office/drawing/2017/decorative" val="1"/>
              </a:ext>
            </a:extLst>
          </p:cNvPr>
          <p:cNvPicPr>
            <a:picLocks noChangeAspect="1"/>
          </p:cNvPicPr>
          <p:nvPr/>
        </p:nvPicPr>
        <p:blipFill>
          <a:blip r:embed="rId14" cstate="screen">
            <a:extLst>
              <a:ext uri="{28A0092B-C50C-407E-A947-70E740481C1C}">
                <a14:useLocalDpi xmlns:a14="http://schemas.microsoft.com/office/drawing/2010/main"/>
              </a:ext>
            </a:extLst>
          </a:blip>
          <a:stretch>
            <a:fillRect/>
          </a:stretch>
        </p:blipFill>
        <p:spPr>
          <a:xfrm>
            <a:off x="7289944" y="5446322"/>
            <a:ext cx="360000" cy="360000"/>
          </a:xfrm>
          <a:prstGeom prst="ellipse">
            <a:avLst/>
          </a:prstGeom>
          <a:solidFill>
            <a:srgbClr val="FFFFFF"/>
          </a:solidFill>
        </p:spPr>
      </p:pic>
    </p:spTree>
    <p:extLst>
      <p:ext uri="{BB962C8B-B14F-4D97-AF65-F5344CB8AC3E}">
        <p14:creationId xmlns:p14="http://schemas.microsoft.com/office/powerpoint/2010/main" val="2597717602"/>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321</Words>
  <Application>Microsoft Office PowerPoint</Application>
  <PresentationFormat>Widescreen</PresentationFormat>
  <Paragraphs>31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A day in the life of a person with a mobility disability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2025-02-11T22:31:03Z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