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4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7.png"/><Relationship Id="rId3" Type="http://schemas.openxmlformats.org/officeDocument/2006/relationships/image" Target="../media/image8.svg"/><Relationship Id="rId7" Type="http://schemas.openxmlformats.org/officeDocument/2006/relationships/image" Target="../media/image12.png"/><Relationship Id="rId12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openxmlformats.org/officeDocument/2006/relationships/image" Target="../media/image10.svg"/><Relationship Id="rId10" Type="http://schemas.openxmlformats.org/officeDocument/2006/relationships/hyperlink" Target="https://support.microsoft.com/en-us/topic/overview-of-microsoft-365-chat-preview-5b00a52d-7296-48ee-b938-b95b7209f737" TargetMode="External"/><Relationship Id="rId4" Type="http://schemas.openxmlformats.org/officeDocument/2006/relationships/image" Target="../media/image9.png"/><Relationship Id="rId9" Type="http://schemas.openxmlformats.org/officeDocument/2006/relationships/image" Target="../media/image14.sv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2EC1A8-00F2-89BC-35FF-A9204DA42E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>
            <a:extLst>
              <a:ext uri="{FF2B5EF4-FFF2-40B4-BE49-F238E27FC236}">
                <a16:creationId xmlns:a16="http://schemas.microsoft.com/office/drawing/2014/main" id="{D6D9A993-FD88-954B-DEA1-D970C2142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387766"/>
            <a:ext cx="6835775" cy="263149"/>
          </a:xfrm>
        </p:spPr>
        <p:txBody>
          <a:bodyPr/>
          <a:lstStyle/>
          <a:p>
            <a:r>
              <a:rPr lang="en-US" noProof="0"/>
              <a:t>A day in the life of a person who is dyslexic (neurodivergent)</a:t>
            </a:r>
          </a:p>
        </p:txBody>
      </p:sp>
      <p:sp>
        <p:nvSpPr>
          <p:cNvPr id="125" name="Text Placeholder 124">
            <a:extLst>
              <a:ext uri="{FF2B5EF4-FFF2-40B4-BE49-F238E27FC236}">
                <a16:creationId xmlns:a16="http://schemas.microsoft.com/office/drawing/2014/main" id="{100085BD-236D-28F9-BE14-2C1B6CA1C8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pPr lvl="0"/>
            <a:r>
              <a:rPr lang="en-US" noProof="0"/>
              <a:t>Microsoft 365 Copilot</a:t>
            </a:r>
          </a:p>
        </p:txBody>
      </p:sp>
      <p:sp>
        <p:nvSpPr>
          <p:cNvPr id="15" name="Rectangle: Rounded Corners 6" descr="Benefits">
            <a:extLst>
              <a:ext uri="{FF2B5EF4-FFF2-40B4-BE49-F238E27FC236}">
                <a16:creationId xmlns:a16="http://schemas.microsoft.com/office/drawing/2014/main" id="{E3999CB5-E742-4CED-E0A1-D3A9BF26219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sp>
        <p:nvSpPr>
          <p:cNvPr id="24" name="Rectangle: Rounded Corners 6" descr="Areas of investment: reading comprehension">
            <a:extLst>
              <a:ext uri="{FF2B5EF4-FFF2-40B4-BE49-F238E27FC236}">
                <a16:creationId xmlns:a16="http://schemas.microsoft.com/office/drawing/2014/main" id="{C614B46C-EA5D-C47B-DF35-B3FCB6E8509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1366317" y="1134767"/>
            <a:ext cx="2795593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Areas of investment: Reading comprehension</a:t>
            </a:r>
          </a:p>
        </p:txBody>
      </p:sp>
      <p:sp>
        <p:nvSpPr>
          <p:cNvPr id="20" name="Rectangle: Rounded Corners 6" descr="Improve writing">
            <a:extLst>
              <a:ext uri="{FF2B5EF4-FFF2-40B4-BE49-F238E27FC236}">
                <a16:creationId xmlns:a16="http://schemas.microsoft.com/office/drawing/2014/main" id="{6E4996B8-3D31-5A1C-7C90-4BD40D25B43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4212579" y="1134767"/>
            <a:ext cx="2325078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Improve writing</a:t>
            </a:r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7312B1A3-72B5-297C-D5C8-D0E59B8169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59712" y="1170767"/>
            <a:ext cx="144000" cy="144000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B561A1D7-F2E5-68F5-2793-125E42151B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26152" y="1170767"/>
            <a:ext cx="144000" cy="144000"/>
          </a:xfrm>
          <a:prstGeom prst="rect">
            <a:avLst/>
          </a:prstGeom>
        </p:spPr>
      </p:pic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04921D90-BAA1-698A-7FE3-8533E5664F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976461" cy="345600"/>
          </a:xfrm>
        </p:spPr>
        <p:txBody>
          <a:bodyPr/>
          <a:lstStyle/>
          <a:p>
            <a:r>
              <a:rPr lang="en-US" noProof="0"/>
              <a:t>9:00 am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6E3BCEB6-0B5B-E190-E58C-F75A9A468B7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noProof="0"/>
              <a:t>To prepare for her day, Ana asks Copilot to summarize all emails and chat over the past day.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65017E7A-88E8-CA77-C939-37F781DCB92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290173" y="2902554"/>
            <a:ext cx="1371253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Chat</a:t>
            </a:r>
            <a:r>
              <a:rPr kumimoji="0" lang="en-US" sz="1100" b="0" i="0" u="none" strike="noStrike" kern="0" cap="none" spc="0" normalizeH="0" baseline="3000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2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25598276-F015-1A5A-57D7-5F940C9912C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Summarize all my emails and Teams chats</a:t>
            </a:r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in the past day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. </a:t>
            </a:r>
          </a:p>
          <a:p>
            <a:endParaRPr kumimoji="0" lang="en-US" sz="900" b="0" i="0" u="none" strike="noStrike" kern="1200" cap="none" spc="0" normalizeH="0" baseline="0" noProof="0">
              <a:ln w="3175"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3346F0DB-9602-A62D-DFDD-AE658E1D5BB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776898" y="1593881"/>
            <a:ext cx="976461" cy="345600"/>
          </a:xfrm>
        </p:spPr>
        <p:txBody>
          <a:bodyPr/>
          <a:lstStyle/>
          <a:p>
            <a:r>
              <a:rPr lang="en-US" noProof="0"/>
              <a:t>9:15 am</a:t>
            </a:r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AE2709CA-46D5-26D7-8C1D-7602FC53D89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She received a lengthy document with complex language from a customer. She asks Copilot in Word to summarize the document and simplify the language.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7D5F29-494D-E6C8-780F-A38E4CD9CD7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461037" y="2923158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in Word</a:t>
            </a:r>
            <a:endParaRPr kumimoji="0" lang="en-US" sz="11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C543408F-CA72-AE0F-FCBD-1C95CD71B5B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/>
          </a:bodyPr>
          <a:lstStyle/>
          <a:p>
            <a:pPr marL="0" marR="0" lvl="0" indent="0" algn="l" defTabSz="9422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1200" cap="none" spc="0" normalizeH="0" baseline="0" noProof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Summarize this document </a:t>
            </a:r>
            <a:r>
              <a:rPr kumimoji="0" lang="en-US" sz="900" i="0" u="none" strike="noStrike" kern="1200" cap="none" spc="0" normalizeH="0" baseline="0" noProof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and simplify the language.</a:t>
            </a:r>
          </a:p>
          <a:p>
            <a:pPr marL="0" marR="0" lvl="0" indent="0" algn="l" defTabSz="9422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 w="3175"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70752962-8F8B-9E84-16EA-9392D098DB7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969595" y="1593881"/>
            <a:ext cx="976461" cy="345600"/>
          </a:xfrm>
        </p:spPr>
        <p:txBody>
          <a:bodyPr/>
          <a:lstStyle/>
          <a:p>
            <a:r>
              <a:rPr lang="en-US" noProof="0"/>
              <a:t>10:00 am</a:t>
            </a:r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48BB28AC-9A12-EE1E-5973-62A6B5C755F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Ana also received a long video in Stream. She uses Copilot in Stream to get the main points of the video while reducing cognitive load.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7288AA-5EB6-552A-5FAA-DE54EA302B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7671137" y="2907871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in Stream </a:t>
            </a:r>
            <a:endParaRPr kumimoji="0" lang="en-US" sz="11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35B7E062-27F0-7693-5570-F52CA279539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1200" cap="none" spc="0" normalizeH="0" baseline="0" noProof="0">
                <a:ln w="3175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Summarize the video.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16FF2131-98B5-7BA9-2831-61FB9D412A3B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969595" y="4053821"/>
            <a:ext cx="976461" cy="345600"/>
          </a:xfrm>
        </p:spPr>
        <p:txBody>
          <a:bodyPr/>
          <a:lstStyle/>
          <a:p>
            <a:r>
              <a:rPr lang="en-US" noProof="0"/>
              <a:t>1:00 pm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E678AAF6-4A15-C362-B088-42A8DE40030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1153173"/>
          </a:xfrm>
        </p:spPr>
        <p:txBody>
          <a:bodyPr>
            <a:normAutofit/>
          </a:bodyPr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She needs to send an email back to her customer but struggles to get started from a blank email. She uses Draft with Copilot to create the first draft without worrying about grammar and spelling, then she can refine and send.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6AF1751-5C6E-27A9-FB1A-EFD2FB1EE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6877" y="5446322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B0D9A54-C1F5-BD98-D63B-64AABDF1F55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7695828" y="5541684"/>
            <a:ext cx="1264902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in Outlook</a:t>
            </a:r>
            <a:endParaRPr kumimoji="0" lang="en-US" sz="11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FAE6788D-DD83-3B65-A585-B2E9BC6B04B3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806322"/>
            <a:ext cx="2808000" cy="626701"/>
          </a:xfrm>
        </p:spPr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draft to [customer] </a:t>
            </a: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outlining our last meeting and provide suggested next steps.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F6E640D4-7A8F-206B-82AA-A2A92C6050A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776898" y="4053821"/>
            <a:ext cx="976461" cy="345600"/>
          </a:xfrm>
        </p:spPr>
        <p:txBody>
          <a:bodyPr/>
          <a:lstStyle/>
          <a:p>
            <a:r>
              <a:rPr lang="en-US" noProof="0"/>
              <a:t>3:00 pm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F54A0CE5-96F6-36AB-EEE0-4A5526C4A688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Next, Ana is going to write a blog about a grant recipient for her organization website. She creates a first draft using Copilot in Word, then refines the content for the target audience.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BD1672-856F-2B4E-1FEA-ADBCBA3DAAE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464281" y="5551556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in Word</a:t>
            </a:r>
            <a:endParaRPr kumimoji="0" lang="en-US" sz="11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A6794854-7748-3F13-6AF2-4B8FA7E0FA7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806322"/>
            <a:ext cx="2808000" cy="626701"/>
          </a:xfrm>
        </p:spPr>
        <p:txBody>
          <a:bodyPr>
            <a:normAutofit fontScale="92500"/>
          </a:bodyPr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a draft </a:t>
            </a: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about [grantee] including [grantee] overview, project description, and project results.</a:t>
            </a:r>
          </a:p>
          <a:p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Revise the tone</a:t>
            </a: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for an external corporate blog.</a:t>
            </a:r>
          </a:p>
          <a:p>
            <a:endParaRPr kumimoji="0" lang="en-US" sz="900" i="0" u="none" strike="noStrike" kern="1200" cap="none" spc="0" normalizeH="0" baseline="0" noProof="0">
              <a:ln w="3175"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EB9B8FB-B3B6-383F-306E-674DC3B11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05330" y="5456194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5C0F34B5-2101-472A-10F6-8EA7AB177C2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84200" y="4053821"/>
            <a:ext cx="976461" cy="345600"/>
          </a:xfrm>
        </p:spPr>
        <p:txBody>
          <a:bodyPr/>
          <a:lstStyle/>
          <a:p>
            <a:r>
              <a:rPr lang="en-US" noProof="0"/>
              <a:t>4:00 pm</a:t>
            </a:r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8D352D92-F5F2-A6A8-62B9-DE1F0469726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Ana has missed a few chats during the day. She sees that her team has been discussing a new product launch and asks Copilot to summarize the conversation. 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1D615429-CBE0-5671-793F-11F3BF0D1EC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293284" y="5556901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in Teams</a:t>
            </a:r>
            <a:endParaRPr kumimoji="0" lang="en-US" sz="11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DFFBC351-50ED-237E-C551-A34247C5B889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806322"/>
            <a:ext cx="2808000" cy="626701"/>
          </a:xfrm>
        </p:spPr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Summarize this chat</a:t>
            </a: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and include the key points and who made them.</a:t>
            </a:r>
          </a:p>
          <a:p>
            <a:endParaRPr kumimoji="0" lang="en-US" sz="900" b="0" i="0" u="none" strike="noStrike" kern="1200" cap="none" spc="0" normalizeH="0" baseline="0" noProof="0">
              <a:ln w="3175"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35E69ED-08F5-362D-680C-CA33397341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sz="1100" noProof="0"/>
              <a:t>Buy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7C2F10C-7726-4743-CEA0-B1231A75955F}"/>
              </a:ext>
            </a:extLst>
          </p:cNvPr>
          <p:cNvSpPr txBox="1"/>
          <p:nvPr/>
        </p:nvSpPr>
        <p:spPr>
          <a:xfrm>
            <a:off x="10190608" y="1987775"/>
            <a:ext cx="1696592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Ana</a:t>
            </a:r>
            <a:b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uses technology to create and consume content.</a:t>
            </a:r>
          </a:p>
        </p:txBody>
      </p:sp>
      <p:pic>
        <p:nvPicPr>
          <p:cNvPr id="126" name="Graphic 125">
            <a:extLst>
              <a:ext uri="{FF2B5EF4-FFF2-40B4-BE49-F238E27FC236}">
                <a16:creationId xmlns:a16="http://schemas.microsoft.com/office/drawing/2014/main" id="{5D645E21-14FB-CE93-7ABD-B4F8E9D8C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0800000">
            <a:off x="11313874" y="3246820"/>
            <a:ext cx="274790" cy="274790"/>
          </a:xfrm>
          <a:prstGeom prst="rect">
            <a:avLst/>
          </a:prstGeom>
        </p:spPr>
      </p:pic>
      <p:pic>
        <p:nvPicPr>
          <p:cNvPr id="129" name="Picture 128">
            <a:hlinkClick r:id="rId10"/>
            <a:extLst>
              <a:ext uri="{FF2B5EF4-FFF2-40B4-BE49-F238E27FC236}">
                <a16:creationId xmlns:a16="http://schemas.microsoft.com/office/drawing/2014/main" id="{1C937D22-CD36-8A8A-D0C7-283D9ADD21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831223" y="2807192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pic>
        <p:nvPicPr>
          <p:cNvPr id="144" name="Picture 143">
            <a:extLst>
              <a:ext uri="{FF2B5EF4-FFF2-40B4-BE49-F238E27FC236}">
                <a16:creationId xmlns:a16="http://schemas.microsoft.com/office/drawing/2014/main" id="{A07AFF9A-D54C-E693-0DFE-EFD825E11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4333" y="5461539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152" name="Text Placeholder 60">
            <a:extLst>
              <a:ext uri="{FF2B5EF4-FFF2-40B4-BE49-F238E27FC236}">
                <a16:creationId xmlns:a16="http://schemas.microsoft.com/office/drawing/2014/main" id="{F2A935FB-A284-2314-277C-9A8041EA81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53" name="Text Placeholder 61">
            <a:extLst>
              <a:ext uri="{FF2B5EF4-FFF2-40B4-BE49-F238E27FC236}">
                <a16:creationId xmlns:a16="http://schemas.microsoft.com/office/drawing/2014/main" id="{55A475C1-A415-001E-EEE4-46D4FF3F3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54" name="Text Placeholder 62">
            <a:extLst>
              <a:ext uri="{FF2B5EF4-FFF2-40B4-BE49-F238E27FC236}">
                <a16:creationId xmlns:a16="http://schemas.microsoft.com/office/drawing/2014/main" id="{64AB114E-72EF-D78C-C8FE-73ACD0B65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</p:spPr>
        <p:txBody>
          <a:bodyPr/>
          <a:lstStyle/>
          <a:p>
            <a:endParaRPr lang="en-US" noProof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C6353A0-E774-15F4-085A-DB236CAA2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02086" y="2827796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pic>
        <p:nvPicPr>
          <p:cNvPr id="4" name="Picture 3" descr="Portrait of Cassandra">
            <a:extLst>
              <a:ext uri="{FF2B5EF4-FFF2-40B4-BE49-F238E27FC236}">
                <a16:creationId xmlns:a16="http://schemas.microsoft.com/office/drawing/2014/main" id="{1DB250C9-00B4-9B80-A050-AB12CC4B931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45230" y="3600450"/>
            <a:ext cx="1194396" cy="32575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4724193-1CBE-3067-6CB9-176DBE8AE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2186" y="2812509"/>
            <a:ext cx="360000" cy="360000"/>
          </a:xfrm>
          <a:prstGeom prst="ellipse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7127853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350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 person who is dyslexic (neurodivergent)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2025-02-11T22:31:45Z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