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EC1A8-00F2-89BC-35FF-A9204DA42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D6D9A993-FD88-954B-DEA1-D970C214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835775" cy="263149"/>
          </a:xfrm>
        </p:spPr>
        <p:txBody>
          <a:bodyPr/>
          <a:lstStyle/>
          <a:p>
            <a:r>
              <a:rPr lang="en-US" noProof="0"/>
              <a:t>A day in the life of a person who is dyslexic (neurodivergent)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100085BD-236D-28F9-BE14-2C1B6CA1C8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15" name="Rectangle: Rounded Corners 6" descr="Benefits">
            <a:extLst>
              <a:ext uri="{FF2B5EF4-FFF2-40B4-BE49-F238E27FC236}">
                <a16:creationId xmlns:a16="http://schemas.microsoft.com/office/drawing/2014/main" id="{E3999CB5-E742-4CED-E0A1-D3A9BF2621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24" name="Rectangle: Rounded Corners 6" descr="Areas of investment: reading comprehension">
            <a:extLst>
              <a:ext uri="{FF2B5EF4-FFF2-40B4-BE49-F238E27FC236}">
                <a16:creationId xmlns:a16="http://schemas.microsoft.com/office/drawing/2014/main" id="{C614B46C-EA5D-C47B-DF35-B3FCB6E8509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366317" y="1134767"/>
            <a:ext cx="2795593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Areas of investment: Reading comprehension</a:t>
            </a:r>
          </a:p>
        </p:txBody>
      </p:sp>
      <p:sp>
        <p:nvSpPr>
          <p:cNvPr id="20" name="Rectangle: Rounded Corners 6" descr="Improve writing">
            <a:extLst>
              <a:ext uri="{FF2B5EF4-FFF2-40B4-BE49-F238E27FC236}">
                <a16:creationId xmlns:a16="http://schemas.microsoft.com/office/drawing/2014/main" id="{6E4996B8-3D31-5A1C-7C90-4BD40D25B4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212579" y="1134767"/>
            <a:ext cx="2325078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Improve writing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312B1A3-72B5-297C-D5C8-D0E59B816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9712" y="1170767"/>
            <a:ext cx="144000" cy="144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B561A1D7-F2E5-68F5-2793-125E42151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6152" y="1170767"/>
            <a:ext cx="144000" cy="144000"/>
          </a:xfrm>
          <a:prstGeom prst="rect">
            <a:avLst/>
          </a:prstGeom>
        </p:spPr>
      </p:pic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4921D90-BAA1-698A-7FE3-8533E5664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E3BCEB6-0B5B-E190-E58C-F75A9A468B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To prepare for her day, Ana asks Copilot to summarize all emails and chat over the past day.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5017E7A-88E8-CA77-C939-37F781DCB9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90173" y="2902554"/>
            <a:ext cx="1371253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25598276-F015-1A5A-57D7-5F940C9912C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all my emails and Teams chats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 the past day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 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3346F0DB-9602-A62D-DFDD-AE658E1D5BB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9:15 am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AE2709CA-46D5-26D7-8C1D-7602FC53D89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She received a lengthy document with complex language from a customer. She asks Copilot in Word to summarize the document and simplify the language.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7D5F29-494D-E6C8-780F-A38E4CD9CD7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1037" y="2923158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C543408F-CA72-AE0F-FCBD-1C95CD71B5B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Summarize this document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and simplify the language.</a:t>
            </a:r>
          </a:p>
          <a:p>
            <a:pPr marL="0" marR="0" lvl="0" indent="0" algn="l" defTabSz="9422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70752962-8F8B-9E84-16EA-9392D098DB7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48BB28AC-9A12-EE1E-5973-62A6B5C755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Ana also received a long video in Stream. She uses Copilot in Stream to get the main points of the video while reducing cognitive load.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7288AA-5EB6-552A-5FAA-DE54EA302B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671137" y="290787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Stream 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35B7E062-27F0-7693-5570-F52CA279539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Summarize the video.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6FF2131-98B5-7BA9-2831-61FB9D412A3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1:00 pm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E678AAF6-4A15-C362-B088-42A8DE40030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115317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She needs to send an email back to her customer but struggles to get started from a blank email. She uses Draft with Copilot to create the first draft without worrying about grammar and spelling, then she can refine and send.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AF1751-5C6E-27A9-FB1A-EFD2FB1E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877" y="544632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0D9A54-C1F5-BD98-D63B-64AABDF1F5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695828" y="5541684"/>
            <a:ext cx="1264902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Outlook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FAE6788D-DD83-3B65-A585-B2E9BC6B04B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draft to [customer]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outlining our last meeting and provide suggested next steps.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F6E640D4-7A8F-206B-82AA-A2A92C6050A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3:00 pm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F54A0CE5-96F6-36AB-EEE0-4A5526C4A68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Next, Ana is going to write a blog about a grant recipient for her organization website. She creates a first draft using Copilot in Word, then refines the content for the target audience.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BD1672-856F-2B4E-1FEA-ADBCBA3DAA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4281" y="5551556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6794854-7748-3F13-6AF2-4B8FA7E0FA7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806322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draft 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about [grantee] including [grantee] overview, project description, and project results.</a:t>
            </a:r>
          </a:p>
          <a:p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Revise the tone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for an external corporate blog.</a:t>
            </a:r>
          </a:p>
          <a:p>
            <a:endParaRPr kumimoji="0" lang="en-US" sz="90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EB9B8FB-B3B6-383F-306E-674DC3B11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5330" y="545619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C0F34B5-2101-472A-10F6-8EA7AB177C2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8D352D92-F5F2-A6A8-62B9-DE1F0469726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Ana has missed a few chats during the day. She sees that her team has been discussing a new product launch and asks Copilot to summarize the conversation. 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D615429-CBE0-5671-793F-11F3BF0D1EC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93284" y="555690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Teams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DFFBC351-50ED-237E-C551-A34247C5B88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806322"/>
            <a:ext cx="2808000" cy="626701"/>
          </a:xfrm>
        </p:spPr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this chat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include the key points and who made them.</a:t>
            </a:r>
          </a:p>
          <a:p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35E69ED-08F5-362D-680C-CA3339734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C2F10C-7726-4743-CEA0-B1231A75955F}"/>
              </a:ext>
            </a:extLst>
          </p:cNvPr>
          <p:cNvSpPr txBox="1"/>
          <p:nvPr/>
        </p:nvSpPr>
        <p:spPr>
          <a:xfrm>
            <a:off x="10190608" y="1987775"/>
            <a:ext cx="169659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Ana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uses technology to create and consume content.</a:t>
            </a:r>
          </a:p>
        </p:txBody>
      </p:sp>
      <p:pic>
        <p:nvPicPr>
          <p:cNvPr id="126" name="Graphic 125">
            <a:extLst>
              <a:ext uri="{FF2B5EF4-FFF2-40B4-BE49-F238E27FC236}">
                <a16:creationId xmlns:a16="http://schemas.microsoft.com/office/drawing/2014/main" id="{5D645E21-14FB-CE93-7ABD-B4F8E9D8C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313874" y="3246820"/>
            <a:ext cx="274790" cy="274790"/>
          </a:xfrm>
          <a:prstGeom prst="rect">
            <a:avLst/>
          </a:prstGeom>
        </p:spPr>
      </p:pic>
      <p:pic>
        <p:nvPicPr>
          <p:cNvPr id="129" name="Picture 128">
            <a:hlinkClick r:id="rId10"/>
            <a:extLst>
              <a:ext uri="{FF2B5EF4-FFF2-40B4-BE49-F238E27FC236}">
                <a16:creationId xmlns:a16="http://schemas.microsoft.com/office/drawing/2014/main" id="{1C937D22-CD36-8A8A-D0C7-283D9ADD2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31223" y="2807192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A07AFF9A-D54C-E693-0DFE-EFD825E11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333" y="5461539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52" name="Text Placeholder 60">
            <a:extLst>
              <a:ext uri="{FF2B5EF4-FFF2-40B4-BE49-F238E27FC236}">
                <a16:creationId xmlns:a16="http://schemas.microsoft.com/office/drawing/2014/main" id="{F2A935FB-A284-2314-277C-9A8041EA81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61">
            <a:extLst>
              <a:ext uri="{FF2B5EF4-FFF2-40B4-BE49-F238E27FC236}">
                <a16:creationId xmlns:a16="http://schemas.microsoft.com/office/drawing/2014/main" id="{55A475C1-A415-001E-EEE4-46D4FF3F3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4" name="Text Placeholder 62">
            <a:extLst>
              <a:ext uri="{FF2B5EF4-FFF2-40B4-BE49-F238E27FC236}">
                <a16:creationId xmlns:a16="http://schemas.microsoft.com/office/drawing/2014/main" id="{64AB114E-72EF-D78C-C8FE-73ACD0B65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C6353A0-E774-15F4-085A-DB236CAA2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2086" y="2827796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4" name="Picture 3" descr="Portrait of Cassandra">
            <a:extLst>
              <a:ext uri="{FF2B5EF4-FFF2-40B4-BE49-F238E27FC236}">
                <a16:creationId xmlns:a16="http://schemas.microsoft.com/office/drawing/2014/main" id="{1DB250C9-00B4-9B80-A050-AB12CC4B931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5230" y="3600450"/>
            <a:ext cx="1194396" cy="32575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724193-1CBE-3067-6CB9-176DBE8AE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2186" y="2812509"/>
            <a:ext cx="360000" cy="360000"/>
          </a:xfrm>
          <a:prstGeom prst="ellipse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12785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350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person who is dyslexic (neurodivergent)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