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2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microsoft.com/en-us/topic/overview-of-microsoft-365-chat-preview-5b00a52d-7296-48ee-b938-b95b7209f737" TargetMode="External"/><Relationship Id="rId13" Type="http://schemas.openxmlformats.org/officeDocument/2006/relationships/image" Target="../media/image17.jpe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574FD-7B78-7490-4650-426158B2C5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0A690B95-7A33-A415-006B-F261B4483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/>
              <a:t>A day in the life of a person who is blind</a:t>
            </a:r>
          </a:p>
        </p:txBody>
      </p:sp>
      <p:sp>
        <p:nvSpPr>
          <p:cNvPr id="125" name="Text Placeholder 124">
            <a:extLst>
              <a:ext uri="{FF2B5EF4-FFF2-40B4-BE49-F238E27FC236}">
                <a16:creationId xmlns:a16="http://schemas.microsoft.com/office/drawing/2014/main" id="{5ECF3ED1-A2A6-7A01-1864-9898F4AC7A5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pPr lvl="0"/>
            <a:r>
              <a:rPr lang="en-US" noProof="0"/>
              <a:t>Microsoft 365 Copilot</a:t>
            </a:r>
          </a:p>
        </p:txBody>
      </p:sp>
      <p:sp>
        <p:nvSpPr>
          <p:cNvPr id="15" name="Rectangle: Rounded Corners 6" descr="Benefits">
            <a:extLst>
              <a:ext uri="{FF2B5EF4-FFF2-40B4-BE49-F238E27FC236}">
                <a16:creationId xmlns:a16="http://schemas.microsoft.com/office/drawing/2014/main" id="{2981F0BB-673D-6BF4-E493-4C6A6D3B25C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sp>
        <p:nvSpPr>
          <p:cNvPr id="24" name="Rectangle: Rounded Corners 6" descr="Areas of investment: content creation">
            <a:extLst>
              <a:ext uri="{FF2B5EF4-FFF2-40B4-BE49-F238E27FC236}">
                <a16:creationId xmlns:a16="http://schemas.microsoft.com/office/drawing/2014/main" id="{F715AD12-747D-F3E0-AEF9-E961B7DE80E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1366317" y="1134767"/>
            <a:ext cx="2795593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Areas of investment: Content creation</a:t>
            </a:r>
          </a:p>
        </p:txBody>
      </p:sp>
      <p:sp>
        <p:nvSpPr>
          <p:cNvPr id="20" name="Rectangle: Rounded Corners 6" descr="Meeting preparation">
            <a:extLst>
              <a:ext uri="{FF2B5EF4-FFF2-40B4-BE49-F238E27FC236}">
                <a16:creationId xmlns:a16="http://schemas.microsoft.com/office/drawing/2014/main" id="{62F62AA7-2019-011E-8F88-3E45E290A19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4202208" y="1148324"/>
            <a:ext cx="2325078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Meeting preparation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719149FD-17D6-4DC8-FEEE-B1979830FC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59712" y="1170767"/>
            <a:ext cx="144000" cy="144000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FE4E7D9F-12DF-6451-6DA8-835A43A65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26152" y="1170767"/>
            <a:ext cx="144000" cy="144000"/>
          </a:xfrm>
          <a:prstGeom prst="rect">
            <a:avLst/>
          </a:prstGeom>
        </p:spPr>
      </p:pic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E4DC6699-5D4E-DDCA-4172-A39386C07D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976461" cy="345600"/>
          </a:xfrm>
        </p:spPr>
        <p:txBody>
          <a:bodyPr/>
          <a:lstStyle/>
          <a:p>
            <a:r>
              <a:rPr lang="en-US" noProof="0"/>
              <a:t>8:30 am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C92A93E4-3856-474B-8684-B059165B276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/>
              <a:t>Lena starts working from her home-office and asks Copilot to summarize her emails and chats for any customer requests. 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CCCA1203-AAEF-C4F7-ECE2-CC343E8677E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271583" y="2816614"/>
            <a:ext cx="1371253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Chat</a:t>
            </a:r>
            <a:r>
              <a:rPr kumimoji="0" lang="en-US" sz="1100" b="0" i="0" u="none" strike="noStrike" kern="0" cap="none" spc="0" normalizeH="0" baseline="3000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2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E966E3D3-7630-5891-8476-C7D5EB7A9D7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</a:t>
            </a:r>
            <a:r>
              <a:rPr lang="en-US" sz="900" spc="0">
                <a:solidFill>
                  <a:prstClr val="black"/>
                </a:solidFill>
                <a:latin typeface="Segoe UI"/>
              </a:rPr>
              <a:t>questions from customers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 sent yesterday from my email and chat messages and</a:t>
            </a:r>
            <a:r>
              <a:rPr kumimoji="0" lang="en-GB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 prioritize my top 3 action items for today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.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4A3A9E3C-0732-C87A-9233-5ADB193D4F8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776898" y="1593881"/>
            <a:ext cx="976461" cy="345600"/>
          </a:xfrm>
        </p:spPr>
        <p:txBody>
          <a:bodyPr/>
          <a:lstStyle/>
          <a:p>
            <a:r>
              <a:rPr lang="en-US" noProof="0"/>
              <a:t>9:00 am</a:t>
            </a:r>
          </a:p>
        </p:txBody>
      </p:sp>
      <p:sp>
        <p:nvSpPr>
          <p:cNvPr id="77" name="Text Placeholder 76">
            <a:extLst>
              <a:ext uri="{FF2B5EF4-FFF2-40B4-BE49-F238E27FC236}">
                <a16:creationId xmlns:a16="http://schemas.microsoft.com/office/drawing/2014/main" id="{BC03EB28-6963-F4D0-333D-50817663F1F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She receives a Word document that is inaccessible with her screen reader. She asks Copilot in Word to summarize the document resulting in an accessible summary.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4FA63F2-DA24-C2D5-0DF2-DC3C1F7E82C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620861" y="2854677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Word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78" name="Text Placeholder 77">
            <a:extLst>
              <a:ext uri="{FF2B5EF4-FFF2-40B4-BE49-F238E27FC236}">
                <a16:creationId xmlns:a16="http://schemas.microsoft.com/office/drawing/2014/main" id="{995C3999-63CC-E4B6-5F84-05D4D34E0E1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</a:t>
            </a: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this document.</a:t>
            </a:r>
          </a:p>
          <a:p>
            <a:endParaRPr kumimoji="0" lang="en-US" sz="900" b="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D8BD209F-A02F-86FC-592E-7D79C4A094B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969595" y="1593881"/>
            <a:ext cx="976461" cy="345600"/>
          </a:xfrm>
        </p:spPr>
        <p:txBody>
          <a:bodyPr/>
          <a:lstStyle/>
          <a:p>
            <a:r>
              <a:rPr lang="en-US" noProof="0"/>
              <a:t>9:30 am</a:t>
            </a:r>
          </a:p>
        </p:txBody>
      </p:sp>
      <p:sp>
        <p:nvSpPr>
          <p:cNvPr id="79" name="Text Placeholder 78">
            <a:extLst>
              <a:ext uri="{FF2B5EF4-FFF2-40B4-BE49-F238E27FC236}">
                <a16:creationId xmlns:a16="http://schemas.microsoft.com/office/drawing/2014/main" id="{4B91D9BC-9522-0630-FF2D-4A5E7572B02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Lena has an upcoming meeting in the afternoon and needs to get prepared. She uses Copilot to get prepared.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F93875-7009-27B1-DC60-F99E6CEB685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874835" y="2863808"/>
            <a:ext cx="1371253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Chat</a:t>
            </a:r>
            <a:r>
              <a:rPr kumimoji="0" lang="en-US" sz="1100" b="0" i="0" u="none" strike="noStrike" kern="0" cap="none" spc="0" normalizeH="0" baseline="3000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2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80" name="Text Placeholder 79">
            <a:extLst>
              <a:ext uri="{FF2B5EF4-FFF2-40B4-BE49-F238E27FC236}">
                <a16:creationId xmlns:a16="http://schemas.microsoft.com/office/drawing/2014/main" id="{3679D480-E454-593E-2B82-3BAF523A78C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Help me prepare</a:t>
            </a: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 for [Review Meeting]</a:t>
            </a:r>
          </a:p>
          <a:p>
            <a:endParaRPr kumimoji="0" lang="en-US" sz="900" b="0" i="0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25BD09A8-5CEB-B1AD-8868-42FF616784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969595" y="4053821"/>
            <a:ext cx="976461" cy="345600"/>
          </a:xfrm>
        </p:spPr>
        <p:txBody>
          <a:bodyPr/>
          <a:lstStyle/>
          <a:p>
            <a:r>
              <a:rPr lang="en-US" noProof="0"/>
              <a:t>10:30 am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128FEEEB-C382-28D2-5E9D-0450977D095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1153173"/>
          </a:xfrm>
        </p:spPr>
        <p:txBody>
          <a:bodyPr>
            <a:normAutofit/>
          </a:bodyPr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Lena needs to prepare a slide deck for the upcoming meeting. She already has her notes created in Word. She asks Copilot to create a presentation from that document, which she can do without sighted assistance. 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A2357631-FEEB-20EC-EC0C-BCA830F5782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748894" y="5434976"/>
            <a:ext cx="1852305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PowerPoint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86996DB0-31DA-F5E2-D5BA-1B32F81034B0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806322"/>
            <a:ext cx="2808000" cy="626701"/>
          </a:xfrm>
        </p:spPr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presentation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from /[file]</a:t>
            </a:r>
          </a:p>
          <a:p>
            <a:endParaRPr kumimoji="0" lang="en-US" sz="900" b="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5070F476-FC28-9237-4F6D-BA3C758AE1A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776898" y="4053821"/>
            <a:ext cx="976461" cy="345600"/>
          </a:xfrm>
        </p:spPr>
        <p:txBody>
          <a:bodyPr/>
          <a:lstStyle/>
          <a:p>
            <a:r>
              <a:rPr lang="en-US" noProof="0"/>
              <a:t>2:00 pm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B6C964FE-0C45-8748-E074-9BDDC26DBF9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She attends a large meeting which takes place every week. She needs to find a message from the chat from last month. To save a lot of clicks, she uses Copilot in Teams.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46FD77FF-E912-A284-2ECE-36C761B61AC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406670" y="5416434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Teams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8435771D-14A4-0CCF-3D21-05C9E95C505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806322"/>
            <a:ext cx="2808000" cy="626701"/>
          </a:xfrm>
        </p:spPr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What did /Anna ask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in last week`s meeting? </a:t>
            </a:r>
            <a:endParaRPr kumimoji="0" lang="en-US" sz="90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CA96E233-1B0D-E46E-2DCA-5E01BDF7249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84200" y="4053821"/>
            <a:ext cx="976461" cy="345600"/>
          </a:xfrm>
        </p:spPr>
        <p:txBody>
          <a:bodyPr/>
          <a:lstStyle/>
          <a:p>
            <a:r>
              <a:rPr lang="en-US" noProof="0"/>
              <a:t>4:00 pm</a:t>
            </a:r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30619DAE-F3BD-E09C-A69F-5ED61083A99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Lena receives an email which includes an image that does not have any alternative text. She asks Copilot what the image shows.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9A927E08-8691-1700-18FB-919DC10690E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271584" y="5416434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Chat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82" name="Text Placeholder 81">
            <a:extLst>
              <a:ext uri="{FF2B5EF4-FFF2-40B4-BE49-F238E27FC236}">
                <a16:creationId xmlns:a16="http://schemas.microsoft.com/office/drawing/2014/main" id="{1631C042-495A-873C-A884-13BC00C4EEB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806322"/>
            <a:ext cx="2808000" cy="626701"/>
          </a:xfrm>
        </p:spPr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Please describe this image?</a:t>
            </a:r>
          </a:p>
          <a:p>
            <a:endParaRPr kumimoji="0" lang="en-US" sz="900" b="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207F9006-8428-BDFC-2BF4-04BA363E4C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sz="1100" noProof="0"/>
              <a:t>Buy</a:t>
            </a:r>
          </a:p>
        </p:txBody>
      </p:sp>
      <p:pic>
        <p:nvPicPr>
          <p:cNvPr id="126" name="Graphic 125">
            <a:extLst>
              <a:ext uri="{FF2B5EF4-FFF2-40B4-BE49-F238E27FC236}">
                <a16:creationId xmlns:a16="http://schemas.microsoft.com/office/drawing/2014/main" id="{1973C266-26EB-BBC3-A8A5-6008817B7C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11558349" y="3819678"/>
            <a:ext cx="274790" cy="274790"/>
          </a:xfrm>
          <a:prstGeom prst="rect">
            <a:avLst/>
          </a:prstGeom>
        </p:spPr>
      </p:pic>
      <p:pic>
        <p:nvPicPr>
          <p:cNvPr id="129" name="Picture 128">
            <a:hlinkClick r:id="rId8"/>
            <a:extLst>
              <a:ext uri="{FF2B5EF4-FFF2-40B4-BE49-F238E27FC236}">
                <a16:creationId xmlns:a16="http://schemas.microsoft.com/office/drawing/2014/main" id="{AF6C5DBC-2F3A-9B39-2A04-4959182F1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812633" y="2721252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pic>
        <p:nvPicPr>
          <p:cNvPr id="135" name="Picture 134">
            <a:extLst>
              <a:ext uri="{FF2B5EF4-FFF2-40B4-BE49-F238E27FC236}">
                <a16:creationId xmlns:a16="http://schemas.microsoft.com/office/drawing/2014/main" id="{FE664D3E-C2AB-CDC2-4C3D-59AC94624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61910" y="2759315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pic>
        <p:nvPicPr>
          <p:cNvPr id="141" name="Picture 140">
            <a:hlinkClick r:id="rId8"/>
            <a:extLst>
              <a:ext uri="{FF2B5EF4-FFF2-40B4-BE49-F238E27FC236}">
                <a16:creationId xmlns:a16="http://schemas.microsoft.com/office/drawing/2014/main" id="{2821978E-0D8A-8192-5C36-0189F16DC4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812633" y="5321072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pic>
        <p:nvPicPr>
          <p:cNvPr id="144" name="Picture 143">
            <a:extLst>
              <a:ext uri="{FF2B5EF4-FFF2-40B4-BE49-F238E27FC236}">
                <a16:creationId xmlns:a16="http://schemas.microsoft.com/office/drawing/2014/main" id="{4723165B-B7D8-9328-F47E-71E6E2BA70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7719" y="5321072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pic>
        <p:nvPicPr>
          <p:cNvPr id="150" name="Picture 149">
            <a:extLst>
              <a:ext uri="{FF2B5EF4-FFF2-40B4-BE49-F238E27FC236}">
                <a16:creationId xmlns:a16="http://schemas.microsoft.com/office/drawing/2014/main" id="{7A18CB15-6B9B-D202-5B23-F32CCAA102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89944" y="533961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152" name="Text Placeholder 60">
            <a:extLst>
              <a:ext uri="{FF2B5EF4-FFF2-40B4-BE49-F238E27FC236}">
                <a16:creationId xmlns:a16="http://schemas.microsoft.com/office/drawing/2014/main" id="{90C83D98-5108-DA79-14EC-90947D7ED9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3" name="Text Placeholder 61">
            <a:extLst>
              <a:ext uri="{FF2B5EF4-FFF2-40B4-BE49-F238E27FC236}">
                <a16:creationId xmlns:a16="http://schemas.microsoft.com/office/drawing/2014/main" id="{05948195-ED4D-4FFF-9FFB-1FA04DE71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4" name="Text Placeholder 62">
            <a:extLst>
              <a:ext uri="{FF2B5EF4-FFF2-40B4-BE49-F238E27FC236}">
                <a16:creationId xmlns:a16="http://schemas.microsoft.com/office/drawing/2014/main" id="{807455FD-8E5D-AB9E-2224-72D05B556B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pic>
        <p:nvPicPr>
          <p:cNvPr id="5" name="Picture 4">
            <a:hlinkClick r:id="rId8"/>
            <a:extLst>
              <a:ext uri="{FF2B5EF4-FFF2-40B4-BE49-F238E27FC236}">
                <a16:creationId xmlns:a16="http://schemas.microsoft.com/office/drawing/2014/main" id="{373022DF-2B18-606B-F23B-95B7ACA33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7415885" y="2768446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BCA6BDC9-0A59-7761-DFCE-3E57646014C6}"/>
              </a:ext>
            </a:extLst>
          </p:cNvPr>
          <p:cNvSpPr txBox="1"/>
          <p:nvPr/>
        </p:nvSpPr>
        <p:spPr>
          <a:xfrm>
            <a:off x="10190608" y="1987775"/>
            <a:ext cx="1696592" cy="16004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Lena</a:t>
            </a:r>
            <a:b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uses a screen reader and braille keyboard to consume and create content.</a:t>
            </a:r>
          </a:p>
        </p:txBody>
      </p:sp>
      <p:pic>
        <p:nvPicPr>
          <p:cNvPr id="7" name="Picture 6" descr="A woman typing on a Braille keyboard and an open laptop sitting on a table">
            <a:extLst>
              <a:ext uri="{FF2B5EF4-FFF2-40B4-BE49-F238E27FC236}">
                <a16:creationId xmlns:a16="http://schemas.microsoft.com/office/drawing/2014/main" id="{437E643B-6767-2920-1133-05721B2D0488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9076" y="4353975"/>
            <a:ext cx="2459056" cy="1844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43078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312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person who is blind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2025-02-11T22:30:24Z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