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4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https://support.microsoft.com/en-us/topic/overview-of-microsoft-365-chat-preview-5b00a52d-7296-48ee-b938-b95b7209f737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452AD6-5139-4098-13CC-09033E8BB7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C0751207-0C6E-097D-7DE5-1A23EBBEB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766"/>
            <a:ext cx="6835775" cy="263149"/>
          </a:xfrm>
        </p:spPr>
        <p:txBody>
          <a:bodyPr/>
          <a:lstStyle/>
          <a:p>
            <a:r>
              <a:rPr lang="en-US" noProof="0"/>
              <a:t>A day in the life of a person who is autistic (neurodivergent)</a:t>
            </a:r>
          </a:p>
        </p:txBody>
      </p:sp>
      <p:sp>
        <p:nvSpPr>
          <p:cNvPr id="125" name="Text Placeholder 124">
            <a:extLst>
              <a:ext uri="{FF2B5EF4-FFF2-40B4-BE49-F238E27FC236}">
                <a16:creationId xmlns:a16="http://schemas.microsoft.com/office/drawing/2014/main" id="{4B79C9BB-BF80-4F0C-8EBE-03319B4F058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pPr lvl="0"/>
            <a:r>
              <a:rPr lang="en-US" noProof="0"/>
              <a:t>Microsoft 365 Copilot</a:t>
            </a:r>
          </a:p>
        </p:txBody>
      </p:sp>
      <p:sp>
        <p:nvSpPr>
          <p:cNvPr id="15" name="Rectangle: Rounded Corners 6" descr="Benefits">
            <a:extLst>
              <a:ext uri="{FF2B5EF4-FFF2-40B4-BE49-F238E27FC236}">
                <a16:creationId xmlns:a16="http://schemas.microsoft.com/office/drawing/2014/main" id="{48FF9344-9F38-5459-10F0-0B28302A607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sp>
        <p:nvSpPr>
          <p:cNvPr id="24" name="Rectangle: Rounded Corners 6" descr="Areas of investment: better understand tone">
            <a:extLst>
              <a:ext uri="{FF2B5EF4-FFF2-40B4-BE49-F238E27FC236}">
                <a16:creationId xmlns:a16="http://schemas.microsoft.com/office/drawing/2014/main" id="{36162D7E-0D09-033B-B553-237C7E92C84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1366317" y="1134767"/>
            <a:ext cx="2795593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Areas of investment: Better understand tone</a:t>
            </a:r>
          </a:p>
        </p:txBody>
      </p:sp>
      <p:sp>
        <p:nvSpPr>
          <p:cNvPr id="20" name="Rectangle: Rounded Corners 6" descr="Asking additional questions">
            <a:extLst>
              <a:ext uri="{FF2B5EF4-FFF2-40B4-BE49-F238E27FC236}">
                <a16:creationId xmlns:a16="http://schemas.microsoft.com/office/drawing/2014/main" id="{E6DB6457-CB5F-1A20-2060-283EB183847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4212579" y="1134767"/>
            <a:ext cx="2325078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Asking additional questions</a:t>
            </a:r>
          </a:p>
        </p:txBody>
      </p:sp>
      <p:sp>
        <p:nvSpPr>
          <p:cNvPr id="4" name="Graphic 20">
            <a:extLst>
              <a:ext uri="{FF2B5EF4-FFF2-40B4-BE49-F238E27FC236}">
                <a16:creationId xmlns:a16="http://schemas.microsoft.com/office/drawing/2014/main" id="{E536AE2B-FA70-E8BB-0CC4-807FA50AA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71711" y="1184866"/>
            <a:ext cx="119982" cy="114904"/>
          </a:xfrm>
          <a:custGeom>
            <a:avLst/>
            <a:gdLst>
              <a:gd name="connsiteX0" fmla="*/ 52728 w 119982"/>
              <a:gd name="connsiteY0" fmla="*/ 4518 h 114904"/>
              <a:gd name="connsiteX1" fmla="*/ 67254 w 119982"/>
              <a:gd name="connsiteY1" fmla="*/ 4518 h 114904"/>
              <a:gd name="connsiteX2" fmla="*/ 81402 w 119982"/>
              <a:gd name="connsiteY2" fmla="*/ 33180 h 114904"/>
              <a:gd name="connsiteX3" fmla="*/ 113040 w 119982"/>
              <a:gd name="connsiteY3" fmla="*/ 37776 h 114904"/>
              <a:gd name="connsiteX4" fmla="*/ 117528 w 119982"/>
              <a:gd name="connsiteY4" fmla="*/ 51594 h 114904"/>
              <a:gd name="connsiteX5" fmla="*/ 94632 w 119982"/>
              <a:gd name="connsiteY5" fmla="*/ 73914 h 114904"/>
              <a:gd name="connsiteX6" fmla="*/ 100038 w 119982"/>
              <a:gd name="connsiteY6" fmla="*/ 105414 h 114904"/>
              <a:gd name="connsiteX7" fmla="*/ 88284 w 119982"/>
              <a:gd name="connsiteY7" fmla="*/ 113958 h 114904"/>
              <a:gd name="connsiteX8" fmla="*/ 59988 w 119982"/>
              <a:gd name="connsiteY8" fmla="*/ 99078 h 114904"/>
              <a:gd name="connsiteX9" fmla="*/ 31698 w 119982"/>
              <a:gd name="connsiteY9" fmla="*/ 113958 h 114904"/>
              <a:gd name="connsiteX10" fmla="*/ 19938 w 119982"/>
              <a:gd name="connsiteY10" fmla="*/ 105414 h 114904"/>
              <a:gd name="connsiteX11" fmla="*/ 25344 w 119982"/>
              <a:gd name="connsiteY11" fmla="*/ 73914 h 114904"/>
              <a:gd name="connsiteX12" fmla="*/ 2454 w 119982"/>
              <a:gd name="connsiteY12" fmla="*/ 51594 h 114904"/>
              <a:gd name="connsiteX13" fmla="*/ 6942 w 119982"/>
              <a:gd name="connsiteY13" fmla="*/ 37776 h 114904"/>
              <a:gd name="connsiteX14" fmla="*/ 38580 w 119982"/>
              <a:gd name="connsiteY14" fmla="*/ 33180 h 114904"/>
              <a:gd name="connsiteX15" fmla="*/ 52728 w 119982"/>
              <a:gd name="connsiteY15" fmla="*/ 4518 h 114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9982" h="114904">
                <a:moveTo>
                  <a:pt x="52728" y="4518"/>
                </a:moveTo>
                <a:cubicBezTo>
                  <a:pt x="55698" y="-1506"/>
                  <a:pt x="64284" y="-1506"/>
                  <a:pt x="67254" y="4518"/>
                </a:cubicBezTo>
                <a:lnTo>
                  <a:pt x="81402" y="33180"/>
                </a:lnTo>
                <a:lnTo>
                  <a:pt x="113040" y="37776"/>
                </a:lnTo>
                <a:cubicBezTo>
                  <a:pt x="119682" y="38742"/>
                  <a:pt x="122334" y="46908"/>
                  <a:pt x="117528" y="51594"/>
                </a:cubicBezTo>
                <a:lnTo>
                  <a:pt x="94632" y="73914"/>
                </a:lnTo>
                <a:lnTo>
                  <a:pt x="100038" y="105414"/>
                </a:lnTo>
                <a:cubicBezTo>
                  <a:pt x="101178" y="112032"/>
                  <a:pt x="94230" y="117078"/>
                  <a:pt x="88284" y="113958"/>
                </a:cubicBezTo>
                <a:lnTo>
                  <a:pt x="59988" y="99078"/>
                </a:lnTo>
                <a:lnTo>
                  <a:pt x="31698" y="113958"/>
                </a:lnTo>
                <a:cubicBezTo>
                  <a:pt x="25758" y="117078"/>
                  <a:pt x="18810" y="112038"/>
                  <a:pt x="19938" y="105414"/>
                </a:cubicBezTo>
                <a:lnTo>
                  <a:pt x="25344" y="73914"/>
                </a:lnTo>
                <a:lnTo>
                  <a:pt x="2454" y="51594"/>
                </a:lnTo>
                <a:cubicBezTo>
                  <a:pt x="-2352" y="46914"/>
                  <a:pt x="300" y="38742"/>
                  <a:pt x="6942" y="37776"/>
                </a:cubicBezTo>
                <a:lnTo>
                  <a:pt x="38580" y="33180"/>
                </a:lnTo>
                <a:lnTo>
                  <a:pt x="52728" y="4518"/>
                </a:lnTo>
                <a:close/>
              </a:path>
            </a:pathLst>
          </a:custGeom>
          <a:solidFill>
            <a:srgbClr val="FFA38B"/>
          </a:solidFill>
          <a:ln w="59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Graphic 24">
            <a:extLst>
              <a:ext uri="{FF2B5EF4-FFF2-40B4-BE49-F238E27FC236}">
                <a16:creationId xmlns:a16="http://schemas.microsoft.com/office/drawing/2014/main" id="{53FD8A2C-A8DB-E1C1-EFEC-E8F7FE8EFC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44153" y="1173747"/>
            <a:ext cx="108001" cy="137945"/>
          </a:xfrm>
          <a:custGeom>
            <a:avLst/>
            <a:gdLst>
              <a:gd name="connsiteX0" fmla="*/ 78310 w 108001"/>
              <a:gd name="connsiteY0" fmla="*/ 27194 h 137945"/>
              <a:gd name="connsiteX1" fmla="*/ 79444 w 108001"/>
              <a:gd name="connsiteY1" fmla="*/ 35600 h 137945"/>
              <a:gd name="connsiteX2" fmla="*/ 87403 w 108001"/>
              <a:gd name="connsiteY2" fmla="*/ 94478 h 137945"/>
              <a:gd name="connsiteX3" fmla="*/ 60502 w 108001"/>
              <a:gd name="connsiteY3" fmla="*/ 110522 h 137945"/>
              <a:gd name="connsiteX4" fmla="*/ 64756 w 108001"/>
              <a:gd name="connsiteY4" fmla="*/ 106262 h 137945"/>
              <a:gd name="connsiteX5" fmla="*/ 64608 w 108001"/>
              <a:gd name="connsiteY5" fmla="*/ 97778 h 137945"/>
              <a:gd name="connsiteX6" fmla="*/ 56272 w 108001"/>
              <a:gd name="connsiteY6" fmla="*/ 97778 h 137945"/>
              <a:gd name="connsiteX7" fmla="*/ 41272 w 108001"/>
              <a:gd name="connsiteY7" fmla="*/ 112778 h 137945"/>
              <a:gd name="connsiteX8" fmla="*/ 41272 w 108001"/>
              <a:gd name="connsiteY8" fmla="*/ 121262 h 137945"/>
              <a:gd name="connsiteX9" fmla="*/ 56272 w 108001"/>
              <a:gd name="connsiteY9" fmla="*/ 136262 h 137945"/>
              <a:gd name="connsiteX10" fmla="*/ 64756 w 108001"/>
              <a:gd name="connsiteY10" fmla="*/ 136114 h 137945"/>
              <a:gd name="connsiteX11" fmla="*/ 64756 w 108001"/>
              <a:gd name="connsiteY11" fmla="*/ 127778 h 137945"/>
              <a:gd name="connsiteX12" fmla="*/ 59698 w 108001"/>
              <a:gd name="connsiteY12" fmla="*/ 122726 h 137945"/>
              <a:gd name="connsiteX13" fmla="*/ 107695 w 108001"/>
              <a:gd name="connsiteY13" fmla="*/ 63315 h 137945"/>
              <a:gd name="connsiteX14" fmla="*/ 86716 w 108001"/>
              <a:gd name="connsiteY14" fmla="*/ 26060 h 137945"/>
              <a:gd name="connsiteX15" fmla="*/ 78310 w 108001"/>
              <a:gd name="connsiteY15" fmla="*/ 27194 h 137945"/>
              <a:gd name="connsiteX16" fmla="*/ 66730 w 108001"/>
              <a:gd name="connsiteY16" fmla="*/ 16778 h 137945"/>
              <a:gd name="connsiteX17" fmla="*/ 51730 w 108001"/>
              <a:gd name="connsiteY17" fmla="*/ 1778 h 137945"/>
              <a:gd name="connsiteX18" fmla="*/ 43245 w 108001"/>
              <a:gd name="connsiteY18" fmla="*/ 1737 h 137945"/>
              <a:gd name="connsiteX19" fmla="*/ 42742 w 108001"/>
              <a:gd name="connsiteY19" fmla="*/ 9698 h 137945"/>
              <a:gd name="connsiteX20" fmla="*/ 43240 w 108001"/>
              <a:gd name="connsiteY20" fmla="*/ 10262 h 137945"/>
              <a:gd name="connsiteX21" fmla="*/ 48298 w 108001"/>
              <a:gd name="connsiteY21" fmla="*/ 15320 h 137945"/>
              <a:gd name="connsiteX22" fmla="*/ 307 w 108001"/>
              <a:gd name="connsiteY22" fmla="*/ 74735 h 137945"/>
              <a:gd name="connsiteX23" fmla="*/ 19630 w 108001"/>
              <a:gd name="connsiteY23" fmla="*/ 110672 h 137945"/>
              <a:gd name="connsiteX24" fmla="*/ 28058 w 108001"/>
              <a:gd name="connsiteY24" fmla="*/ 109690 h 137945"/>
              <a:gd name="connsiteX25" fmla="*/ 27268 w 108001"/>
              <a:gd name="connsiteY25" fmla="*/ 101420 h 137945"/>
              <a:gd name="connsiteX26" fmla="*/ 21624 w 108001"/>
              <a:gd name="connsiteY26" fmla="*/ 42274 h 137945"/>
              <a:gd name="connsiteX27" fmla="*/ 47488 w 108001"/>
              <a:gd name="connsiteY27" fmla="*/ 27524 h 137945"/>
              <a:gd name="connsiteX28" fmla="*/ 43240 w 108001"/>
              <a:gd name="connsiteY28" fmla="*/ 31778 h 137945"/>
              <a:gd name="connsiteX29" fmla="*/ 43254 w 108001"/>
              <a:gd name="connsiteY29" fmla="*/ 40263 h 137945"/>
              <a:gd name="connsiteX30" fmla="*/ 51160 w 108001"/>
              <a:gd name="connsiteY30" fmla="*/ 40760 h 137945"/>
              <a:gd name="connsiteX31" fmla="*/ 51724 w 108001"/>
              <a:gd name="connsiteY31" fmla="*/ 40262 h 137945"/>
              <a:gd name="connsiteX32" fmla="*/ 66724 w 108001"/>
              <a:gd name="connsiteY32" fmla="*/ 25262 h 137945"/>
              <a:gd name="connsiteX33" fmla="*/ 67222 w 108001"/>
              <a:gd name="connsiteY33" fmla="*/ 17342 h 137945"/>
              <a:gd name="connsiteX34" fmla="*/ 66724 w 108001"/>
              <a:gd name="connsiteY34" fmla="*/ 16778 h 137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8001" h="137945">
                <a:moveTo>
                  <a:pt x="78310" y="27194"/>
                </a:moveTo>
                <a:cubicBezTo>
                  <a:pt x="76303" y="29828"/>
                  <a:pt x="76811" y="33591"/>
                  <a:pt x="79444" y="35600"/>
                </a:cubicBezTo>
                <a:cubicBezTo>
                  <a:pt x="97901" y="49661"/>
                  <a:pt x="101464" y="76022"/>
                  <a:pt x="87403" y="94478"/>
                </a:cubicBezTo>
                <a:cubicBezTo>
                  <a:pt x="80839" y="103094"/>
                  <a:pt x="71202" y="108841"/>
                  <a:pt x="60502" y="110522"/>
                </a:cubicBezTo>
                <a:lnTo>
                  <a:pt x="64756" y="106262"/>
                </a:lnTo>
                <a:cubicBezTo>
                  <a:pt x="67058" y="103878"/>
                  <a:pt x="66992" y="100080"/>
                  <a:pt x="64608" y="97778"/>
                </a:cubicBezTo>
                <a:cubicBezTo>
                  <a:pt x="62283" y="95532"/>
                  <a:pt x="58597" y="95532"/>
                  <a:pt x="56272" y="97778"/>
                </a:cubicBezTo>
                <a:lnTo>
                  <a:pt x="41272" y="112778"/>
                </a:lnTo>
                <a:cubicBezTo>
                  <a:pt x="38930" y="115121"/>
                  <a:pt x="38930" y="118919"/>
                  <a:pt x="41272" y="121262"/>
                </a:cubicBezTo>
                <a:lnTo>
                  <a:pt x="56272" y="136262"/>
                </a:lnTo>
                <a:cubicBezTo>
                  <a:pt x="58656" y="138564"/>
                  <a:pt x="62454" y="138498"/>
                  <a:pt x="64756" y="136114"/>
                </a:cubicBezTo>
                <a:cubicBezTo>
                  <a:pt x="67002" y="133789"/>
                  <a:pt x="67002" y="130103"/>
                  <a:pt x="64756" y="127778"/>
                </a:cubicBezTo>
                <a:lnTo>
                  <a:pt x="59698" y="122726"/>
                </a:lnTo>
                <a:cubicBezTo>
                  <a:pt x="89358" y="119574"/>
                  <a:pt x="110847" y="92975"/>
                  <a:pt x="107695" y="63315"/>
                </a:cubicBezTo>
                <a:cubicBezTo>
                  <a:pt x="106125" y="48540"/>
                  <a:pt x="98537" y="35063"/>
                  <a:pt x="86716" y="26060"/>
                </a:cubicBezTo>
                <a:cubicBezTo>
                  <a:pt x="84081" y="24053"/>
                  <a:pt x="80319" y="24560"/>
                  <a:pt x="78310" y="27194"/>
                </a:cubicBezTo>
                <a:close/>
                <a:moveTo>
                  <a:pt x="66730" y="16778"/>
                </a:moveTo>
                <a:lnTo>
                  <a:pt x="51730" y="1778"/>
                </a:lnTo>
                <a:cubicBezTo>
                  <a:pt x="49398" y="-577"/>
                  <a:pt x="45599" y="-595"/>
                  <a:pt x="43245" y="1737"/>
                </a:cubicBezTo>
                <a:cubicBezTo>
                  <a:pt x="41083" y="3879"/>
                  <a:pt x="40866" y="7301"/>
                  <a:pt x="42742" y="9698"/>
                </a:cubicBezTo>
                <a:lnTo>
                  <a:pt x="43240" y="10262"/>
                </a:lnTo>
                <a:lnTo>
                  <a:pt x="48298" y="15320"/>
                </a:lnTo>
                <a:cubicBezTo>
                  <a:pt x="18639" y="18474"/>
                  <a:pt x="-2847" y="45076"/>
                  <a:pt x="307" y="74735"/>
                </a:cubicBezTo>
                <a:cubicBezTo>
                  <a:pt x="1801" y="88780"/>
                  <a:pt x="8738" y="101680"/>
                  <a:pt x="19630" y="110672"/>
                </a:cubicBezTo>
                <a:cubicBezTo>
                  <a:pt x="22229" y="112728"/>
                  <a:pt x="26002" y="112289"/>
                  <a:pt x="28058" y="109690"/>
                </a:cubicBezTo>
                <a:cubicBezTo>
                  <a:pt x="30055" y="107167"/>
                  <a:pt x="29706" y="103518"/>
                  <a:pt x="27268" y="101420"/>
                </a:cubicBezTo>
                <a:cubicBezTo>
                  <a:pt x="9377" y="86646"/>
                  <a:pt x="6850" y="60165"/>
                  <a:pt x="21624" y="42274"/>
                </a:cubicBezTo>
                <a:cubicBezTo>
                  <a:pt x="28155" y="34365"/>
                  <a:pt x="37355" y="29118"/>
                  <a:pt x="47488" y="27524"/>
                </a:cubicBezTo>
                <a:lnTo>
                  <a:pt x="43240" y="31778"/>
                </a:lnTo>
                <a:cubicBezTo>
                  <a:pt x="40901" y="34125"/>
                  <a:pt x="40907" y="37924"/>
                  <a:pt x="43254" y="40263"/>
                </a:cubicBezTo>
                <a:cubicBezTo>
                  <a:pt x="45390" y="42392"/>
                  <a:pt x="48774" y="42604"/>
                  <a:pt x="51160" y="40760"/>
                </a:cubicBezTo>
                <a:lnTo>
                  <a:pt x="51724" y="40262"/>
                </a:lnTo>
                <a:lnTo>
                  <a:pt x="66724" y="25262"/>
                </a:lnTo>
                <a:cubicBezTo>
                  <a:pt x="68861" y="23124"/>
                  <a:pt x="69075" y="19730"/>
                  <a:pt x="67222" y="17342"/>
                </a:cubicBezTo>
                <a:lnTo>
                  <a:pt x="66724" y="16778"/>
                </a:lnTo>
                <a:close/>
              </a:path>
            </a:pathLst>
          </a:custGeom>
          <a:solidFill>
            <a:srgbClr val="FFA38B"/>
          </a:solidFill>
          <a:ln w="59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4E1281C6-3711-3E98-D6B3-6640DFB9A1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976461" cy="345600"/>
          </a:xfrm>
        </p:spPr>
        <p:txBody>
          <a:bodyPr/>
          <a:lstStyle/>
          <a:p>
            <a:r>
              <a:rPr lang="en-US" noProof="0"/>
              <a:t>8:00 am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3261C11C-2BB6-5965-1AB8-BB8E87E83A1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/>
              <a:t>Ricardo starts his day by asking Copilot to summarize his emails from the day and prioritize them.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4F2DE890-3E97-1761-2111-859DD07962A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290173" y="2902554"/>
            <a:ext cx="1371253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Chat</a:t>
            </a:r>
            <a:r>
              <a:rPr kumimoji="0" lang="en-US" sz="1100" b="0" i="0" u="none" strike="noStrike" kern="0" cap="none" spc="0" normalizeH="0" baseline="3000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2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52E199DA-E95C-9C27-512D-5CD74DDC445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all my emails and Teams chats</a:t>
            </a: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in the past day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 and help me prioritize.</a:t>
            </a:r>
            <a:endParaRPr kumimoji="0" lang="en-US" sz="900" b="1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  <a:p>
            <a:endParaRPr kumimoji="0" lang="en-US" sz="900" b="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9AAA75A9-454B-73DD-9CB4-E0AC0F4B3BB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776898" y="1593881"/>
            <a:ext cx="976461" cy="345600"/>
          </a:xfrm>
        </p:spPr>
        <p:txBody>
          <a:bodyPr/>
          <a:lstStyle/>
          <a:p>
            <a:r>
              <a:rPr lang="en-US" noProof="0"/>
              <a:t>8:15 am</a:t>
            </a:r>
          </a:p>
        </p:txBody>
      </p:sp>
      <p:sp>
        <p:nvSpPr>
          <p:cNvPr id="77" name="Text Placeholder 76">
            <a:extLst>
              <a:ext uri="{FF2B5EF4-FFF2-40B4-BE49-F238E27FC236}">
                <a16:creationId xmlns:a16="http://schemas.microsoft.com/office/drawing/2014/main" id="{3BC293B1-4609-006D-BEF0-AD8B58D8E63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Ricardo joins a call with several attendees, all actively participating in the conversation. He uses Copilot in Teams to assess the tone of the meeting.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FA090BA-699F-62C0-3706-E29C78E4FC8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464281" y="2907871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Teams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78" name="Text Placeholder 77">
            <a:extLst>
              <a:ext uri="{FF2B5EF4-FFF2-40B4-BE49-F238E27FC236}">
                <a16:creationId xmlns:a16="http://schemas.microsoft.com/office/drawing/2014/main" id="{D996D7DC-9A3B-2C88-65F5-F21EC8E19B9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/>
          </a:bodyPr>
          <a:lstStyle/>
          <a:p>
            <a:pPr marL="0" marR="0" lvl="0" indent="0" algn="l" defTabSz="9422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What is the tone</a:t>
            </a: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 of this meeting? </a:t>
            </a:r>
          </a:p>
          <a:p>
            <a:pPr marL="0" marR="0" lvl="0" indent="0" algn="l" defTabSz="9422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How does [meeting participant} feel about this topic?</a:t>
            </a:r>
          </a:p>
          <a:p>
            <a:pPr marL="0" marR="0" lvl="0" indent="0" algn="l" defTabSz="9422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D0E7D09B-BCFC-3E8A-9542-07B8C32943B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969595" y="1593881"/>
            <a:ext cx="976461" cy="345600"/>
          </a:xfrm>
        </p:spPr>
        <p:txBody>
          <a:bodyPr/>
          <a:lstStyle/>
          <a:p>
            <a:r>
              <a:rPr lang="en-US" noProof="0"/>
              <a:t>9:00 am</a:t>
            </a:r>
          </a:p>
        </p:txBody>
      </p:sp>
      <p:sp>
        <p:nvSpPr>
          <p:cNvPr id="79" name="Text Placeholder 78">
            <a:extLst>
              <a:ext uri="{FF2B5EF4-FFF2-40B4-BE49-F238E27FC236}">
                <a16:creationId xmlns:a16="http://schemas.microsoft.com/office/drawing/2014/main" id="{95F7607C-3B78-FA77-D422-E619169CEC8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As the meeting continues, Ricardo asks Copilot to list the questions asked during the call to ensure they are all answered.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C993A7F-B593-038C-3CC6-35E0674D453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695828" y="2895942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Teams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80" name="Text Placeholder 79">
            <a:extLst>
              <a:ext uri="{FF2B5EF4-FFF2-40B4-BE49-F238E27FC236}">
                <a16:creationId xmlns:a16="http://schemas.microsoft.com/office/drawing/2014/main" id="{B8568AE5-0D80-38E8-4173-39A6135AFE4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What questions were asked </a:t>
            </a: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during the meeting that have not been answered?</a:t>
            </a:r>
          </a:p>
          <a:p>
            <a:endParaRPr kumimoji="0" lang="en-US" sz="900" b="1" i="0" u="none" strike="noStrike" kern="1200" cap="none" spc="0" normalizeH="0" baseline="0" noProof="0">
              <a:ln w="3175"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6EF9A4EE-DA36-977E-7C24-20AA79A64F3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969595" y="4053821"/>
            <a:ext cx="976461" cy="345600"/>
          </a:xfrm>
        </p:spPr>
        <p:txBody>
          <a:bodyPr/>
          <a:lstStyle/>
          <a:p>
            <a:r>
              <a:rPr lang="en-US" noProof="0"/>
              <a:t>11:00 pm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C57E40CC-404C-6392-D473-67864C76AD5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1153173"/>
          </a:xfrm>
        </p:spPr>
        <p:txBody>
          <a:bodyPr>
            <a:normAutofit/>
          </a:bodyPr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Switching gears, Ricardo received the latest financial numbers from his business planning lead. He uses Copilot in Excel to analyze the complex data quickly.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D339273-CDB5-E366-A376-6963E208413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706652" y="5494426"/>
            <a:ext cx="1051677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Excel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41DBE43D-F41D-71F2-B7CC-F5DEF2E44E7B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806322"/>
            <a:ext cx="2808000" cy="626701"/>
          </a:xfrm>
        </p:spPr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What is the percentage of [total revenue from each region]?</a:t>
            </a:r>
          </a:p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Are there any trends in my data?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63AD82BC-A2CD-61D6-426D-82E1DD6B623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776898" y="4053821"/>
            <a:ext cx="976461" cy="345600"/>
          </a:xfrm>
        </p:spPr>
        <p:txBody>
          <a:bodyPr/>
          <a:lstStyle/>
          <a:p>
            <a:r>
              <a:rPr lang="en-US" noProof="0"/>
              <a:t>2:00 pm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3CCA1978-ADD6-B788-8042-59867389DFA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As Ricardo prepares for a team meeting, he asks Copilot what questions he should raise to quickly create an agenda.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6363235-A696-46D1-1038-A6CF6B57745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511721" y="5494426"/>
            <a:ext cx="1371253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Chat</a:t>
            </a:r>
            <a:r>
              <a:rPr kumimoji="0" lang="en-US" sz="1100" b="0" i="0" u="none" strike="noStrike" kern="0" cap="none" spc="0" normalizeH="0" baseline="3000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2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66CD3A63-AC82-6EC7-7259-EB3BD54587B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806322"/>
            <a:ext cx="2808000" cy="626701"/>
          </a:xfrm>
        </p:spPr>
        <p:txBody>
          <a:bodyPr>
            <a:norm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What questions should I ask</a:t>
            </a: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 about [project]?</a:t>
            </a:r>
          </a:p>
          <a:p>
            <a:endParaRPr kumimoji="0" lang="en-US" sz="90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pic>
        <p:nvPicPr>
          <p:cNvPr id="32" name="Picture 31">
            <a:hlinkClick r:id="rId2"/>
            <a:extLst>
              <a:ext uri="{FF2B5EF4-FFF2-40B4-BE49-F238E27FC236}">
                <a16:creationId xmlns:a16="http://schemas.microsoft.com/office/drawing/2014/main" id="{F12FAD46-4B4A-F4A2-73F7-B98B7F5C2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4052771" y="539906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4DFC076-FA91-A172-FB2A-16FCD6A3E3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6877" y="5399064"/>
            <a:ext cx="360000" cy="360000"/>
          </a:xfrm>
          <a:prstGeom prst="ellipse">
            <a:avLst/>
          </a:prstGeom>
          <a:solidFill>
            <a:schemeClr val="bg1"/>
          </a:solidFill>
        </p:spPr>
      </p:pic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39642079-335F-D4C4-DF50-A2F31D17167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84200" y="4053821"/>
            <a:ext cx="976461" cy="345600"/>
          </a:xfrm>
        </p:spPr>
        <p:txBody>
          <a:bodyPr/>
          <a:lstStyle/>
          <a:p>
            <a:r>
              <a:rPr lang="en-US" noProof="0"/>
              <a:t>4:00 pm</a:t>
            </a:r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23C4A780-1150-BBF2-8916-7EBA44A1B09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At the end of his day, Ricardo drafts an email in Copilot in Outlook, then uses Coaching by Copilot to assess and adjust the tone.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0E76F4-2786-846C-F29C-4243749BF93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299327" y="5494426"/>
            <a:ext cx="1264902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Outlook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82" name="Text Placeholder 81">
            <a:extLst>
              <a:ext uri="{FF2B5EF4-FFF2-40B4-BE49-F238E27FC236}">
                <a16:creationId xmlns:a16="http://schemas.microsoft.com/office/drawing/2014/main" id="{8A688C99-BF8B-6393-9FD0-0A7987AE33E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806322"/>
            <a:ext cx="2808000" cy="626701"/>
          </a:xfrm>
        </p:spPr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Coaching by Copilot</a:t>
            </a:r>
            <a:endParaRPr kumimoji="0" lang="en-US" sz="90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  <a:p>
            <a:endParaRPr kumimoji="0" lang="en-US" sz="900" b="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714374F1-0A5D-40DB-E6F3-C6A3687C8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sz="1100" noProof="0"/>
              <a:t>Buy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EB1ADE6-6D40-8C3F-B272-C9408DFE3999}"/>
              </a:ext>
            </a:extLst>
          </p:cNvPr>
          <p:cNvSpPr txBox="1"/>
          <p:nvPr/>
        </p:nvSpPr>
        <p:spPr>
          <a:xfrm>
            <a:off x="10310421" y="3071831"/>
            <a:ext cx="1696592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Ricardo</a:t>
            </a:r>
            <a:b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uses Copilot in meetings and communications.</a:t>
            </a:r>
          </a:p>
        </p:txBody>
      </p:sp>
      <p:pic>
        <p:nvPicPr>
          <p:cNvPr id="126" name="Graphic 125">
            <a:extLst>
              <a:ext uri="{FF2B5EF4-FFF2-40B4-BE49-F238E27FC236}">
                <a16:creationId xmlns:a16="http://schemas.microsoft.com/office/drawing/2014/main" id="{524FE00B-677C-5F7E-0636-EB17EDAC1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11433687" y="4292316"/>
            <a:ext cx="274790" cy="274790"/>
          </a:xfrm>
          <a:prstGeom prst="rect">
            <a:avLst/>
          </a:prstGeom>
        </p:spPr>
      </p:pic>
      <p:pic>
        <p:nvPicPr>
          <p:cNvPr id="129" name="Picture 128">
            <a:hlinkClick r:id="rId2"/>
            <a:extLst>
              <a:ext uri="{FF2B5EF4-FFF2-40B4-BE49-F238E27FC236}">
                <a16:creationId xmlns:a16="http://schemas.microsoft.com/office/drawing/2014/main" id="{7237D157-4D35-A142-543B-BBAEEC0DB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831223" y="2807192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152" name="Text Placeholder 60">
            <a:extLst>
              <a:ext uri="{FF2B5EF4-FFF2-40B4-BE49-F238E27FC236}">
                <a16:creationId xmlns:a16="http://schemas.microsoft.com/office/drawing/2014/main" id="{AEF1872B-24E3-5F4B-7720-C69886BE86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3" name="Text Placeholder 61">
            <a:extLst>
              <a:ext uri="{FF2B5EF4-FFF2-40B4-BE49-F238E27FC236}">
                <a16:creationId xmlns:a16="http://schemas.microsoft.com/office/drawing/2014/main" id="{5E29EEA3-1725-9313-CA57-B8DE8139B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4" name="Text Placeholder 62">
            <a:extLst>
              <a:ext uri="{FF2B5EF4-FFF2-40B4-BE49-F238E27FC236}">
                <a16:creationId xmlns:a16="http://schemas.microsoft.com/office/drawing/2014/main" id="{DEC1F63A-740F-C3B5-03FE-D861A1C48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EB94C24-7602-E5A8-F3CA-C7361B21D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376" y="539906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pic>
        <p:nvPicPr>
          <p:cNvPr id="2" name="Picture 1" descr="A person wearing headphones and looking at a computer&#10;&#10;">
            <a:extLst>
              <a:ext uri="{FF2B5EF4-FFF2-40B4-BE49-F238E27FC236}">
                <a16:creationId xmlns:a16="http://schemas.microsoft.com/office/drawing/2014/main" id="{AB3E6CF9-D742-05F1-DF83-82F5CF6C7DCE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77595" y="4902728"/>
            <a:ext cx="2414405" cy="193428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5E9EC0E-C6AF-D843-6BAB-40879BEE3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05330" y="2812509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17424E7-17E4-56F7-8415-2388CA743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6877" y="2800580"/>
            <a:ext cx="360000" cy="360000"/>
          </a:xfrm>
          <a:prstGeom prst="ellipse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44097504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310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person who is autistic (neurodivergent)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