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53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0461D-C5AF-47A3-8E01-E36D79B1D640}" v="27" dt="2025-11-20T19:20:2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52" autoAdjust="0"/>
    <p:restoredTop sz="92202" autoAdjust="0"/>
  </p:normalViewPr>
  <p:slideViewPr>
    <p:cSldViewPr snapToGrid="0">
      <p:cViewPr varScale="1">
        <p:scale>
          <a:sx n="72" d="100"/>
          <a:sy n="72" d="100"/>
        </p:scale>
        <p:origin x="23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294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0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support.microsoft.com/topic/getting-started-with-office-agent-6d043333-6eeb-49d8-a80c-681d29ab7c04" TargetMode="External"/><Relationship Id="rId7" Type="http://schemas.openxmlformats.org/officeDocument/2006/relationships/hyperlink" Target="https://support.microsoft.com/en-us/topic/overview-of-microsoft-365-chat-preview-5b00a52d-7296-48ee-b938-b95b7209f73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9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119A2-D2AC-66A7-129C-3DDA9D981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C95BB71C-A2DD-DF1C-C384-D6096FE0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noProof="0"/>
              <a:t>A day in the life of a person who has ADHD (neurodivergent)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A4E8255-4EFA-75CA-BCF1-AD5F61D7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/>
              <a:t>Buy</a:t>
            </a:r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055817DB-D09E-214C-398A-AD8C6DBC40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pPr lvl="0"/>
            <a:r>
              <a:rPr lang="en-US" noProof="0"/>
              <a:t>Microsoft 365 Copilot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BD3CD69-4A8E-9339-DDAA-B3E02F8B3F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684713"/>
            <a:ext cx="2808000" cy="345600"/>
          </a:xfrm>
        </p:spPr>
        <p:txBody>
          <a:bodyPr/>
          <a:lstStyle/>
          <a:p>
            <a:r>
              <a:rPr lang="en-US" noProof="0"/>
              <a:t>9:00 am – Summarize email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5E086C99-635D-945D-80CF-0BA3E3E4E3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>
            <a:noAutofit/>
          </a:bodyPr>
          <a:lstStyle/>
          <a:p>
            <a:r>
              <a:rPr lang="en-US" noProof="0"/>
              <a:t>Jaclyn works with teams across eight countries. On Monday morning, she uses using Copilot in Outlook.to summarize her emails by country. She then asks Copilot to create her weekly schedule.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B6B49D11-E54C-CBD2-C2F7-2B7DB266AE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04510"/>
            <a:ext cx="2808000" cy="626701"/>
          </a:xfrm>
        </p:spPr>
        <p:txBody>
          <a:bodyPr>
            <a:normAutofit/>
          </a:bodyPr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my emails by country and create my weekly schedule.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CE530499-B6CC-1DD1-CCB8-5B8FBD4984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684713"/>
            <a:ext cx="2808000" cy="345600"/>
          </a:xfrm>
        </p:spPr>
        <p:txBody>
          <a:bodyPr/>
          <a:lstStyle/>
          <a:p>
            <a:r>
              <a:rPr lang="en-US" noProof="0"/>
              <a:t>10:15 am – Translate text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06BAD944-E601-87D3-250C-188E3C61B42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prstClr val="black"/>
                </a:solidFill>
                <a:latin typeface="Segoe UI"/>
                <a:cs typeface="Segoe UI Semibold"/>
              </a:rPr>
              <a:t>She receives content in Polish, so she asks Copilot to translate the text into English.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7E16AEDF-B4D4-9449-85EE-F796AAE1A7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8" y="3304510"/>
            <a:ext cx="2808000" cy="626701"/>
          </a:xfrm>
        </p:spPr>
        <p:txBody>
          <a:bodyPr>
            <a:norm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  <a:buSzTx/>
              <a:buFontTx/>
              <a:defRPr/>
            </a:pPr>
            <a:r>
              <a:rPr lang="en-US" sz="900" kern="0" noProof="0">
                <a:solidFill>
                  <a:srgbClr val="1A1A1A"/>
                </a:solidFill>
                <a:latin typeface="Segoe UI"/>
                <a:cs typeface="Segoe UI"/>
              </a:rPr>
              <a:t>Sample Prompt: </a:t>
            </a:r>
            <a:r>
              <a:rPr lang="en-US" b="1">
                <a:ln w="3175">
                  <a:noFill/>
                </a:ln>
                <a:solidFill>
                  <a:srgbClr val="000000"/>
                </a:solidFill>
                <a:latin typeface="Segoe UI"/>
                <a:cs typeface="Segoe UI"/>
              </a:rPr>
              <a:t>Summarize [text] into English.</a:t>
            </a:r>
            <a:endParaRPr lang="en-US" sz="900" i="0" u="none" strike="noStrike" cap="none" spc="0" normalizeH="0" baseline="0" noProof="0">
              <a:solidFill>
                <a:srgbClr val="000000"/>
              </a:soli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6EB33D28-8A60-C551-418C-C4BF5BFF948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595" y="1684713"/>
            <a:ext cx="2808000" cy="345600"/>
          </a:xfrm>
        </p:spPr>
        <p:txBody>
          <a:bodyPr/>
          <a:lstStyle/>
          <a:p>
            <a:r>
              <a:rPr lang="en-US" noProof="0"/>
              <a:t>11:00 am – Recap a meeting</a:t>
            </a: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ECBEB292-6320-C259-0778-45C17B453EF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>
            <a:noAutofit/>
          </a:bodyPr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Next, Jaclyn participates in a Teams call. She often struggles to recall action items from meetings, so she relies on Teams Meeting Recap to document them.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3F085585-DE1A-F808-CC03-BD569BCE72F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</p:spPr>
        <p:txBody>
          <a:bodyPr/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Following the meeting, Jaclyn selects View Recap to review meeting notes and follow-up tasks.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D5E7EEED-3BD1-EDAA-A10E-CDE11A23995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137995"/>
            <a:ext cx="2808000" cy="345600"/>
          </a:xfrm>
        </p:spPr>
        <p:txBody>
          <a:bodyPr/>
          <a:lstStyle/>
          <a:p>
            <a:r>
              <a:rPr lang="en-US" noProof="0"/>
              <a:t>1:30 am – Find documents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A381870B-853F-4DC6-4BB5-54715F9897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125" y="4584700"/>
            <a:ext cx="2695575" cy="627063"/>
          </a:xfrm>
        </p:spPr>
        <p:txBody>
          <a:bodyPr>
            <a:normAutofit/>
          </a:bodyPr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Jaclyn receives content from the eight countries she works with along with outside vendors. She uses Microsoft 365 Copilot to sort through and find specific content both internal and external.</a:t>
            </a:r>
          </a:p>
        </p:txBody>
      </p:sp>
      <p:sp>
        <p:nvSpPr>
          <p:cNvPr id="211" name="Text Placeholder 210">
            <a:extLst>
              <a:ext uri="{FF2B5EF4-FFF2-40B4-BE49-F238E27FC236}">
                <a16:creationId xmlns:a16="http://schemas.microsoft.com/office/drawing/2014/main" id="{256915F1-CABD-AD7D-E581-4DFDB807286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125" y="5681663"/>
            <a:ext cx="2351135" cy="625475"/>
          </a:xfrm>
        </p:spPr>
        <p:txBody>
          <a:bodyPr/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Find all content about [topic].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81E9DCBA-D8C1-2FA4-4F23-4B610E3390A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137995"/>
            <a:ext cx="2808000" cy="345600"/>
          </a:xfrm>
        </p:spPr>
        <p:txBody>
          <a:bodyPr/>
          <a:lstStyle/>
          <a:p>
            <a:r>
              <a:rPr lang="en-US" noProof="0"/>
              <a:t>2:00 pm – Draft from a template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F09F5D31-BF79-540C-29C1-8391ECBD275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>
            <a:noAutofit/>
          </a:bodyPr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Jaclyn is responsible for creating best practice documents for internal teams and vendors. She uses Office Agent to create a draft in Word based on previous templates she has built.</a:t>
            </a:r>
          </a:p>
        </p:txBody>
      </p:sp>
      <p:sp>
        <p:nvSpPr>
          <p:cNvPr id="127" name="Text Placeholder 126">
            <a:extLst>
              <a:ext uri="{FF2B5EF4-FFF2-40B4-BE49-F238E27FC236}">
                <a16:creationId xmlns:a16="http://schemas.microsoft.com/office/drawing/2014/main" id="{C3E53DA2-C99B-77C2-DDA2-52C05AE385A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8" y="5681038"/>
            <a:ext cx="2808000" cy="626701"/>
          </a:xfrm>
        </p:spPr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</a:t>
            </a:r>
            <a:r>
              <a:rPr lang="en-US" sz="900" b="1" kern="0" noProof="0">
                <a:solidFill>
                  <a:srgbClr val="1A1A1A"/>
                </a:solidFill>
                <a:latin typeface="Segoe UI"/>
              </a:rPr>
              <a:t>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Create a draft for [outline] using /[file] as a template. </a:t>
            </a:r>
          </a:p>
          <a:p>
            <a:pPr lvl="0" defTabSz="932472" fontAlgn="base">
              <a:spcBef>
                <a:spcPct val="0"/>
              </a:spcBef>
              <a:spcAft>
                <a:spcPct val="0"/>
              </a:spcAft>
              <a:buSzTx/>
              <a:defRPr/>
            </a:pPr>
            <a:r>
              <a:rPr lang="en-US" u="sng">
                <a:hlinkClick r:id="rId3"/>
              </a:rPr>
              <a:t>Get started with Office Agent</a:t>
            </a:r>
            <a:endParaRPr kumimoji="0" lang="en-US" sz="90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0FBDFF1-A73C-C568-141C-CA41C320403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137995"/>
            <a:ext cx="2808000" cy="345600"/>
          </a:xfrm>
        </p:spPr>
        <p:txBody>
          <a:bodyPr/>
          <a:lstStyle/>
          <a:p>
            <a:r>
              <a:rPr lang="en-US" noProof="0"/>
              <a:t>3:00 pm – Catch up on the day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01D8A981-9A0B-D84E-62F4-7527A3CE1E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>
            <a:noAutofit/>
          </a:bodyPr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As Jaclyn wraps up her day, she asks Copilot in Teams to summarize any mentions in her teams chats that she might’ve missed during the day.</a:t>
            </a:r>
          </a:p>
        </p:txBody>
      </p:sp>
      <p:sp>
        <p:nvSpPr>
          <p:cNvPr id="148" name="Text Placeholder 147">
            <a:extLst>
              <a:ext uri="{FF2B5EF4-FFF2-40B4-BE49-F238E27FC236}">
                <a16:creationId xmlns:a16="http://schemas.microsoft.com/office/drawing/2014/main" id="{130F7942-3998-44FF-0A00-A078A901D2E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</p:spPr>
        <p:txBody>
          <a:bodyPr/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Find where I have been mentioned over the past eight hours.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FB04B6F3-C6D5-3D3B-AF0B-29A1EBC7C386}"/>
              </a:ext>
            </a:extLst>
          </p:cNvPr>
          <p:cNvSpPr txBox="1"/>
          <p:nvPr/>
        </p:nvSpPr>
        <p:spPr>
          <a:xfrm>
            <a:off x="10206183" y="2740166"/>
            <a:ext cx="1905067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Jaclyn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has ADHD and uses technology to stay organized and create content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C03BC4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81" name="Graphic 280">
            <a:extLst>
              <a:ext uri="{FF2B5EF4-FFF2-40B4-BE49-F238E27FC236}">
                <a16:creationId xmlns:a16="http://schemas.microsoft.com/office/drawing/2014/main" id="{DA2A8308-223B-8BB3-5725-8C73CF4F5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1333010" y="4378279"/>
            <a:ext cx="274790" cy="274790"/>
          </a:xfrm>
          <a:prstGeom prst="rect">
            <a:avLst/>
          </a:prstGeom>
        </p:spPr>
      </p:pic>
      <p:sp>
        <p:nvSpPr>
          <p:cNvPr id="2" name="Rectangle: Rounded Corners 6" descr="Benefits">
            <a:extLst>
              <a:ext uri="{FF2B5EF4-FFF2-40B4-BE49-F238E27FC236}">
                <a16:creationId xmlns:a16="http://schemas.microsoft.com/office/drawing/2014/main" id="{5C8130B1-09BD-44AE-1CE9-B1CC110E0AD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576356" y="1136981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sp>
        <p:nvSpPr>
          <p:cNvPr id="16" name="Rectangle: Rounded Corners 6" descr="Areas of investment: better understand tone">
            <a:extLst>
              <a:ext uri="{FF2B5EF4-FFF2-40B4-BE49-F238E27FC236}">
                <a16:creationId xmlns:a16="http://schemas.microsoft.com/office/drawing/2014/main" id="{483BBE69-8D8A-3851-A022-141B920BB3F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1366317" y="1136981"/>
            <a:ext cx="1554480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Reduce cognitive load</a:t>
            </a:r>
          </a:p>
        </p:txBody>
      </p:sp>
      <p:sp>
        <p:nvSpPr>
          <p:cNvPr id="24" name="Rectangle: Rounded Corners 6" descr="Asking additional questions">
            <a:extLst>
              <a:ext uri="{FF2B5EF4-FFF2-40B4-BE49-F238E27FC236}">
                <a16:creationId xmlns:a16="http://schemas.microsoft.com/office/drawing/2014/main" id="{7EE23884-FBBD-AC71-6C63-C02F2724F4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3058149" y="1136981"/>
            <a:ext cx="1920240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Asking additional questions</a:t>
            </a:r>
          </a:p>
        </p:txBody>
      </p:sp>
      <p:sp>
        <p:nvSpPr>
          <p:cNvPr id="25" name="Graphic 20">
            <a:extLst>
              <a:ext uri="{FF2B5EF4-FFF2-40B4-BE49-F238E27FC236}">
                <a16:creationId xmlns:a16="http://schemas.microsoft.com/office/drawing/2014/main" id="{A5A1C33E-0612-1AC6-3B8E-E42417F41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7281" y="1187529"/>
            <a:ext cx="119982" cy="114904"/>
          </a:xfrm>
          <a:custGeom>
            <a:avLst/>
            <a:gdLst>
              <a:gd name="connsiteX0" fmla="*/ 52728 w 119982"/>
              <a:gd name="connsiteY0" fmla="*/ 4518 h 114904"/>
              <a:gd name="connsiteX1" fmla="*/ 67254 w 119982"/>
              <a:gd name="connsiteY1" fmla="*/ 4518 h 114904"/>
              <a:gd name="connsiteX2" fmla="*/ 81402 w 119982"/>
              <a:gd name="connsiteY2" fmla="*/ 33180 h 114904"/>
              <a:gd name="connsiteX3" fmla="*/ 113040 w 119982"/>
              <a:gd name="connsiteY3" fmla="*/ 37776 h 114904"/>
              <a:gd name="connsiteX4" fmla="*/ 117528 w 119982"/>
              <a:gd name="connsiteY4" fmla="*/ 51594 h 114904"/>
              <a:gd name="connsiteX5" fmla="*/ 94632 w 119982"/>
              <a:gd name="connsiteY5" fmla="*/ 73914 h 114904"/>
              <a:gd name="connsiteX6" fmla="*/ 100038 w 119982"/>
              <a:gd name="connsiteY6" fmla="*/ 105414 h 114904"/>
              <a:gd name="connsiteX7" fmla="*/ 88284 w 119982"/>
              <a:gd name="connsiteY7" fmla="*/ 113958 h 114904"/>
              <a:gd name="connsiteX8" fmla="*/ 59988 w 119982"/>
              <a:gd name="connsiteY8" fmla="*/ 99078 h 114904"/>
              <a:gd name="connsiteX9" fmla="*/ 31698 w 119982"/>
              <a:gd name="connsiteY9" fmla="*/ 113958 h 114904"/>
              <a:gd name="connsiteX10" fmla="*/ 19938 w 119982"/>
              <a:gd name="connsiteY10" fmla="*/ 105414 h 114904"/>
              <a:gd name="connsiteX11" fmla="*/ 25344 w 119982"/>
              <a:gd name="connsiteY11" fmla="*/ 73914 h 114904"/>
              <a:gd name="connsiteX12" fmla="*/ 2454 w 119982"/>
              <a:gd name="connsiteY12" fmla="*/ 51594 h 114904"/>
              <a:gd name="connsiteX13" fmla="*/ 6942 w 119982"/>
              <a:gd name="connsiteY13" fmla="*/ 37776 h 114904"/>
              <a:gd name="connsiteX14" fmla="*/ 38580 w 119982"/>
              <a:gd name="connsiteY14" fmla="*/ 33180 h 114904"/>
              <a:gd name="connsiteX15" fmla="*/ 52728 w 119982"/>
              <a:gd name="connsiteY15" fmla="*/ 4518 h 11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9982" h="114904">
                <a:moveTo>
                  <a:pt x="52728" y="4518"/>
                </a:moveTo>
                <a:cubicBezTo>
                  <a:pt x="55698" y="-1506"/>
                  <a:pt x="64284" y="-1506"/>
                  <a:pt x="67254" y="4518"/>
                </a:cubicBezTo>
                <a:lnTo>
                  <a:pt x="81402" y="33180"/>
                </a:lnTo>
                <a:lnTo>
                  <a:pt x="113040" y="37776"/>
                </a:lnTo>
                <a:cubicBezTo>
                  <a:pt x="119682" y="38742"/>
                  <a:pt x="122334" y="46908"/>
                  <a:pt x="117528" y="51594"/>
                </a:cubicBezTo>
                <a:lnTo>
                  <a:pt x="94632" y="73914"/>
                </a:lnTo>
                <a:lnTo>
                  <a:pt x="100038" y="105414"/>
                </a:lnTo>
                <a:cubicBezTo>
                  <a:pt x="101178" y="112032"/>
                  <a:pt x="94230" y="117078"/>
                  <a:pt x="88284" y="113958"/>
                </a:cubicBezTo>
                <a:lnTo>
                  <a:pt x="59988" y="99078"/>
                </a:lnTo>
                <a:lnTo>
                  <a:pt x="31698" y="113958"/>
                </a:lnTo>
                <a:cubicBezTo>
                  <a:pt x="25758" y="117078"/>
                  <a:pt x="18810" y="112038"/>
                  <a:pt x="19938" y="105414"/>
                </a:cubicBezTo>
                <a:lnTo>
                  <a:pt x="25344" y="73914"/>
                </a:lnTo>
                <a:lnTo>
                  <a:pt x="2454" y="51594"/>
                </a:lnTo>
                <a:cubicBezTo>
                  <a:pt x="-2352" y="46914"/>
                  <a:pt x="300" y="38742"/>
                  <a:pt x="6942" y="37776"/>
                </a:cubicBezTo>
                <a:lnTo>
                  <a:pt x="38580" y="33180"/>
                </a:lnTo>
                <a:lnTo>
                  <a:pt x="52728" y="4518"/>
                </a:lnTo>
                <a:close/>
              </a:path>
            </a:pathLst>
          </a:custGeom>
          <a:solidFill>
            <a:srgbClr val="FFA38B"/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6" name="Graphic 24">
            <a:extLst>
              <a:ext uri="{FF2B5EF4-FFF2-40B4-BE49-F238E27FC236}">
                <a16:creationId xmlns:a16="http://schemas.microsoft.com/office/drawing/2014/main" id="{8123A2DF-4AAF-02D1-77D2-E50351E28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4153" y="1176009"/>
            <a:ext cx="108001" cy="137945"/>
          </a:xfrm>
          <a:custGeom>
            <a:avLst/>
            <a:gdLst>
              <a:gd name="connsiteX0" fmla="*/ 78310 w 108001"/>
              <a:gd name="connsiteY0" fmla="*/ 27194 h 137945"/>
              <a:gd name="connsiteX1" fmla="*/ 79444 w 108001"/>
              <a:gd name="connsiteY1" fmla="*/ 35600 h 137945"/>
              <a:gd name="connsiteX2" fmla="*/ 87403 w 108001"/>
              <a:gd name="connsiteY2" fmla="*/ 94478 h 137945"/>
              <a:gd name="connsiteX3" fmla="*/ 60502 w 108001"/>
              <a:gd name="connsiteY3" fmla="*/ 110522 h 137945"/>
              <a:gd name="connsiteX4" fmla="*/ 64756 w 108001"/>
              <a:gd name="connsiteY4" fmla="*/ 106262 h 137945"/>
              <a:gd name="connsiteX5" fmla="*/ 64608 w 108001"/>
              <a:gd name="connsiteY5" fmla="*/ 97778 h 137945"/>
              <a:gd name="connsiteX6" fmla="*/ 56272 w 108001"/>
              <a:gd name="connsiteY6" fmla="*/ 97778 h 137945"/>
              <a:gd name="connsiteX7" fmla="*/ 41272 w 108001"/>
              <a:gd name="connsiteY7" fmla="*/ 112778 h 137945"/>
              <a:gd name="connsiteX8" fmla="*/ 41272 w 108001"/>
              <a:gd name="connsiteY8" fmla="*/ 121262 h 137945"/>
              <a:gd name="connsiteX9" fmla="*/ 56272 w 108001"/>
              <a:gd name="connsiteY9" fmla="*/ 136262 h 137945"/>
              <a:gd name="connsiteX10" fmla="*/ 64756 w 108001"/>
              <a:gd name="connsiteY10" fmla="*/ 136114 h 137945"/>
              <a:gd name="connsiteX11" fmla="*/ 64756 w 108001"/>
              <a:gd name="connsiteY11" fmla="*/ 127778 h 137945"/>
              <a:gd name="connsiteX12" fmla="*/ 59698 w 108001"/>
              <a:gd name="connsiteY12" fmla="*/ 122726 h 137945"/>
              <a:gd name="connsiteX13" fmla="*/ 107695 w 108001"/>
              <a:gd name="connsiteY13" fmla="*/ 63315 h 137945"/>
              <a:gd name="connsiteX14" fmla="*/ 86716 w 108001"/>
              <a:gd name="connsiteY14" fmla="*/ 26060 h 137945"/>
              <a:gd name="connsiteX15" fmla="*/ 78310 w 108001"/>
              <a:gd name="connsiteY15" fmla="*/ 27194 h 137945"/>
              <a:gd name="connsiteX16" fmla="*/ 66730 w 108001"/>
              <a:gd name="connsiteY16" fmla="*/ 16778 h 137945"/>
              <a:gd name="connsiteX17" fmla="*/ 51730 w 108001"/>
              <a:gd name="connsiteY17" fmla="*/ 1778 h 137945"/>
              <a:gd name="connsiteX18" fmla="*/ 43245 w 108001"/>
              <a:gd name="connsiteY18" fmla="*/ 1737 h 137945"/>
              <a:gd name="connsiteX19" fmla="*/ 42742 w 108001"/>
              <a:gd name="connsiteY19" fmla="*/ 9698 h 137945"/>
              <a:gd name="connsiteX20" fmla="*/ 43240 w 108001"/>
              <a:gd name="connsiteY20" fmla="*/ 10262 h 137945"/>
              <a:gd name="connsiteX21" fmla="*/ 48298 w 108001"/>
              <a:gd name="connsiteY21" fmla="*/ 15320 h 137945"/>
              <a:gd name="connsiteX22" fmla="*/ 307 w 108001"/>
              <a:gd name="connsiteY22" fmla="*/ 74735 h 137945"/>
              <a:gd name="connsiteX23" fmla="*/ 19630 w 108001"/>
              <a:gd name="connsiteY23" fmla="*/ 110672 h 137945"/>
              <a:gd name="connsiteX24" fmla="*/ 28058 w 108001"/>
              <a:gd name="connsiteY24" fmla="*/ 109690 h 137945"/>
              <a:gd name="connsiteX25" fmla="*/ 27268 w 108001"/>
              <a:gd name="connsiteY25" fmla="*/ 101420 h 137945"/>
              <a:gd name="connsiteX26" fmla="*/ 21624 w 108001"/>
              <a:gd name="connsiteY26" fmla="*/ 42274 h 137945"/>
              <a:gd name="connsiteX27" fmla="*/ 47488 w 108001"/>
              <a:gd name="connsiteY27" fmla="*/ 27524 h 137945"/>
              <a:gd name="connsiteX28" fmla="*/ 43240 w 108001"/>
              <a:gd name="connsiteY28" fmla="*/ 31778 h 137945"/>
              <a:gd name="connsiteX29" fmla="*/ 43254 w 108001"/>
              <a:gd name="connsiteY29" fmla="*/ 40263 h 137945"/>
              <a:gd name="connsiteX30" fmla="*/ 51160 w 108001"/>
              <a:gd name="connsiteY30" fmla="*/ 40760 h 137945"/>
              <a:gd name="connsiteX31" fmla="*/ 51724 w 108001"/>
              <a:gd name="connsiteY31" fmla="*/ 40262 h 137945"/>
              <a:gd name="connsiteX32" fmla="*/ 66724 w 108001"/>
              <a:gd name="connsiteY32" fmla="*/ 25262 h 137945"/>
              <a:gd name="connsiteX33" fmla="*/ 67222 w 108001"/>
              <a:gd name="connsiteY33" fmla="*/ 17342 h 137945"/>
              <a:gd name="connsiteX34" fmla="*/ 66724 w 108001"/>
              <a:gd name="connsiteY34" fmla="*/ 16778 h 13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001" h="137945">
                <a:moveTo>
                  <a:pt x="78310" y="27194"/>
                </a:moveTo>
                <a:cubicBezTo>
                  <a:pt x="76303" y="29828"/>
                  <a:pt x="76811" y="33591"/>
                  <a:pt x="79444" y="35600"/>
                </a:cubicBezTo>
                <a:cubicBezTo>
                  <a:pt x="97901" y="49661"/>
                  <a:pt x="101464" y="76022"/>
                  <a:pt x="87403" y="94478"/>
                </a:cubicBezTo>
                <a:cubicBezTo>
                  <a:pt x="80839" y="103094"/>
                  <a:pt x="71202" y="108841"/>
                  <a:pt x="60502" y="110522"/>
                </a:cubicBezTo>
                <a:lnTo>
                  <a:pt x="64756" y="106262"/>
                </a:lnTo>
                <a:cubicBezTo>
                  <a:pt x="67058" y="103878"/>
                  <a:pt x="66992" y="100080"/>
                  <a:pt x="64608" y="97778"/>
                </a:cubicBezTo>
                <a:cubicBezTo>
                  <a:pt x="62283" y="95532"/>
                  <a:pt x="58597" y="95532"/>
                  <a:pt x="56272" y="97778"/>
                </a:cubicBezTo>
                <a:lnTo>
                  <a:pt x="41272" y="112778"/>
                </a:lnTo>
                <a:cubicBezTo>
                  <a:pt x="38930" y="115121"/>
                  <a:pt x="38930" y="118919"/>
                  <a:pt x="41272" y="121262"/>
                </a:cubicBezTo>
                <a:lnTo>
                  <a:pt x="56272" y="136262"/>
                </a:lnTo>
                <a:cubicBezTo>
                  <a:pt x="58656" y="138564"/>
                  <a:pt x="62454" y="138498"/>
                  <a:pt x="64756" y="136114"/>
                </a:cubicBezTo>
                <a:cubicBezTo>
                  <a:pt x="67002" y="133789"/>
                  <a:pt x="67002" y="130103"/>
                  <a:pt x="64756" y="127778"/>
                </a:cubicBezTo>
                <a:lnTo>
                  <a:pt x="59698" y="122726"/>
                </a:lnTo>
                <a:cubicBezTo>
                  <a:pt x="89358" y="119574"/>
                  <a:pt x="110847" y="92975"/>
                  <a:pt x="107695" y="63315"/>
                </a:cubicBezTo>
                <a:cubicBezTo>
                  <a:pt x="106125" y="48540"/>
                  <a:pt x="98537" y="35063"/>
                  <a:pt x="86716" y="26060"/>
                </a:cubicBezTo>
                <a:cubicBezTo>
                  <a:pt x="84081" y="24053"/>
                  <a:pt x="80319" y="24560"/>
                  <a:pt x="78310" y="27194"/>
                </a:cubicBezTo>
                <a:close/>
                <a:moveTo>
                  <a:pt x="66730" y="16778"/>
                </a:moveTo>
                <a:lnTo>
                  <a:pt x="51730" y="1778"/>
                </a:lnTo>
                <a:cubicBezTo>
                  <a:pt x="49398" y="-577"/>
                  <a:pt x="45599" y="-595"/>
                  <a:pt x="43245" y="1737"/>
                </a:cubicBezTo>
                <a:cubicBezTo>
                  <a:pt x="41083" y="3879"/>
                  <a:pt x="40866" y="7301"/>
                  <a:pt x="42742" y="9698"/>
                </a:cubicBezTo>
                <a:lnTo>
                  <a:pt x="43240" y="10262"/>
                </a:lnTo>
                <a:lnTo>
                  <a:pt x="48298" y="15320"/>
                </a:lnTo>
                <a:cubicBezTo>
                  <a:pt x="18639" y="18474"/>
                  <a:pt x="-2847" y="45076"/>
                  <a:pt x="307" y="74735"/>
                </a:cubicBezTo>
                <a:cubicBezTo>
                  <a:pt x="1801" y="88780"/>
                  <a:pt x="8738" y="101680"/>
                  <a:pt x="19630" y="110672"/>
                </a:cubicBezTo>
                <a:cubicBezTo>
                  <a:pt x="22229" y="112728"/>
                  <a:pt x="26002" y="112289"/>
                  <a:pt x="28058" y="109690"/>
                </a:cubicBezTo>
                <a:cubicBezTo>
                  <a:pt x="30055" y="107167"/>
                  <a:pt x="29706" y="103518"/>
                  <a:pt x="27268" y="101420"/>
                </a:cubicBezTo>
                <a:cubicBezTo>
                  <a:pt x="9377" y="86646"/>
                  <a:pt x="6850" y="60165"/>
                  <a:pt x="21624" y="42274"/>
                </a:cubicBezTo>
                <a:cubicBezTo>
                  <a:pt x="28155" y="34365"/>
                  <a:pt x="37355" y="29118"/>
                  <a:pt x="47488" y="27524"/>
                </a:cubicBezTo>
                <a:lnTo>
                  <a:pt x="43240" y="31778"/>
                </a:lnTo>
                <a:cubicBezTo>
                  <a:pt x="40901" y="34125"/>
                  <a:pt x="40907" y="37924"/>
                  <a:pt x="43254" y="40263"/>
                </a:cubicBezTo>
                <a:cubicBezTo>
                  <a:pt x="45390" y="42392"/>
                  <a:pt x="48774" y="42604"/>
                  <a:pt x="51160" y="40760"/>
                </a:cubicBezTo>
                <a:lnTo>
                  <a:pt x="51724" y="40262"/>
                </a:lnTo>
                <a:lnTo>
                  <a:pt x="66724" y="25262"/>
                </a:lnTo>
                <a:cubicBezTo>
                  <a:pt x="68861" y="23124"/>
                  <a:pt x="69075" y="19730"/>
                  <a:pt x="67222" y="17342"/>
                </a:cubicBezTo>
                <a:lnTo>
                  <a:pt x="66724" y="16778"/>
                </a:lnTo>
                <a:close/>
              </a:path>
            </a:pathLst>
          </a:custGeom>
          <a:solidFill>
            <a:srgbClr val="FFA38B"/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7" name="Rectangle: Rounded Corners 26" descr="Asking additional questions">
            <a:extLst>
              <a:ext uri="{FF2B5EF4-FFF2-40B4-BE49-F238E27FC236}">
                <a16:creationId xmlns:a16="http://schemas.microsoft.com/office/drawing/2014/main" id="{AE04F089-80C1-3FD9-4CF6-8F73F8C8F6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5177679" y="1136981"/>
            <a:ext cx="2468880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improve organization and prioritization</a:t>
            </a:r>
          </a:p>
        </p:txBody>
      </p:sp>
      <p:sp>
        <p:nvSpPr>
          <p:cNvPr id="28" name="Graphic 20">
            <a:extLst>
              <a:ext uri="{FF2B5EF4-FFF2-40B4-BE49-F238E27FC236}">
                <a16:creationId xmlns:a16="http://schemas.microsoft.com/office/drawing/2014/main" id="{09B95B74-7B7F-1269-14B2-BEE0F245A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36811" y="1187529"/>
            <a:ext cx="119982" cy="114904"/>
          </a:xfrm>
          <a:custGeom>
            <a:avLst/>
            <a:gdLst>
              <a:gd name="connsiteX0" fmla="*/ 52728 w 119982"/>
              <a:gd name="connsiteY0" fmla="*/ 4518 h 114904"/>
              <a:gd name="connsiteX1" fmla="*/ 67254 w 119982"/>
              <a:gd name="connsiteY1" fmla="*/ 4518 h 114904"/>
              <a:gd name="connsiteX2" fmla="*/ 81402 w 119982"/>
              <a:gd name="connsiteY2" fmla="*/ 33180 h 114904"/>
              <a:gd name="connsiteX3" fmla="*/ 113040 w 119982"/>
              <a:gd name="connsiteY3" fmla="*/ 37776 h 114904"/>
              <a:gd name="connsiteX4" fmla="*/ 117528 w 119982"/>
              <a:gd name="connsiteY4" fmla="*/ 51594 h 114904"/>
              <a:gd name="connsiteX5" fmla="*/ 94632 w 119982"/>
              <a:gd name="connsiteY5" fmla="*/ 73914 h 114904"/>
              <a:gd name="connsiteX6" fmla="*/ 100038 w 119982"/>
              <a:gd name="connsiteY6" fmla="*/ 105414 h 114904"/>
              <a:gd name="connsiteX7" fmla="*/ 88284 w 119982"/>
              <a:gd name="connsiteY7" fmla="*/ 113958 h 114904"/>
              <a:gd name="connsiteX8" fmla="*/ 59988 w 119982"/>
              <a:gd name="connsiteY8" fmla="*/ 99078 h 114904"/>
              <a:gd name="connsiteX9" fmla="*/ 31698 w 119982"/>
              <a:gd name="connsiteY9" fmla="*/ 113958 h 114904"/>
              <a:gd name="connsiteX10" fmla="*/ 19938 w 119982"/>
              <a:gd name="connsiteY10" fmla="*/ 105414 h 114904"/>
              <a:gd name="connsiteX11" fmla="*/ 25344 w 119982"/>
              <a:gd name="connsiteY11" fmla="*/ 73914 h 114904"/>
              <a:gd name="connsiteX12" fmla="*/ 2454 w 119982"/>
              <a:gd name="connsiteY12" fmla="*/ 51594 h 114904"/>
              <a:gd name="connsiteX13" fmla="*/ 6942 w 119982"/>
              <a:gd name="connsiteY13" fmla="*/ 37776 h 114904"/>
              <a:gd name="connsiteX14" fmla="*/ 38580 w 119982"/>
              <a:gd name="connsiteY14" fmla="*/ 33180 h 114904"/>
              <a:gd name="connsiteX15" fmla="*/ 52728 w 119982"/>
              <a:gd name="connsiteY15" fmla="*/ 4518 h 11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9982" h="114904">
                <a:moveTo>
                  <a:pt x="52728" y="4518"/>
                </a:moveTo>
                <a:cubicBezTo>
                  <a:pt x="55698" y="-1506"/>
                  <a:pt x="64284" y="-1506"/>
                  <a:pt x="67254" y="4518"/>
                </a:cubicBezTo>
                <a:lnTo>
                  <a:pt x="81402" y="33180"/>
                </a:lnTo>
                <a:lnTo>
                  <a:pt x="113040" y="37776"/>
                </a:lnTo>
                <a:cubicBezTo>
                  <a:pt x="119682" y="38742"/>
                  <a:pt x="122334" y="46908"/>
                  <a:pt x="117528" y="51594"/>
                </a:cubicBezTo>
                <a:lnTo>
                  <a:pt x="94632" y="73914"/>
                </a:lnTo>
                <a:lnTo>
                  <a:pt x="100038" y="105414"/>
                </a:lnTo>
                <a:cubicBezTo>
                  <a:pt x="101178" y="112032"/>
                  <a:pt x="94230" y="117078"/>
                  <a:pt x="88284" y="113958"/>
                </a:cubicBezTo>
                <a:lnTo>
                  <a:pt x="59988" y="99078"/>
                </a:lnTo>
                <a:lnTo>
                  <a:pt x="31698" y="113958"/>
                </a:lnTo>
                <a:cubicBezTo>
                  <a:pt x="25758" y="117078"/>
                  <a:pt x="18810" y="112038"/>
                  <a:pt x="19938" y="105414"/>
                </a:cubicBezTo>
                <a:lnTo>
                  <a:pt x="25344" y="73914"/>
                </a:lnTo>
                <a:lnTo>
                  <a:pt x="2454" y="51594"/>
                </a:lnTo>
                <a:cubicBezTo>
                  <a:pt x="-2352" y="46914"/>
                  <a:pt x="300" y="38742"/>
                  <a:pt x="6942" y="37776"/>
                </a:cubicBezTo>
                <a:lnTo>
                  <a:pt x="38580" y="33180"/>
                </a:lnTo>
                <a:lnTo>
                  <a:pt x="52728" y="4518"/>
                </a:lnTo>
                <a:close/>
              </a:path>
            </a:pathLst>
          </a:custGeom>
          <a:solidFill>
            <a:srgbClr val="FFA38B"/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29" name="Picture 28" descr=" office setting where a person is seated at a white desk. They are working on a computer with a large monitor, and there is also a tablet or laptop on the desk. To the right, there is a plant and some file folders in a holder. The background features windows with partially drawn blinds, allowing some light to enter the room.">
            <a:extLst>
              <a:ext uri="{FF2B5EF4-FFF2-40B4-BE49-F238E27FC236}">
                <a16:creationId xmlns:a16="http://schemas.microsoft.com/office/drawing/2014/main" id="{9B9E3890-75BA-86A1-0665-BD4C87B12A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7421" y="5177230"/>
            <a:ext cx="2534579" cy="16905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A22AA93-D9B5-212F-9A72-EE4BDAEC10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798213" y="2939255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742A58-4F22-567F-E1C6-F7F44D02E3C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11262" y="2939255"/>
            <a:ext cx="1371253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0" cap="none" spc="0" normalizeH="0" baseline="3000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1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35" name="Picture 34">
            <a:hlinkClick r:id="rId7"/>
            <a:extLst>
              <a:ext uri="{FF2B5EF4-FFF2-40B4-BE49-F238E27FC236}">
                <a16:creationId xmlns:a16="http://schemas.microsoft.com/office/drawing/2014/main" id="{021A8548-BF00-6F5E-9E49-4602BD811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78" t="-53646" r="-43278" b="-53646"/>
          <a:stretch/>
        </p:blipFill>
        <p:spPr bwMode="auto">
          <a:xfrm>
            <a:off x="4052312" y="2836199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2CD430E-6786-11D1-92EC-1E92855F625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36843" y="2939255"/>
            <a:ext cx="1264902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Outlook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28F872-40C1-C623-4CFF-43B7CAFD792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12081" y="5332001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0359A0-4699-96DC-2A5B-D75884C4BB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61037" y="5332001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Office Agent with Word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E5566A-0F90-04CF-F905-79D832B5BE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862865" y="5332001"/>
            <a:ext cx="1371253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0" cap="none" spc="0" normalizeH="0" baseline="3000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2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48" name="Picture 47">
            <a:hlinkClick r:id="rId7"/>
            <a:extLst>
              <a:ext uri="{FF2B5EF4-FFF2-40B4-BE49-F238E27FC236}">
                <a16:creationId xmlns:a16="http://schemas.microsoft.com/office/drawing/2014/main" id="{1E674C8F-5C02-05DE-213A-B0AF27D7D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78" t="-53646" r="-43278" b="-53646"/>
          <a:stretch/>
        </p:blipFill>
        <p:spPr bwMode="auto">
          <a:xfrm>
            <a:off x="7403915" y="5228945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3" name="Picture 2" descr="Word logo">
            <a:extLst>
              <a:ext uri="{FF2B5EF4-FFF2-40B4-BE49-F238E27FC236}">
                <a16:creationId xmlns:a16="http://schemas.microsoft.com/office/drawing/2014/main" id="{CC92B20B-376B-08D3-54E2-10BFDB726C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9024" y="5283178"/>
            <a:ext cx="246576" cy="246576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4" name="Picture 3" descr="Outlook logo">
            <a:extLst>
              <a:ext uri="{FF2B5EF4-FFF2-40B4-BE49-F238E27FC236}">
                <a16:creationId xmlns:a16="http://schemas.microsoft.com/office/drawing/2014/main" id="{E69C090F-F0C0-E9B0-9A6E-3FF59A8A8E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542" y="2883611"/>
            <a:ext cx="265176" cy="265176"/>
          </a:xfrm>
          <a:prstGeom prst="rect">
            <a:avLst/>
          </a:prstGeom>
        </p:spPr>
      </p:pic>
      <p:pic>
        <p:nvPicPr>
          <p:cNvPr id="5" name="Picture 4" descr="Teams logo">
            <a:extLst>
              <a:ext uri="{FF2B5EF4-FFF2-40B4-BE49-F238E27FC236}">
                <a16:creationId xmlns:a16="http://schemas.microsoft.com/office/drawing/2014/main" id="{1B08BDE8-281B-D0E9-8A43-39E86ECFE9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778" y="5273878"/>
            <a:ext cx="265176" cy="265176"/>
          </a:xfrm>
          <a:prstGeom prst="rect">
            <a:avLst/>
          </a:prstGeom>
        </p:spPr>
      </p:pic>
      <p:pic>
        <p:nvPicPr>
          <p:cNvPr id="6" name="Picture 5" descr="Teams logo">
            <a:extLst>
              <a:ext uri="{FF2B5EF4-FFF2-40B4-BE49-F238E27FC236}">
                <a16:creationId xmlns:a16="http://schemas.microsoft.com/office/drawing/2014/main" id="{5C571763-9F50-C37C-B5A0-568CC5DF6A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1327" y="2883560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654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363</Words>
  <Application>Microsoft Office PowerPoint</Application>
  <PresentationFormat>Widescreen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person who has ADHD (neurodivergent)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2025-11-21T02:19:31Z</dcterms:created>
  <dcterms:modified xsi:type="dcterms:W3CDTF">2025-11-21T04:58:57Z</dcterms:modified>
</cp:coreProperties>
</file>