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54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3" r:id="rId6"/>
    <p:sldLayoutId id="2147483816" r:id="rId7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hyperlink" Target="https://support.microsoft.com/en-us/topic/overview-of-microsoft-365-chat-preview-5b00a52d-7296-48ee-b938-b95b7209f737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e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8A83A1-189B-E7FC-F806-D71207B42A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37">
            <a:extLst>
              <a:ext uri="{FF2B5EF4-FFF2-40B4-BE49-F238E27FC236}">
                <a16:creationId xmlns:a16="http://schemas.microsoft.com/office/drawing/2014/main" id="{97162FBB-41DA-34BC-AFCD-2D0EA15835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199" y="387766"/>
            <a:ext cx="6835775" cy="263149"/>
          </a:xfrm>
        </p:spPr>
        <p:txBody>
          <a:bodyPr/>
          <a:lstStyle/>
          <a:p>
            <a:r>
              <a:rPr lang="en-US" noProof="0"/>
              <a:t>A day in the life of a person focusing on mental well-being</a:t>
            </a:r>
          </a:p>
        </p:txBody>
      </p:sp>
      <p:sp>
        <p:nvSpPr>
          <p:cNvPr id="15" name="Rectangle: Rounded Corners 6" descr="Benefits">
            <a:extLst>
              <a:ext uri="{FF2B5EF4-FFF2-40B4-BE49-F238E27FC236}">
                <a16:creationId xmlns:a16="http://schemas.microsoft.com/office/drawing/2014/main" id="{A5AC1198-C4A4-436D-0A65-4D01579BCC8A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 bwMode="auto">
          <a:xfrm>
            <a:off x="576356" y="1134767"/>
            <a:ext cx="659514" cy="216000"/>
          </a:xfrm>
          <a:prstGeom prst="roundRect">
            <a:avLst>
              <a:gd name="adj" fmla="val 50000"/>
            </a:avLst>
          </a:prstGeom>
          <a:solidFill>
            <a:srgbClr val="FFA38B"/>
          </a:solidFill>
          <a:ln w="12700">
            <a:solidFill>
              <a:srgbClr val="FFA38B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Benefits</a:t>
            </a:r>
          </a:p>
        </p:txBody>
      </p:sp>
      <p:sp>
        <p:nvSpPr>
          <p:cNvPr id="24" name="Rectangle: Rounded Corners 6" descr="Areas of investment: focus on important tasks">
            <a:extLst>
              <a:ext uri="{FF2B5EF4-FFF2-40B4-BE49-F238E27FC236}">
                <a16:creationId xmlns:a16="http://schemas.microsoft.com/office/drawing/2014/main" id="{AB4F8833-6DB7-D4E7-9AA2-99B47C0E004B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 bwMode="auto">
          <a:xfrm>
            <a:off x="1366317" y="1134767"/>
            <a:ext cx="2795593" cy="216000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12700">
            <a:solidFill>
              <a:srgbClr val="FFA38B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73391D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Areas of investment: Focus on important tasks</a:t>
            </a:r>
          </a:p>
        </p:txBody>
      </p:sp>
      <p:sp>
        <p:nvSpPr>
          <p:cNvPr id="20" name="Rectangle: Rounded Corners 6" descr="Clear communications">
            <a:extLst>
              <a:ext uri="{FF2B5EF4-FFF2-40B4-BE49-F238E27FC236}">
                <a16:creationId xmlns:a16="http://schemas.microsoft.com/office/drawing/2014/main" id="{3E6BE570-9802-FBAB-C583-CEC10360C93A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 bwMode="auto">
          <a:xfrm>
            <a:off x="4212579" y="1134767"/>
            <a:ext cx="2325078" cy="216000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12700">
            <a:solidFill>
              <a:srgbClr val="FFA38B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73391D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Clear communications</a:t>
            </a:r>
          </a:p>
        </p:txBody>
      </p:sp>
      <p:sp>
        <p:nvSpPr>
          <p:cNvPr id="29" name="Graphic 20">
            <a:extLst>
              <a:ext uri="{FF2B5EF4-FFF2-40B4-BE49-F238E27FC236}">
                <a16:creationId xmlns:a16="http://schemas.microsoft.com/office/drawing/2014/main" id="{252A7EE8-E74A-4D75-6963-97F4AB62E7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271711" y="1184866"/>
            <a:ext cx="119982" cy="114904"/>
          </a:xfrm>
          <a:custGeom>
            <a:avLst/>
            <a:gdLst>
              <a:gd name="connsiteX0" fmla="*/ 52728 w 119982"/>
              <a:gd name="connsiteY0" fmla="*/ 4518 h 114904"/>
              <a:gd name="connsiteX1" fmla="*/ 67254 w 119982"/>
              <a:gd name="connsiteY1" fmla="*/ 4518 h 114904"/>
              <a:gd name="connsiteX2" fmla="*/ 81402 w 119982"/>
              <a:gd name="connsiteY2" fmla="*/ 33180 h 114904"/>
              <a:gd name="connsiteX3" fmla="*/ 113040 w 119982"/>
              <a:gd name="connsiteY3" fmla="*/ 37776 h 114904"/>
              <a:gd name="connsiteX4" fmla="*/ 117528 w 119982"/>
              <a:gd name="connsiteY4" fmla="*/ 51594 h 114904"/>
              <a:gd name="connsiteX5" fmla="*/ 94632 w 119982"/>
              <a:gd name="connsiteY5" fmla="*/ 73914 h 114904"/>
              <a:gd name="connsiteX6" fmla="*/ 100038 w 119982"/>
              <a:gd name="connsiteY6" fmla="*/ 105414 h 114904"/>
              <a:gd name="connsiteX7" fmla="*/ 88284 w 119982"/>
              <a:gd name="connsiteY7" fmla="*/ 113958 h 114904"/>
              <a:gd name="connsiteX8" fmla="*/ 59988 w 119982"/>
              <a:gd name="connsiteY8" fmla="*/ 99078 h 114904"/>
              <a:gd name="connsiteX9" fmla="*/ 31698 w 119982"/>
              <a:gd name="connsiteY9" fmla="*/ 113958 h 114904"/>
              <a:gd name="connsiteX10" fmla="*/ 19938 w 119982"/>
              <a:gd name="connsiteY10" fmla="*/ 105414 h 114904"/>
              <a:gd name="connsiteX11" fmla="*/ 25344 w 119982"/>
              <a:gd name="connsiteY11" fmla="*/ 73914 h 114904"/>
              <a:gd name="connsiteX12" fmla="*/ 2454 w 119982"/>
              <a:gd name="connsiteY12" fmla="*/ 51594 h 114904"/>
              <a:gd name="connsiteX13" fmla="*/ 6942 w 119982"/>
              <a:gd name="connsiteY13" fmla="*/ 37776 h 114904"/>
              <a:gd name="connsiteX14" fmla="*/ 38580 w 119982"/>
              <a:gd name="connsiteY14" fmla="*/ 33180 h 114904"/>
              <a:gd name="connsiteX15" fmla="*/ 52728 w 119982"/>
              <a:gd name="connsiteY15" fmla="*/ 4518 h 1149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19982" h="114904">
                <a:moveTo>
                  <a:pt x="52728" y="4518"/>
                </a:moveTo>
                <a:cubicBezTo>
                  <a:pt x="55698" y="-1506"/>
                  <a:pt x="64284" y="-1506"/>
                  <a:pt x="67254" y="4518"/>
                </a:cubicBezTo>
                <a:lnTo>
                  <a:pt x="81402" y="33180"/>
                </a:lnTo>
                <a:lnTo>
                  <a:pt x="113040" y="37776"/>
                </a:lnTo>
                <a:cubicBezTo>
                  <a:pt x="119682" y="38742"/>
                  <a:pt x="122334" y="46908"/>
                  <a:pt x="117528" y="51594"/>
                </a:cubicBezTo>
                <a:lnTo>
                  <a:pt x="94632" y="73914"/>
                </a:lnTo>
                <a:lnTo>
                  <a:pt x="100038" y="105414"/>
                </a:lnTo>
                <a:cubicBezTo>
                  <a:pt x="101178" y="112032"/>
                  <a:pt x="94230" y="117078"/>
                  <a:pt x="88284" y="113958"/>
                </a:cubicBezTo>
                <a:lnTo>
                  <a:pt x="59988" y="99078"/>
                </a:lnTo>
                <a:lnTo>
                  <a:pt x="31698" y="113958"/>
                </a:lnTo>
                <a:cubicBezTo>
                  <a:pt x="25758" y="117078"/>
                  <a:pt x="18810" y="112038"/>
                  <a:pt x="19938" y="105414"/>
                </a:cubicBezTo>
                <a:lnTo>
                  <a:pt x="25344" y="73914"/>
                </a:lnTo>
                <a:lnTo>
                  <a:pt x="2454" y="51594"/>
                </a:lnTo>
                <a:cubicBezTo>
                  <a:pt x="-2352" y="46914"/>
                  <a:pt x="300" y="38742"/>
                  <a:pt x="6942" y="37776"/>
                </a:cubicBezTo>
                <a:lnTo>
                  <a:pt x="38580" y="33180"/>
                </a:lnTo>
                <a:lnTo>
                  <a:pt x="52728" y="4518"/>
                </a:lnTo>
                <a:close/>
              </a:path>
            </a:pathLst>
          </a:custGeom>
          <a:solidFill>
            <a:srgbClr val="FFA38B"/>
          </a:solidFill>
          <a:ln w="595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Graphic 24">
            <a:extLst>
              <a:ext uri="{FF2B5EF4-FFF2-40B4-BE49-F238E27FC236}">
                <a16:creationId xmlns:a16="http://schemas.microsoft.com/office/drawing/2014/main" id="{A4432517-3038-0E9D-F4CA-7D023FC260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444153" y="1173747"/>
            <a:ext cx="108001" cy="137945"/>
          </a:xfrm>
          <a:custGeom>
            <a:avLst/>
            <a:gdLst>
              <a:gd name="connsiteX0" fmla="*/ 78310 w 108001"/>
              <a:gd name="connsiteY0" fmla="*/ 27194 h 137945"/>
              <a:gd name="connsiteX1" fmla="*/ 79444 w 108001"/>
              <a:gd name="connsiteY1" fmla="*/ 35600 h 137945"/>
              <a:gd name="connsiteX2" fmla="*/ 87403 w 108001"/>
              <a:gd name="connsiteY2" fmla="*/ 94478 h 137945"/>
              <a:gd name="connsiteX3" fmla="*/ 60502 w 108001"/>
              <a:gd name="connsiteY3" fmla="*/ 110522 h 137945"/>
              <a:gd name="connsiteX4" fmla="*/ 64756 w 108001"/>
              <a:gd name="connsiteY4" fmla="*/ 106262 h 137945"/>
              <a:gd name="connsiteX5" fmla="*/ 64608 w 108001"/>
              <a:gd name="connsiteY5" fmla="*/ 97778 h 137945"/>
              <a:gd name="connsiteX6" fmla="*/ 56272 w 108001"/>
              <a:gd name="connsiteY6" fmla="*/ 97778 h 137945"/>
              <a:gd name="connsiteX7" fmla="*/ 41272 w 108001"/>
              <a:gd name="connsiteY7" fmla="*/ 112778 h 137945"/>
              <a:gd name="connsiteX8" fmla="*/ 41272 w 108001"/>
              <a:gd name="connsiteY8" fmla="*/ 121262 h 137945"/>
              <a:gd name="connsiteX9" fmla="*/ 56272 w 108001"/>
              <a:gd name="connsiteY9" fmla="*/ 136262 h 137945"/>
              <a:gd name="connsiteX10" fmla="*/ 64756 w 108001"/>
              <a:gd name="connsiteY10" fmla="*/ 136114 h 137945"/>
              <a:gd name="connsiteX11" fmla="*/ 64756 w 108001"/>
              <a:gd name="connsiteY11" fmla="*/ 127778 h 137945"/>
              <a:gd name="connsiteX12" fmla="*/ 59698 w 108001"/>
              <a:gd name="connsiteY12" fmla="*/ 122726 h 137945"/>
              <a:gd name="connsiteX13" fmla="*/ 107695 w 108001"/>
              <a:gd name="connsiteY13" fmla="*/ 63315 h 137945"/>
              <a:gd name="connsiteX14" fmla="*/ 86716 w 108001"/>
              <a:gd name="connsiteY14" fmla="*/ 26060 h 137945"/>
              <a:gd name="connsiteX15" fmla="*/ 78310 w 108001"/>
              <a:gd name="connsiteY15" fmla="*/ 27194 h 137945"/>
              <a:gd name="connsiteX16" fmla="*/ 66730 w 108001"/>
              <a:gd name="connsiteY16" fmla="*/ 16778 h 137945"/>
              <a:gd name="connsiteX17" fmla="*/ 51730 w 108001"/>
              <a:gd name="connsiteY17" fmla="*/ 1778 h 137945"/>
              <a:gd name="connsiteX18" fmla="*/ 43245 w 108001"/>
              <a:gd name="connsiteY18" fmla="*/ 1737 h 137945"/>
              <a:gd name="connsiteX19" fmla="*/ 42742 w 108001"/>
              <a:gd name="connsiteY19" fmla="*/ 9698 h 137945"/>
              <a:gd name="connsiteX20" fmla="*/ 43240 w 108001"/>
              <a:gd name="connsiteY20" fmla="*/ 10262 h 137945"/>
              <a:gd name="connsiteX21" fmla="*/ 48298 w 108001"/>
              <a:gd name="connsiteY21" fmla="*/ 15320 h 137945"/>
              <a:gd name="connsiteX22" fmla="*/ 307 w 108001"/>
              <a:gd name="connsiteY22" fmla="*/ 74735 h 137945"/>
              <a:gd name="connsiteX23" fmla="*/ 19630 w 108001"/>
              <a:gd name="connsiteY23" fmla="*/ 110672 h 137945"/>
              <a:gd name="connsiteX24" fmla="*/ 28058 w 108001"/>
              <a:gd name="connsiteY24" fmla="*/ 109690 h 137945"/>
              <a:gd name="connsiteX25" fmla="*/ 27268 w 108001"/>
              <a:gd name="connsiteY25" fmla="*/ 101420 h 137945"/>
              <a:gd name="connsiteX26" fmla="*/ 21624 w 108001"/>
              <a:gd name="connsiteY26" fmla="*/ 42274 h 137945"/>
              <a:gd name="connsiteX27" fmla="*/ 47488 w 108001"/>
              <a:gd name="connsiteY27" fmla="*/ 27524 h 137945"/>
              <a:gd name="connsiteX28" fmla="*/ 43240 w 108001"/>
              <a:gd name="connsiteY28" fmla="*/ 31778 h 137945"/>
              <a:gd name="connsiteX29" fmla="*/ 43254 w 108001"/>
              <a:gd name="connsiteY29" fmla="*/ 40263 h 137945"/>
              <a:gd name="connsiteX30" fmla="*/ 51160 w 108001"/>
              <a:gd name="connsiteY30" fmla="*/ 40760 h 137945"/>
              <a:gd name="connsiteX31" fmla="*/ 51724 w 108001"/>
              <a:gd name="connsiteY31" fmla="*/ 40262 h 137945"/>
              <a:gd name="connsiteX32" fmla="*/ 66724 w 108001"/>
              <a:gd name="connsiteY32" fmla="*/ 25262 h 137945"/>
              <a:gd name="connsiteX33" fmla="*/ 67222 w 108001"/>
              <a:gd name="connsiteY33" fmla="*/ 17342 h 137945"/>
              <a:gd name="connsiteX34" fmla="*/ 66724 w 108001"/>
              <a:gd name="connsiteY34" fmla="*/ 16778 h 1379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8001" h="137945">
                <a:moveTo>
                  <a:pt x="78310" y="27194"/>
                </a:moveTo>
                <a:cubicBezTo>
                  <a:pt x="76303" y="29828"/>
                  <a:pt x="76811" y="33591"/>
                  <a:pt x="79444" y="35600"/>
                </a:cubicBezTo>
                <a:cubicBezTo>
                  <a:pt x="97901" y="49661"/>
                  <a:pt x="101464" y="76022"/>
                  <a:pt x="87403" y="94478"/>
                </a:cubicBezTo>
                <a:cubicBezTo>
                  <a:pt x="80839" y="103094"/>
                  <a:pt x="71202" y="108841"/>
                  <a:pt x="60502" y="110522"/>
                </a:cubicBezTo>
                <a:lnTo>
                  <a:pt x="64756" y="106262"/>
                </a:lnTo>
                <a:cubicBezTo>
                  <a:pt x="67058" y="103878"/>
                  <a:pt x="66992" y="100080"/>
                  <a:pt x="64608" y="97778"/>
                </a:cubicBezTo>
                <a:cubicBezTo>
                  <a:pt x="62283" y="95532"/>
                  <a:pt x="58597" y="95532"/>
                  <a:pt x="56272" y="97778"/>
                </a:cubicBezTo>
                <a:lnTo>
                  <a:pt x="41272" y="112778"/>
                </a:lnTo>
                <a:cubicBezTo>
                  <a:pt x="38930" y="115121"/>
                  <a:pt x="38930" y="118919"/>
                  <a:pt x="41272" y="121262"/>
                </a:cubicBezTo>
                <a:lnTo>
                  <a:pt x="56272" y="136262"/>
                </a:lnTo>
                <a:cubicBezTo>
                  <a:pt x="58656" y="138564"/>
                  <a:pt x="62454" y="138498"/>
                  <a:pt x="64756" y="136114"/>
                </a:cubicBezTo>
                <a:cubicBezTo>
                  <a:pt x="67002" y="133789"/>
                  <a:pt x="67002" y="130103"/>
                  <a:pt x="64756" y="127778"/>
                </a:cubicBezTo>
                <a:lnTo>
                  <a:pt x="59698" y="122726"/>
                </a:lnTo>
                <a:cubicBezTo>
                  <a:pt x="89358" y="119574"/>
                  <a:pt x="110847" y="92975"/>
                  <a:pt x="107695" y="63315"/>
                </a:cubicBezTo>
                <a:cubicBezTo>
                  <a:pt x="106125" y="48540"/>
                  <a:pt x="98537" y="35063"/>
                  <a:pt x="86716" y="26060"/>
                </a:cubicBezTo>
                <a:cubicBezTo>
                  <a:pt x="84081" y="24053"/>
                  <a:pt x="80319" y="24560"/>
                  <a:pt x="78310" y="27194"/>
                </a:cubicBezTo>
                <a:close/>
                <a:moveTo>
                  <a:pt x="66730" y="16778"/>
                </a:moveTo>
                <a:lnTo>
                  <a:pt x="51730" y="1778"/>
                </a:lnTo>
                <a:cubicBezTo>
                  <a:pt x="49398" y="-577"/>
                  <a:pt x="45599" y="-595"/>
                  <a:pt x="43245" y="1737"/>
                </a:cubicBezTo>
                <a:cubicBezTo>
                  <a:pt x="41083" y="3879"/>
                  <a:pt x="40866" y="7301"/>
                  <a:pt x="42742" y="9698"/>
                </a:cubicBezTo>
                <a:lnTo>
                  <a:pt x="43240" y="10262"/>
                </a:lnTo>
                <a:lnTo>
                  <a:pt x="48298" y="15320"/>
                </a:lnTo>
                <a:cubicBezTo>
                  <a:pt x="18639" y="18474"/>
                  <a:pt x="-2847" y="45076"/>
                  <a:pt x="307" y="74735"/>
                </a:cubicBezTo>
                <a:cubicBezTo>
                  <a:pt x="1801" y="88780"/>
                  <a:pt x="8738" y="101680"/>
                  <a:pt x="19630" y="110672"/>
                </a:cubicBezTo>
                <a:cubicBezTo>
                  <a:pt x="22229" y="112728"/>
                  <a:pt x="26002" y="112289"/>
                  <a:pt x="28058" y="109690"/>
                </a:cubicBezTo>
                <a:cubicBezTo>
                  <a:pt x="30055" y="107167"/>
                  <a:pt x="29706" y="103518"/>
                  <a:pt x="27268" y="101420"/>
                </a:cubicBezTo>
                <a:cubicBezTo>
                  <a:pt x="9377" y="86646"/>
                  <a:pt x="6850" y="60165"/>
                  <a:pt x="21624" y="42274"/>
                </a:cubicBezTo>
                <a:cubicBezTo>
                  <a:pt x="28155" y="34365"/>
                  <a:pt x="37355" y="29118"/>
                  <a:pt x="47488" y="27524"/>
                </a:cubicBezTo>
                <a:lnTo>
                  <a:pt x="43240" y="31778"/>
                </a:lnTo>
                <a:cubicBezTo>
                  <a:pt x="40901" y="34125"/>
                  <a:pt x="40907" y="37924"/>
                  <a:pt x="43254" y="40263"/>
                </a:cubicBezTo>
                <a:cubicBezTo>
                  <a:pt x="45390" y="42392"/>
                  <a:pt x="48774" y="42604"/>
                  <a:pt x="51160" y="40760"/>
                </a:cubicBezTo>
                <a:lnTo>
                  <a:pt x="51724" y="40262"/>
                </a:lnTo>
                <a:lnTo>
                  <a:pt x="66724" y="25262"/>
                </a:lnTo>
                <a:cubicBezTo>
                  <a:pt x="68861" y="23124"/>
                  <a:pt x="69075" y="19730"/>
                  <a:pt x="67222" y="17342"/>
                </a:cubicBezTo>
                <a:lnTo>
                  <a:pt x="66724" y="16778"/>
                </a:lnTo>
                <a:close/>
              </a:path>
            </a:pathLst>
          </a:custGeom>
          <a:solidFill>
            <a:srgbClr val="FFA38B"/>
          </a:solidFill>
          <a:ln w="595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25" name="Text Placeholder 124">
            <a:extLst>
              <a:ext uri="{FF2B5EF4-FFF2-40B4-BE49-F238E27FC236}">
                <a16:creationId xmlns:a16="http://schemas.microsoft.com/office/drawing/2014/main" id="{CE1B346C-A39F-DE94-87C7-B00F79B680B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519107" y="521099"/>
            <a:ext cx="3599821" cy="169277"/>
          </a:xfrm>
        </p:spPr>
        <p:txBody>
          <a:bodyPr/>
          <a:lstStyle/>
          <a:p>
            <a:pPr lvl="0"/>
            <a:r>
              <a:rPr lang="en-US" noProof="0"/>
              <a:t>Microsoft 365 Copilot</a:t>
            </a:r>
          </a:p>
        </p:txBody>
      </p:sp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C0FE2C3C-6A43-7E2E-7F43-85E83AAD805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976461" cy="345600"/>
          </a:xfrm>
        </p:spPr>
        <p:txBody>
          <a:bodyPr/>
          <a:lstStyle/>
          <a:p>
            <a:r>
              <a:rPr lang="en-US" noProof="0"/>
              <a:t>8:00 am</a:t>
            </a:r>
          </a:p>
        </p:txBody>
      </p:sp>
      <p:sp>
        <p:nvSpPr>
          <p:cNvPr id="41" name="Text Placeholder 40">
            <a:extLst>
              <a:ext uri="{FF2B5EF4-FFF2-40B4-BE49-F238E27FC236}">
                <a16:creationId xmlns:a16="http://schemas.microsoft.com/office/drawing/2014/main" id="{EB34D139-E650-4740-55D1-37B61DAD5AEF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801702"/>
          </a:xfrm>
        </p:spPr>
        <p:txBody>
          <a:bodyPr>
            <a:normAutofit/>
          </a:bodyPr>
          <a:lstStyle/>
          <a:p>
            <a:r>
              <a:rPr lang="en-US" noProof="0"/>
              <a:t>Kyle starts his day with a team meeting with many attendees. He uses Copilot in Teams  to recap what each person says, focus on key information, and gain a feeling of being informed instead of lost.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8919DCA-0C0B-B1FC-AB19-98E2DE57A5E5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1212081" y="2899150"/>
            <a:ext cx="1892184" cy="16927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marL="0" marR="0" lvl="0" indent="0" algn="l" defTabSz="9143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rPr>
              <a:t>Copilot in Teams</a:t>
            </a:r>
            <a:endParaRPr kumimoji="0" lang="en-US" sz="1100" b="0" i="0" u="none" strike="noStrike" kern="1200" cap="none" spc="0" normalizeH="0" baseline="30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 Semibold"/>
              <a:ea typeface="+mn-ea"/>
              <a:cs typeface="+mn-cs"/>
            </a:endParaRPr>
          </a:p>
        </p:txBody>
      </p:sp>
      <p:sp>
        <p:nvSpPr>
          <p:cNvPr id="76" name="Text Placeholder 75">
            <a:extLst>
              <a:ext uri="{FF2B5EF4-FFF2-40B4-BE49-F238E27FC236}">
                <a16:creationId xmlns:a16="http://schemas.microsoft.com/office/drawing/2014/main" id="{7760EE6D-5C42-7D0B-6EAE-F0C93A2FABC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>
            <a:normAutofit/>
          </a:bodyPr>
          <a:lstStyle/>
          <a:p>
            <a:r>
              <a:rPr lang="en-US" sz="900" kern="0" noProof="0">
                <a:solidFill>
                  <a:srgbClr val="1A1A1A"/>
                </a:solidFill>
                <a:latin typeface="Segoe UI"/>
              </a:rPr>
              <a:t>Sample Prompt: </a:t>
            </a:r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Recap the meeting</a:t>
            </a:r>
            <a:r>
              <a:rPr kumimoji="0" lang="en-US" sz="90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and summarize what each person said.</a:t>
            </a:r>
          </a:p>
          <a:p>
            <a:endParaRPr kumimoji="0" lang="en-US" sz="900" b="0" i="0" u="none" strike="noStrike" kern="1200" cap="none" spc="0" normalizeH="0" baseline="0" noProof="0">
              <a:ln w="3175">
                <a:noFill/>
              </a:ln>
              <a:solidFill>
                <a:prstClr val="black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sp>
        <p:nvSpPr>
          <p:cNvPr id="43" name="Text Placeholder 42">
            <a:extLst>
              <a:ext uri="{FF2B5EF4-FFF2-40B4-BE49-F238E27FC236}">
                <a16:creationId xmlns:a16="http://schemas.microsoft.com/office/drawing/2014/main" id="{E91928D7-85F1-728D-CAFB-8796A9347738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3776898" y="1593881"/>
            <a:ext cx="976461" cy="345600"/>
          </a:xfrm>
        </p:spPr>
        <p:txBody>
          <a:bodyPr/>
          <a:lstStyle/>
          <a:p>
            <a:r>
              <a:rPr lang="en-US" noProof="0"/>
              <a:t>8:15 am</a:t>
            </a:r>
          </a:p>
        </p:txBody>
      </p:sp>
      <p:sp>
        <p:nvSpPr>
          <p:cNvPr id="77" name="Text Placeholder 76">
            <a:extLst>
              <a:ext uri="{FF2B5EF4-FFF2-40B4-BE49-F238E27FC236}">
                <a16:creationId xmlns:a16="http://schemas.microsoft.com/office/drawing/2014/main" id="{DCA53911-0355-BADF-5152-494762EC3EC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>
            <a:normAutofit/>
          </a:bodyPr>
          <a:lstStyle/>
          <a:p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Kyle needs to create a draft project proposal and refine it leveraging Copilot in Word to get him 70% along the way and use Inspire Me to alleviate writer’s block and stay in flow.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E3219D1-2D1B-FA5D-9A77-C1D780571CFB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4461037" y="2923158"/>
            <a:ext cx="1892184" cy="16927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marL="0" marR="0" lvl="0" indent="0" algn="l" defTabSz="9143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rPr>
              <a:t>Copilot in Word</a:t>
            </a:r>
            <a:endParaRPr kumimoji="0" lang="en-US" sz="1100" b="0" i="0" u="none" strike="noStrike" kern="1200" cap="none" spc="0" normalizeH="0" baseline="30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 Semibold"/>
              <a:ea typeface="+mn-ea"/>
              <a:cs typeface="+mn-cs"/>
            </a:endParaRPr>
          </a:p>
        </p:txBody>
      </p:sp>
      <p:sp>
        <p:nvSpPr>
          <p:cNvPr id="78" name="Text Placeholder 77">
            <a:extLst>
              <a:ext uri="{FF2B5EF4-FFF2-40B4-BE49-F238E27FC236}">
                <a16:creationId xmlns:a16="http://schemas.microsoft.com/office/drawing/2014/main" id="{ECE9C732-7B83-0B54-0C03-E2D60840ACEE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>
            <a:normAutofit/>
          </a:bodyPr>
          <a:lstStyle/>
          <a:p>
            <a:pPr marL="0" marR="0" lvl="0" indent="0" algn="l" defTabSz="9422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kern="0" noProof="0">
                <a:solidFill>
                  <a:srgbClr val="1A1A1A"/>
                </a:solidFill>
                <a:latin typeface="Segoe UI"/>
              </a:rPr>
              <a:t>Sample Prompt: </a:t>
            </a:r>
            <a:r>
              <a:rPr kumimoji="0" lang="en-US" sz="900" b="1" i="0" u="none" strike="noStrike" kern="1200" cap="none" spc="0" normalizeH="0" baseline="0" noProof="0">
                <a:ln w="3175">
                  <a:noFill/>
                </a:ln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Draft a proposal</a:t>
            </a:r>
            <a:r>
              <a:rPr kumimoji="0" lang="en-US" sz="900" i="0" u="none" strike="noStrike" kern="1200" cap="none" spc="0" normalizeH="0" baseline="0" noProof="0">
                <a:ln w="3175">
                  <a:noFill/>
                </a:ln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 for [project] including project goals, timeline, and budget.</a:t>
            </a:r>
          </a:p>
          <a:p>
            <a:pPr marL="0" marR="0" lvl="0" indent="0" algn="l" defTabSz="9422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i="0" u="none" strike="noStrike" kern="1200" cap="none" spc="0" normalizeH="0" baseline="0" noProof="0">
                <a:ln w="3175">
                  <a:noFill/>
                </a:ln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Use Inspire me to create the next paragraph. </a:t>
            </a:r>
          </a:p>
          <a:p>
            <a:pPr marL="0" marR="0" lvl="0" indent="0" algn="l" defTabSz="9422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 w="3175">
                <a:noFill/>
              </a:ln>
              <a:solidFill>
                <a:prstClr val="black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sp>
        <p:nvSpPr>
          <p:cNvPr id="46" name="Text Placeholder 45">
            <a:extLst>
              <a:ext uri="{FF2B5EF4-FFF2-40B4-BE49-F238E27FC236}">
                <a16:creationId xmlns:a16="http://schemas.microsoft.com/office/drawing/2014/main" id="{4E155406-F226-7935-419B-E874C21AD8DB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6969595" y="1593881"/>
            <a:ext cx="976461" cy="345600"/>
          </a:xfrm>
        </p:spPr>
        <p:txBody>
          <a:bodyPr/>
          <a:lstStyle/>
          <a:p>
            <a:r>
              <a:rPr lang="en-US" noProof="0"/>
              <a:t>9:00 am</a:t>
            </a:r>
          </a:p>
        </p:txBody>
      </p:sp>
      <p:sp>
        <p:nvSpPr>
          <p:cNvPr id="79" name="Text Placeholder 78">
            <a:extLst>
              <a:ext uri="{FF2B5EF4-FFF2-40B4-BE49-F238E27FC236}">
                <a16:creationId xmlns:a16="http://schemas.microsoft.com/office/drawing/2014/main" id="{28ABC4B9-2085-C097-34E3-D96E7CC6CC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Kyle needs to write an email to his leadership team about the project and refine the email to ensure he is clear and understood.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9AEE1DD-ED65-C45E-810C-47DED732BFC2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7829514" y="2899150"/>
            <a:ext cx="1264902" cy="16927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marL="0" marR="0" lvl="0" indent="0" algn="l" defTabSz="9143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rPr>
              <a:t>Copilot in Outlook</a:t>
            </a:r>
            <a:endParaRPr kumimoji="0" lang="en-US" sz="1100" b="0" i="0" u="none" strike="noStrike" kern="1200" cap="none" spc="0" normalizeH="0" baseline="30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 Semibold"/>
              <a:ea typeface="+mn-ea"/>
              <a:cs typeface="+mn-cs"/>
            </a:endParaRPr>
          </a:p>
        </p:txBody>
      </p:sp>
      <p:sp>
        <p:nvSpPr>
          <p:cNvPr id="80" name="Text Placeholder 79">
            <a:extLst>
              <a:ext uri="{FF2B5EF4-FFF2-40B4-BE49-F238E27FC236}">
                <a16:creationId xmlns:a16="http://schemas.microsoft.com/office/drawing/2014/main" id="{50187B4C-4C84-C35A-740F-8CDC360C2E9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>
            <a:normAutofit/>
          </a:bodyPr>
          <a:lstStyle/>
          <a:p>
            <a:r>
              <a:rPr lang="en-US" sz="900" kern="0" noProof="0">
                <a:solidFill>
                  <a:srgbClr val="1A1A1A"/>
                </a:solidFill>
                <a:latin typeface="Segoe UI"/>
              </a:rPr>
              <a:t>Sample Prompt: </a:t>
            </a:r>
            <a:r>
              <a:rPr kumimoji="0" lang="en-US" sz="900" b="1" i="0" u="none" strike="noStrike" kern="1200" cap="none" spc="0" normalizeH="0" baseline="0" noProof="0">
                <a:ln w="3175"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Draft an email </a:t>
            </a:r>
            <a:r>
              <a:rPr kumimoji="0" lang="en-US" sz="900" i="0" u="none" strike="noStrike" kern="1200" cap="none" spc="0" normalizeH="0" baseline="0" noProof="0">
                <a:ln w="3175"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with an overview of [project]. Use Coaching with Copilot to assess tone and  improve clarity.</a:t>
            </a:r>
          </a:p>
          <a:p>
            <a:endParaRPr kumimoji="0" lang="en-US" sz="900" b="1" i="0" u="none" strike="noStrike" kern="1200" cap="none" spc="0" normalizeH="0" baseline="0" noProof="0">
              <a:ln w="3175">
                <a:noFill/>
              </a:ln>
              <a:solidFill>
                <a:srgbClr val="000000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sp>
        <p:nvSpPr>
          <p:cNvPr id="55" name="Text Placeholder 54">
            <a:extLst>
              <a:ext uri="{FF2B5EF4-FFF2-40B4-BE49-F238E27FC236}">
                <a16:creationId xmlns:a16="http://schemas.microsoft.com/office/drawing/2014/main" id="{D5346A64-0156-7956-4261-D40EB3033EBB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6969595" y="4053821"/>
            <a:ext cx="976461" cy="345600"/>
          </a:xfrm>
        </p:spPr>
        <p:txBody>
          <a:bodyPr/>
          <a:lstStyle/>
          <a:p>
            <a:r>
              <a:rPr lang="en-US" noProof="0"/>
              <a:t>11:00 pm</a:t>
            </a:r>
          </a:p>
        </p:txBody>
      </p:sp>
      <p:sp>
        <p:nvSpPr>
          <p:cNvPr id="85" name="Text Placeholder 84">
            <a:extLst>
              <a:ext uri="{FF2B5EF4-FFF2-40B4-BE49-F238E27FC236}">
                <a16:creationId xmlns:a16="http://schemas.microsoft.com/office/drawing/2014/main" id="{D4A213E4-41A1-524B-C5C8-E7EDF36EBB1C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1153173"/>
          </a:xfrm>
        </p:spPr>
        <p:txBody>
          <a:bodyPr>
            <a:normAutofit/>
          </a:bodyPr>
          <a:lstStyle/>
          <a:p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Kyle receives feedback from the team on the project. He uses Copilot to summarize conversations on [project] to surface emails that he missed or needs to revisit.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EC28B21-94E7-24CD-BE0D-60EB2F7818B9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7862865" y="5541684"/>
            <a:ext cx="1371253" cy="16927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marL="0" marR="0" lvl="0" indent="0" algn="l" defTabSz="9143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rPr>
              <a:t>Copilot Chat</a:t>
            </a:r>
            <a:r>
              <a:rPr kumimoji="0" lang="en-US" sz="1100" b="0" i="0" u="none" strike="noStrike" kern="0" cap="none" spc="0" normalizeH="0" baseline="30000" noProof="0" dirty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2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 Semibold"/>
              <a:ea typeface="+mn-ea"/>
              <a:cs typeface="+mn-cs"/>
            </a:endParaRPr>
          </a:p>
        </p:txBody>
      </p:sp>
      <p:sp>
        <p:nvSpPr>
          <p:cNvPr id="86" name="Text Placeholder 85">
            <a:extLst>
              <a:ext uri="{FF2B5EF4-FFF2-40B4-BE49-F238E27FC236}">
                <a16:creationId xmlns:a16="http://schemas.microsoft.com/office/drawing/2014/main" id="{94B741FB-5EDE-E5F2-DF00-0EF9BD6A8C0E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806322"/>
            <a:ext cx="2808000" cy="626701"/>
          </a:xfrm>
        </p:spPr>
        <p:txBody>
          <a:bodyPr/>
          <a:lstStyle/>
          <a:p>
            <a:r>
              <a:rPr lang="en-US" sz="900" kern="0" noProof="0">
                <a:solidFill>
                  <a:srgbClr val="1A1A1A"/>
                </a:solidFill>
                <a:latin typeface="Segoe UI"/>
              </a:rPr>
              <a:t>Sample Prompt: 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Summarize all my conversations</a:t>
            </a:r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about [project].</a:t>
            </a:r>
          </a:p>
        </p:txBody>
      </p:sp>
      <p:sp>
        <p:nvSpPr>
          <p:cNvPr id="52" name="Text Placeholder 51">
            <a:extLst>
              <a:ext uri="{FF2B5EF4-FFF2-40B4-BE49-F238E27FC236}">
                <a16:creationId xmlns:a16="http://schemas.microsoft.com/office/drawing/2014/main" id="{EBB1505B-6E15-17C2-3A9F-B90130C3A161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3776898" y="4053821"/>
            <a:ext cx="976461" cy="345600"/>
          </a:xfrm>
        </p:spPr>
        <p:txBody>
          <a:bodyPr/>
          <a:lstStyle/>
          <a:p>
            <a:r>
              <a:rPr lang="en-US" noProof="0"/>
              <a:t>2:00 pm</a:t>
            </a:r>
          </a:p>
        </p:txBody>
      </p:sp>
      <p:sp>
        <p:nvSpPr>
          <p:cNvPr id="83" name="Text Placeholder 82">
            <a:extLst>
              <a:ext uri="{FF2B5EF4-FFF2-40B4-BE49-F238E27FC236}">
                <a16:creationId xmlns:a16="http://schemas.microsoft.com/office/drawing/2014/main" id="{E9B4DBAA-2588-6FFE-FE7E-9D46123A3617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/>
        <p:txBody>
          <a:bodyPr>
            <a:normAutofit fontScale="92500"/>
          </a:bodyPr>
          <a:lstStyle/>
          <a:p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After reading feedback from his colleagues, Kyle needs to do additional research to continue building out a project plan. He uses Copilot to research which supports his way of thinking and writing better than other tools.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1634B3D-317C-F698-6717-C96965F20821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4511262" y="5556901"/>
            <a:ext cx="1371253" cy="16927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marL="0" marR="0" lvl="0" indent="0" algn="l" defTabSz="9143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rPr>
              <a:t>Copilot Chat</a:t>
            </a:r>
            <a:r>
              <a:rPr kumimoji="0" lang="en-US" sz="1100" b="0" i="0" u="none" strike="noStrike" kern="0" cap="none" spc="0" normalizeH="0" baseline="30000" noProof="0" dirty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2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 Semibold"/>
              <a:ea typeface="+mn-ea"/>
              <a:cs typeface="+mn-cs"/>
            </a:endParaRPr>
          </a:p>
        </p:txBody>
      </p:sp>
      <p:sp>
        <p:nvSpPr>
          <p:cNvPr id="84" name="Text Placeholder 83">
            <a:extLst>
              <a:ext uri="{FF2B5EF4-FFF2-40B4-BE49-F238E27FC236}">
                <a16:creationId xmlns:a16="http://schemas.microsoft.com/office/drawing/2014/main" id="{A025B230-3F83-C374-FB61-E9368A6F33B6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806322"/>
            <a:ext cx="2808000" cy="626701"/>
          </a:xfrm>
        </p:spPr>
        <p:txBody>
          <a:bodyPr>
            <a:norm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900" kern="0" noProof="0">
                <a:solidFill>
                  <a:srgbClr val="1A1A1A"/>
                </a:solidFill>
                <a:latin typeface="Segoe UI"/>
              </a:rPr>
              <a:t>Sample </a:t>
            </a:r>
            <a:r>
              <a:rPr lang="en-US" sz="900" b="1" kern="0" noProof="0">
                <a:solidFill>
                  <a:srgbClr val="1A1A1A"/>
                </a:solidFill>
                <a:latin typeface="Segoe UI"/>
              </a:rPr>
              <a:t>Prompt: </a:t>
            </a:r>
            <a:r>
              <a:rPr kumimoji="0" lang="en-US" sz="900" b="1" i="0" u="none" strike="noStrike" kern="1200" cap="none" spc="0" normalizeH="0" baseline="0" noProof="0">
                <a:ln w="3175"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Give me a concise summary </a:t>
            </a:r>
            <a:r>
              <a:rPr kumimoji="0" lang="en-US" sz="900" i="0" u="none" strike="noStrike" kern="1200" cap="none" spc="0" normalizeH="0" baseline="0" noProof="0">
                <a:ln w="3175"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of recent news about [project topic].</a:t>
            </a:r>
          </a:p>
          <a:p>
            <a:endParaRPr kumimoji="0" lang="en-US" sz="900" i="0" u="none" strike="noStrike" kern="1200" cap="none" spc="0" normalizeH="0" baseline="0" noProof="0">
              <a:ln w="3175">
                <a:noFill/>
              </a:ln>
              <a:solidFill>
                <a:prstClr val="black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pic>
        <p:nvPicPr>
          <p:cNvPr id="32" name="Picture 31">
            <a:hlinkClick r:id="rId2"/>
            <a:extLst>
              <a:ext uri="{FF2B5EF4-FFF2-40B4-BE49-F238E27FC236}">
                <a16:creationId xmlns:a16="http://schemas.microsoft.com/office/drawing/2014/main" id="{4589DECB-3688-33E9-FB30-3110B877F7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43278" t="-53646" r="-43278" b="-53646"/>
          <a:stretch/>
        </p:blipFill>
        <p:spPr bwMode="auto">
          <a:xfrm>
            <a:off x="4052312" y="5461539"/>
            <a:ext cx="360000" cy="360000"/>
          </a:xfrm>
          <a:prstGeom prst="ellipse">
            <a:avLst/>
          </a:prstGeom>
          <a:solidFill>
            <a:srgbClr val="FFFFFF"/>
          </a:solidFill>
        </p:spPr>
      </p:pic>
      <p:pic>
        <p:nvPicPr>
          <p:cNvPr id="12" name="Picture 11">
            <a:hlinkClick r:id="rId2"/>
            <a:extLst>
              <a:ext uri="{FF2B5EF4-FFF2-40B4-BE49-F238E27FC236}">
                <a16:creationId xmlns:a16="http://schemas.microsoft.com/office/drawing/2014/main" id="{B303AB2B-25B5-A49E-5DC1-391D6A68FF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43278" t="-53646" r="-43278" b="-53646"/>
          <a:stretch/>
        </p:blipFill>
        <p:spPr bwMode="auto">
          <a:xfrm>
            <a:off x="7403915" y="5446322"/>
            <a:ext cx="360000" cy="360000"/>
          </a:xfrm>
          <a:prstGeom prst="ellipse">
            <a:avLst/>
          </a:prstGeom>
          <a:solidFill>
            <a:srgbClr val="FFFFFF"/>
          </a:solidFill>
        </p:spPr>
      </p:pic>
      <p:sp>
        <p:nvSpPr>
          <p:cNvPr id="49" name="Text Placeholder 48">
            <a:extLst>
              <a:ext uri="{FF2B5EF4-FFF2-40B4-BE49-F238E27FC236}">
                <a16:creationId xmlns:a16="http://schemas.microsoft.com/office/drawing/2014/main" id="{B847FC77-C8F1-A84C-F96E-B18CEBB34EA1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584200" y="4053821"/>
            <a:ext cx="976461" cy="345600"/>
          </a:xfrm>
        </p:spPr>
        <p:txBody>
          <a:bodyPr/>
          <a:lstStyle/>
          <a:p>
            <a:r>
              <a:rPr lang="en-US" noProof="0"/>
              <a:t>4:00 pm</a:t>
            </a:r>
          </a:p>
        </p:txBody>
      </p:sp>
      <p:sp>
        <p:nvSpPr>
          <p:cNvPr id="81" name="Text Placeholder 80">
            <a:extLst>
              <a:ext uri="{FF2B5EF4-FFF2-40B4-BE49-F238E27FC236}">
                <a16:creationId xmlns:a16="http://schemas.microsoft.com/office/drawing/2014/main" id="{0405BDEA-30D6-3EE0-92D7-FD71E039DA2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Kyle is working on a stretch project to develop his coding skills. He uses GitHub Copilot to complete the simple tasks that give him more time/space to focus on the important code.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E6E9C7F-C4E2-9E55-F46F-216249B71B9D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1280049" y="5588600"/>
            <a:ext cx="1892184" cy="16927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marL="0" marR="0" lvl="0" indent="0" algn="l" defTabSz="9143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rPr>
              <a:t>GitHub Copilot</a:t>
            </a:r>
            <a:endParaRPr kumimoji="0" lang="en-US" sz="1100" b="0" i="0" u="none" strike="noStrike" kern="1200" cap="none" spc="0" normalizeH="0" baseline="30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 Semibold"/>
              <a:ea typeface="+mn-ea"/>
              <a:cs typeface="+mn-cs"/>
            </a:endParaRPr>
          </a:p>
        </p:txBody>
      </p:sp>
      <p:sp>
        <p:nvSpPr>
          <p:cNvPr id="82" name="Text Placeholder 81">
            <a:extLst>
              <a:ext uri="{FF2B5EF4-FFF2-40B4-BE49-F238E27FC236}">
                <a16:creationId xmlns:a16="http://schemas.microsoft.com/office/drawing/2014/main" id="{07A02EAC-B6D2-BA0C-CA4F-A6B0ADD0D9DD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806322"/>
            <a:ext cx="2808000" cy="626701"/>
          </a:xfrm>
        </p:spPr>
        <p:txBody>
          <a:bodyPr/>
          <a:lstStyle/>
          <a:p>
            <a:r>
              <a:rPr lang="en-US" sz="900" kern="0" noProof="0">
                <a:solidFill>
                  <a:srgbClr val="1A1A1A"/>
                </a:solidFill>
                <a:latin typeface="Segoe UI"/>
              </a:rPr>
              <a:t>Sample Prompt: 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Refactor this function</a:t>
            </a:r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to improve its readability and performance.</a:t>
            </a:r>
          </a:p>
          <a:p>
            <a:endParaRPr kumimoji="0" lang="en-US" sz="900" b="0" i="0" u="none" strike="noStrike" kern="1200" cap="none" spc="0" normalizeH="0" baseline="0" noProof="0">
              <a:ln w="3175">
                <a:noFill/>
              </a:ln>
              <a:solidFill>
                <a:prstClr val="black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25834B5B-A64C-777E-B75A-000D08E742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xfrm>
            <a:off x="10430234" y="521099"/>
            <a:ext cx="1456966" cy="175614"/>
          </a:xfrm>
        </p:spPr>
        <p:txBody>
          <a:bodyPr/>
          <a:lstStyle/>
          <a:p>
            <a:r>
              <a:rPr lang="en-US" sz="1100" noProof="0"/>
              <a:t>Buy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F12916A2-FECC-0379-9659-7BA9F3A443E3}"/>
              </a:ext>
            </a:extLst>
          </p:cNvPr>
          <p:cNvSpPr txBox="1"/>
          <p:nvPr/>
        </p:nvSpPr>
        <p:spPr>
          <a:xfrm>
            <a:off x="10310421" y="2379962"/>
            <a:ext cx="1696592" cy="184665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C03BC4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rPr>
              <a:t>Kyle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C03BC4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leverages technology to create clear communications and create work/life balance.</a:t>
            </a:r>
          </a:p>
        </p:txBody>
      </p:sp>
      <p:sp>
        <p:nvSpPr>
          <p:cNvPr id="28" name="Graphic 125">
            <a:extLst>
              <a:ext uri="{FF2B5EF4-FFF2-40B4-BE49-F238E27FC236}">
                <a16:creationId xmlns:a16="http://schemas.microsoft.com/office/drawing/2014/main" id="{808B74C4-C84D-A623-A7E4-23747F5D26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0800000">
            <a:off x="11446196" y="4355772"/>
            <a:ext cx="228991" cy="228991"/>
          </a:xfrm>
          <a:custGeom>
            <a:avLst/>
            <a:gdLst>
              <a:gd name="connsiteX0" fmla="*/ 228992 w 228991"/>
              <a:gd name="connsiteY0" fmla="*/ 114496 h 228991"/>
              <a:gd name="connsiteX1" fmla="*/ 114496 w 228991"/>
              <a:gd name="connsiteY1" fmla="*/ 0 h 228991"/>
              <a:gd name="connsiteX2" fmla="*/ 0 w 228991"/>
              <a:gd name="connsiteY2" fmla="*/ 114496 h 228991"/>
              <a:gd name="connsiteX3" fmla="*/ 114496 w 228991"/>
              <a:gd name="connsiteY3" fmla="*/ 228992 h 228991"/>
              <a:gd name="connsiteX4" fmla="*/ 228992 w 228991"/>
              <a:gd name="connsiteY4" fmla="*/ 114496 h 228991"/>
              <a:gd name="connsiteX5" fmla="*/ 62629 w 228991"/>
              <a:gd name="connsiteY5" fmla="*/ 117702 h 228991"/>
              <a:gd name="connsiteX6" fmla="*/ 61793 w 228991"/>
              <a:gd name="connsiteY6" fmla="*/ 106527 h 228991"/>
              <a:gd name="connsiteX7" fmla="*/ 62629 w 228991"/>
              <a:gd name="connsiteY7" fmla="*/ 105554 h 228991"/>
              <a:gd name="connsiteX8" fmla="*/ 108428 w 228991"/>
              <a:gd name="connsiteY8" fmla="*/ 59755 h 228991"/>
              <a:gd name="connsiteX9" fmla="*/ 119614 w 228991"/>
              <a:gd name="connsiteY9" fmla="*/ 58920 h 228991"/>
              <a:gd name="connsiteX10" fmla="*/ 120587 w 228991"/>
              <a:gd name="connsiteY10" fmla="*/ 59755 h 228991"/>
              <a:gd name="connsiteX11" fmla="*/ 166385 w 228991"/>
              <a:gd name="connsiteY11" fmla="*/ 105565 h 228991"/>
              <a:gd name="connsiteX12" fmla="*/ 166403 w 228991"/>
              <a:gd name="connsiteY12" fmla="*/ 117710 h 228991"/>
              <a:gd name="connsiteX13" fmla="*/ 155199 w 228991"/>
              <a:gd name="connsiteY13" fmla="*/ 118538 h 228991"/>
              <a:gd name="connsiteX14" fmla="*/ 154237 w 228991"/>
              <a:gd name="connsiteY14" fmla="*/ 117713 h 228991"/>
              <a:gd name="connsiteX15" fmla="*/ 123094 w 228991"/>
              <a:gd name="connsiteY15" fmla="*/ 86547 h 228991"/>
              <a:gd name="connsiteX16" fmla="*/ 123094 w 228991"/>
              <a:gd name="connsiteY16" fmla="*/ 163157 h 228991"/>
              <a:gd name="connsiteX17" fmla="*/ 115664 w 228991"/>
              <a:gd name="connsiteY17" fmla="*/ 171675 h 228991"/>
              <a:gd name="connsiteX18" fmla="*/ 114496 w 228991"/>
              <a:gd name="connsiteY18" fmla="*/ 171732 h 228991"/>
              <a:gd name="connsiteX19" fmla="*/ 105989 w 228991"/>
              <a:gd name="connsiteY19" fmla="*/ 164313 h 228991"/>
              <a:gd name="connsiteX20" fmla="*/ 105909 w 228991"/>
              <a:gd name="connsiteY20" fmla="*/ 163145 h 228991"/>
              <a:gd name="connsiteX21" fmla="*/ 105909 w 228991"/>
              <a:gd name="connsiteY21" fmla="*/ 86547 h 228991"/>
              <a:gd name="connsiteX22" fmla="*/ 74766 w 228991"/>
              <a:gd name="connsiteY22" fmla="*/ 117690 h 228991"/>
              <a:gd name="connsiteX23" fmla="*/ 63591 w 228991"/>
              <a:gd name="connsiteY23" fmla="*/ 118526 h 228991"/>
              <a:gd name="connsiteX24" fmla="*/ 62629 w 228991"/>
              <a:gd name="connsiteY24" fmla="*/ 117690 h 2289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228991" h="228991">
                <a:moveTo>
                  <a:pt x="228992" y="114496"/>
                </a:moveTo>
                <a:cubicBezTo>
                  <a:pt x="228992" y="51260"/>
                  <a:pt x="177743" y="0"/>
                  <a:pt x="114496" y="0"/>
                </a:cubicBezTo>
                <a:cubicBezTo>
                  <a:pt x="51271" y="0"/>
                  <a:pt x="0" y="51260"/>
                  <a:pt x="0" y="114496"/>
                </a:cubicBezTo>
                <a:cubicBezTo>
                  <a:pt x="0" y="177732"/>
                  <a:pt x="51271" y="228992"/>
                  <a:pt x="114496" y="228992"/>
                </a:cubicBezTo>
                <a:cubicBezTo>
                  <a:pt x="177743" y="228992"/>
                  <a:pt x="228992" y="177732"/>
                  <a:pt x="228992" y="114496"/>
                </a:cubicBezTo>
                <a:close/>
                <a:moveTo>
                  <a:pt x="62629" y="117702"/>
                </a:moveTo>
                <a:cubicBezTo>
                  <a:pt x="59624" y="114697"/>
                  <a:pt x="59268" y="109946"/>
                  <a:pt x="61793" y="106527"/>
                </a:cubicBezTo>
                <a:lnTo>
                  <a:pt x="62629" y="105554"/>
                </a:lnTo>
                <a:lnTo>
                  <a:pt x="108428" y="59755"/>
                </a:lnTo>
                <a:cubicBezTo>
                  <a:pt x="111434" y="56743"/>
                  <a:pt x="116193" y="56388"/>
                  <a:pt x="119614" y="58920"/>
                </a:cubicBezTo>
                <a:lnTo>
                  <a:pt x="120587" y="59755"/>
                </a:lnTo>
                <a:lnTo>
                  <a:pt x="166385" y="105565"/>
                </a:lnTo>
                <a:cubicBezTo>
                  <a:pt x="169744" y="108914"/>
                  <a:pt x="169750" y="114352"/>
                  <a:pt x="166403" y="117710"/>
                </a:cubicBezTo>
                <a:cubicBezTo>
                  <a:pt x="163391" y="120728"/>
                  <a:pt x="158621" y="121080"/>
                  <a:pt x="155199" y="118538"/>
                </a:cubicBezTo>
                <a:lnTo>
                  <a:pt x="154237" y="117713"/>
                </a:lnTo>
                <a:lnTo>
                  <a:pt x="123094" y="86547"/>
                </a:lnTo>
                <a:lnTo>
                  <a:pt x="123094" y="163157"/>
                </a:lnTo>
                <a:cubicBezTo>
                  <a:pt x="123099" y="167456"/>
                  <a:pt x="119924" y="171096"/>
                  <a:pt x="115664" y="171675"/>
                </a:cubicBezTo>
                <a:lnTo>
                  <a:pt x="114496" y="171732"/>
                </a:lnTo>
                <a:cubicBezTo>
                  <a:pt x="110205" y="171732"/>
                  <a:pt x="106573" y="168564"/>
                  <a:pt x="105989" y="164313"/>
                </a:cubicBezTo>
                <a:lnTo>
                  <a:pt x="105909" y="163145"/>
                </a:lnTo>
                <a:lnTo>
                  <a:pt x="105909" y="86547"/>
                </a:lnTo>
                <a:lnTo>
                  <a:pt x="74766" y="117690"/>
                </a:lnTo>
                <a:cubicBezTo>
                  <a:pt x="71761" y="120696"/>
                  <a:pt x="67009" y="121051"/>
                  <a:pt x="63591" y="118526"/>
                </a:cubicBezTo>
                <a:lnTo>
                  <a:pt x="62629" y="117690"/>
                </a:lnTo>
                <a:close/>
              </a:path>
            </a:pathLst>
          </a:custGeom>
          <a:solidFill>
            <a:schemeClr val="accent3"/>
          </a:solidFill>
          <a:ln w="111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52" name="Text Placeholder 60">
            <a:extLst>
              <a:ext uri="{FF2B5EF4-FFF2-40B4-BE49-F238E27FC236}">
                <a16:creationId xmlns:a16="http://schemas.microsoft.com/office/drawing/2014/main" id="{35AA6324-1830-1510-0416-C3786AD982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xfrm>
            <a:off x="11417128" y="357645"/>
            <a:ext cx="127000" cy="125999"/>
          </a:xfrm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153" name="Text Placeholder 61">
            <a:extLst>
              <a:ext uri="{FF2B5EF4-FFF2-40B4-BE49-F238E27FC236}">
                <a16:creationId xmlns:a16="http://schemas.microsoft.com/office/drawing/2014/main" id="{76D32900-C366-2910-5886-0A12500915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11588664" y="357645"/>
            <a:ext cx="127000" cy="125999"/>
          </a:xfrm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154" name="Text Placeholder 62">
            <a:extLst>
              <a:ext uri="{FF2B5EF4-FFF2-40B4-BE49-F238E27FC236}">
                <a16:creationId xmlns:a16="http://schemas.microsoft.com/office/drawing/2014/main" id="{C3030109-9FFA-D43A-59E6-3F53E6DD3F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xfrm>
            <a:off x="11760200" y="357645"/>
            <a:ext cx="127000" cy="125999"/>
          </a:xfrm>
        </p:spPr>
        <p:txBody>
          <a:bodyPr/>
          <a:lstStyle/>
          <a:p>
            <a:endParaRPr lang="en-US" noProof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C44ABFD-898D-6939-3DE7-F15607790D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70563" y="2803788"/>
            <a:ext cx="360000" cy="360000"/>
          </a:xfrm>
          <a:prstGeom prst="ellipse">
            <a:avLst/>
          </a:prstGeom>
          <a:solidFill>
            <a:srgbClr val="FFFFFF"/>
          </a:solidFill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AC99A35E-CFFD-B1B6-A9C8-793CF7E6B8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3130" y="2803788"/>
            <a:ext cx="360000" cy="360000"/>
          </a:xfrm>
          <a:prstGeom prst="ellipse">
            <a:avLst/>
          </a:prstGeom>
          <a:solidFill>
            <a:srgbClr val="FFFFFF"/>
          </a:solidFill>
        </p:spPr>
      </p:pic>
      <p:pic>
        <p:nvPicPr>
          <p:cNvPr id="4" name="Picture 3" descr="A person sitting at a desk with a computer talking to a colleague&#10;&#10;">
            <a:extLst>
              <a:ext uri="{FF2B5EF4-FFF2-40B4-BE49-F238E27FC236}">
                <a16:creationId xmlns:a16="http://schemas.microsoft.com/office/drawing/2014/main" id="{0DF3971A-CA3E-2972-0D94-DBE1FC4D0D62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887370" y="4942907"/>
            <a:ext cx="2304630" cy="191509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64BBDA8-025E-ACC1-0017-67F756818E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02086" y="2827796"/>
            <a:ext cx="360000" cy="360000"/>
          </a:xfrm>
          <a:prstGeom prst="ellipse">
            <a:avLst/>
          </a:prstGeom>
          <a:solidFill>
            <a:srgbClr val="FFFFFF"/>
          </a:solidFill>
        </p:spPr>
      </p:pic>
      <p:pic>
        <p:nvPicPr>
          <p:cNvPr id="17" name="Graphic 31">
            <a:extLst>
              <a:ext uri="{FF2B5EF4-FFF2-40B4-BE49-F238E27FC236}">
                <a16:creationId xmlns:a16="http://schemas.microsoft.com/office/drawing/2014/main" id="{960F4AAA-76D9-B74C-7CBE-CD2CF329DD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78871" y="5564270"/>
            <a:ext cx="209307" cy="182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3277311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380</Words>
  <Application>Microsoft Office PowerPoint</Application>
  <PresentationFormat>Widescreen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A day in the life of a person focusing on mental well-being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2025-02-11T22:33:07Z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