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885B08-8C28-64AE-2815-DFF2047B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/>
              <a:t>A day in the life of an Operations PM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4CC5EFC-53FA-E97A-EE8E-CC1D57246F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Microsoft 365 Copilot</a:t>
            </a:r>
            <a:endParaRPr lang="en-US" noProof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9C5A6832-8561-C02B-AB1F-4A81251F7DD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37752782-D1E1-DDB9-0F0C-F26B3B0E9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81" name="Text Placeholder 40">
            <a:extLst>
              <a:ext uri="{FF2B5EF4-FFF2-40B4-BE49-F238E27FC236}">
                <a16:creationId xmlns:a16="http://schemas.microsoft.com/office/drawing/2014/main" id="{8A752CF0-BD41-36B0-31BE-57FD35F11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Cassandra, an Operations PM, uses Copilot to summarize her emails and Teams messages from overnight and draft responses to urgent items leveraging the drafting feature</a:t>
            </a:r>
          </a:p>
        </p:txBody>
      </p:sp>
      <p:sp>
        <p:nvSpPr>
          <p:cNvPr id="83" name="Text Placeholder 41">
            <a:extLst>
              <a:ext uri="{FF2B5EF4-FFF2-40B4-BE49-F238E27FC236}">
                <a16:creationId xmlns:a16="http://schemas.microsoft.com/office/drawing/2014/main" id="{8C619B1A-E24A-CDE8-084D-8CF4BC277A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Sample prompt: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Summarize</a:t>
            </a:r>
            <a:r>
              <a:rPr lang="en-US" noProof="0"/>
              <a:t> all the emails and Teams chats in the past day, highlighting the primary asks and open items.</a:t>
            </a:r>
          </a:p>
        </p:txBody>
      </p:sp>
      <p:sp>
        <p:nvSpPr>
          <p:cNvPr id="84" name="Text Placeholder 42">
            <a:extLst>
              <a:ext uri="{FF2B5EF4-FFF2-40B4-BE49-F238E27FC236}">
                <a16:creationId xmlns:a16="http://schemas.microsoft.com/office/drawing/2014/main" id="{822D9648-7722-113D-7BC7-9AE338E793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85" name="Text Placeholder 43">
            <a:extLst>
              <a:ext uri="{FF2B5EF4-FFF2-40B4-BE49-F238E27FC236}">
                <a16:creationId xmlns:a16="http://schemas.microsoft.com/office/drawing/2014/main" id="{9E423F75-C710-C0C6-65C0-839039EF69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vert="horz" wrap="square" lIns="90000" tIns="36000" rIns="90000" bIns="36000" rtlCol="0" anchor="t">
            <a:noAutofit/>
          </a:bodyPr>
          <a:lstStyle/>
          <a:p>
            <a:r>
              <a:rPr lang="en-US" noProof="0">
                <a:cs typeface="Segoe UI"/>
              </a:rPr>
              <a:t>To make sure she is ready for her meeting, she uses Copilot to search for information on the project looking across past emails, meetings, files, internal, and external articles. </a:t>
            </a:r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04B9F702-6659-B0DC-EEFF-1E4506C27E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Sample prompt: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Find information</a:t>
            </a:r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 on [project x].</a:t>
            </a:r>
            <a:endParaRPr lang="en-US" noProof="0"/>
          </a:p>
        </p:txBody>
      </p:sp>
      <p:sp>
        <p:nvSpPr>
          <p:cNvPr id="87" name="Text Placeholder 45">
            <a:extLst>
              <a:ext uri="{FF2B5EF4-FFF2-40B4-BE49-F238E27FC236}">
                <a16:creationId xmlns:a16="http://schemas.microsoft.com/office/drawing/2014/main" id="{6FE6C8E4-0124-EBE0-16BC-F8E715358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88" name="Text Placeholder 46">
            <a:extLst>
              <a:ext uri="{FF2B5EF4-FFF2-40B4-BE49-F238E27FC236}">
                <a16:creationId xmlns:a16="http://schemas.microsoft.com/office/drawing/2014/main" id="{DCB888D8-CA0C-4C15-C199-781EF76270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/>
          <a:lstStyle/>
          <a:p>
            <a:r>
              <a:rPr lang="en-US" noProof="0"/>
              <a:t>To focus on the meeting instead of taking notes, Cassandra uses the transcribe feature during the project team meeting to capture a summary of the conversation and key actions.</a:t>
            </a:r>
          </a:p>
        </p:txBody>
      </p:sp>
      <p:sp>
        <p:nvSpPr>
          <p:cNvPr id="89" name="Text Placeholder 47">
            <a:extLst>
              <a:ext uri="{FF2B5EF4-FFF2-40B4-BE49-F238E27FC236}">
                <a16:creationId xmlns:a16="http://schemas.microsoft.com/office/drawing/2014/main" id="{8F1F7389-07F7-CDDF-908B-F75B1D6831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Sample prompt: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Summarize key discussion points</a:t>
            </a:r>
            <a:r>
              <a:rPr lang="en-US" noProof="0"/>
              <a:t>. Identify agreed-upon next steps.</a:t>
            </a:r>
          </a:p>
        </p:txBody>
      </p:sp>
      <p:sp>
        <p:nvSpPr>
          <p:cNvPr id="91" name="Text Placeholder 48">
            <a:extLst>
              <a:ext uri="{FF2B5EF4-FFF2-40B4-BE49-F238E27FC236}">
                <a16:creationId xmlns:a16="http://schemas.microsoft.com/office/drawing/2014/main" id="{9B78622A-B4DD-9BE6-EC06-65997AF002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92" name="Text Placeholder 49">
            <a:extLst>
              <a:ext uri="{FF2B5EF4-FFF2-40B4-BE49-F238E27FC236}">
                <a16:creationId xmlns:a16="http://schemas.microsoft.com/office/drawing/2014/main" id="{90595ADC-10AC-7070-6AAE-5FCFFE3CB4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Cassandra prepares a presentation on the readiness plan, using Copilot in PowerPoint to generate the content based on the whiteboarding session.</a:t>
            </a:r>
          </a:p>
        </p:txBody>
      </p:sp>
      <p:sp>
        <p:nvSpPr>
          <p:cNvPr id="93" name="Text Placeholder 50">
            <a:extLst>
              <a:ext uri="{FF2B5EF4-FFF2-40B4-BE49-F238E27FC236}">
                <a16:creationId xmlns:a16="http://schemas.microsoft.com/office/drawing/2014/main" id="{C46ED627-CF97-AA11-E412-7D73A0D4E9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Sample prompt: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Create a new presentation </a:t>
            </a:r>
            <a:r>
              <a:rPr lang="en-US" noProof="0"/>
              <a:t>from this Word file. Change the layout of this slide.</a:t>
            </a:r>
          </a:p>
        </p:txBody>
      </p:sp>
      <p:sp>
        <p:nvSpPr>
          <p:cNvPr id="94" name="Text Placeholder 51">
            <a:extLst>
              <a:ext uri="{FF2B5EF4-FFF2-40B4-BE49-F238E27FC236}">
                <a16:creationId xmlns:a16="http://schemas.microsoft.com/office/drawing/2014/main" id="{07C20293-86E5-70F7-5647-1895349804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3A01F10F-C86B-4609-F9C9-CE02B5208C6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/>
          <a:lstStyle/>
          <a:p>
            <a:r>
              <a:rPr lang="en-US" noProof="0"/>
              <a:t>Cassandra joins her colleagues to brainstorm the change management and readiness plan for an upcoming project using Copilot in Whiteboard to capture key project needs.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4B9F034D-CD51-7BF2-43E4-20C269BE81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Sample prompt: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Organize thoughts </a:t>
            </a:r>
            <a:r>
              <a:rPr lang="en-US" noProof="0"/>
              <a:t>into logical categories and simplify complex projects for better collaboration.</a:t>
            </a:r>
          </a:p>
        </p:txBody>
      </p:sp>
      <p:sp>
        <p:nvSpPr>
          <p:cNvPr id="97" name="Text Placeholder 54">
            <a:extLst>
              <a:ext uri="{FF2B5EF4-FFF2-40B4-BE49-F238E27FC236}">
                <a16:creationId xmlns:a16="http://schemas.microsoft.com/office/drawing/2014/main" id="{233C8F14-D3D4-B516-1D9B-0B4AB18982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am</a:t>
            </a:r>
          </a:p>
        </p:txBody>
      </p:sp>
      <p:sp>
        <p:nvSpPr>
          <p:cNvPr id="98" name="Text Placeholder 58">
            <a:extLst>
              <a:ext uri="{FF2B5EF4-FFF2-40B4-BE49-F238E27FC236}">
                <a16:creationId xmlns:a16="http://schemas.microsoft.com/office/drawing/2014/main" id="{C21358F8-DFF6-4CC1-365E-95D1817816D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vert="horz" wrap="square" lIns="90000" tIns="36000" rIns="90000" bIns="36000" rtlCol="0" anchor="t">
            <a:noAutofit/>
          </a:bodyPr>
          <a:lstStyle/>
          <a:p>
            <a:r>
              <a:rPr lang="en-US" noProof="0">
                <a:cs typeface="Segoe UI"/>
              </a:rPr>
              <a:t>Following the meeting, she utilizes Copilot in Excel to review and analyze the project data and generate reports. She shares key insights and meeting actions to all the attendees.</a:t>
            </a:r>
          </a:p>
        </p:txBody>
      </p:sp>
      <p:sp>
        <p:nvSpPr>
          <p:cNvPr id="99" name="Text Placeholder 59">
            <a:extLst>
              <a:ext uri="{FF2B5EF4-FFF2-40B4-BE49-F238E27FC236}">
                <a16:creationId xmlns:a16="http://schemas.microsoft.com/office/drawing/2014/main" id="{42FEA13A-41E2-E0BC-2704-0C32AA695D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</p:spPr>
        <p:txBody>
          <a:bodyPr/>
          <a:lstStyle/>
          <a:p>
            <a:r>
              <a:rPr lang="en-US" kern="0" noProof="0">
                <a:solidFill>
                  <a:srgbClr val="1A1A1A"/>
                </a:solidFill>
                <a:latin typeface="Segoe UI"/>
                <a:cs typeface="+mn-cs"/>
              </a:rPr>
              <a:t>Sample prompt: </a:t>
            </a:r>
            <a:r>
              <a:rPr lang="en-US" b="1" kern="0" noProof="0">
                <a:solidFill>
                  <a:srgbClr val="1A1A1A"/>
                </a:solidFill>
                <a:latin typeface="Segoe UI"/>
                <a:cs typeface="+mn-cs"/>
              </a:rPr>
              <a:t>Suggest formulas </a:t>
            </a:r>
            <a:r>
              <a:rPr lang="en-US" noProof="0"/>
              <a:t>for this column. Show insights in charts.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9B3510D-992A-111B-5546-513743E6F74A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B4ECE07-426D-791A-2B24-5BE3C666817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Cassandra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an Operations lead at Contoso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FAC5602A-D99F-E2AF-D801-FCC576E2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3B7A9E8-B112-7623-6A3F-D6DF289153EF}"/>
              </a:ext>
            </a:extLst>
          </p:cNvPr>
          <p:cNvGrpSpPr/>
          <p:nvPr/>
        </p:nvGrpSpPr>
        <p:grpSpPr>
          <a:xfrm>
            <a:off x="1489096" y="2753574"/>
            <a:ext cx="1536130" cy="360000"/>
            <a:chOff x="588263" y="1217924"/>
            <a:chExt cx="1536130" cy="360000"/>
          </a:xfrm>
        </p:grpSpPr>
        <p:pic>
          <p:nvPicPr>
            <p:cNvPr id="114" name="Picture 113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0D6CE236-F63B-1685-3B23-93906A07D0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90CC3BB-B73D-ADA7-5CC9-88A1D4B4F7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7717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8003F0D-AF39-DCFE-C6DA-D82EF6E21C5A}"/>
              </a:ext>
            </a:extLst>
          </p:cNvPr>
          <p:cNvGrpSpPr/>
          <p:nvPr/>
        </p:nvGrpSpPr>
        <p:grpSpPr>
          <a:xfrm>
            <a:off x="7573075" y="2753574"/>
            <a:ext cx="1601041" cy="360000"/>
            <a:chOff x="588263" y="3617084"/>
            <a:chExt cx="1601041" cy="36000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2180B71-F7A4-2C7A-1C67-84F100774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72918A9-1EEB-D39B-D71F-60B99669D90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4209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09F7A2C-E084-6841-EE6D-C0CE6CE1BE62}"/>
              </a:ext>
            </a:extLst>
          </p:cNvPr>
          <p:cNvGrpSpPr/>
          <p:nvPr/>
        </p:nvGrpSpPr>
        <p:grpSpPr>
          <a:xfrm>
            <a:off x="4681794" y="2753574"/>
            <a:ext cx="1574950" cy="360000"/>
            <a:chOff x="588263" y="1217924"/>
            <a:chExt cx="1574950" cy="360000"/>
          </a:xfrm>
        </p:grpSpPr>
        <p:pic>
          <p:nvPicPr>
            <p:cNvPr id="122" name="Picture 12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E830EE0A-FC09-8BBA-0D8D-37BF291676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265B767-0B85-9DFB-A3B1-49449F153B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11599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DFF9A2B-8FDA-C2EB-11BA-8C9A4418BFC6}"/>
              </a:ext>
            </a:extLst>
          </p:cNvPr>
          <p:cNvGrpSpPr/>
          <p:nvPr/>
        </p:nvGrpSpPr>
        <p:grpSpPr>
          <a:xfrm>
            <a:off x="1027964" y="5198503"/>
            <a:ext cx="1920473" cy="360000"/>
            <a:chOff x="588263" y="2177588"/>
            <a:chExt cx="1920473" cy="360000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EFABE1E9-1E90-9870-8197-766BBE7D2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5E3275E-EFD1-FA35-3F27-D4201F6D2B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6152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2491B39-5E65-F376-E44A-C81C82C6840E}"/>
              </a:ext>
            </a:extLst>
          </p:cNvPr>
          <p:cNvGrpSpPr/>
          <p:nvPr/>
        </p:nvGrpSpPr>
        <p:grpSpPr>
          <a:xfrm>
            <a:off x="7612869" y="5198503"/>
            <a:ext cx="1521452" cy="360000"/>
            <a:chOff x="577439" y="3137252"/>
            <a:chExt cx="1521452" cy="360000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5CF8F84C-F976-9A1C-8C59-1037BF1E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D9ADCC9-3FD6-987C-EB7E-E4D9282536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5167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36D8814-C711-8851-9F42-E2FEC72B72B1}"/>
              </a:ext>
            </a:extLst>
          </p:cNvPr>
          <p:cNvGrpSpPr/>
          <p:nvPr/>
        </p:nvGrpSpPr>
        <p:grpSpPr>
          <a:xfrm>
            <a:off x="4222434" y="5198503"/>
            <a:ext cx="1916929" cy="360000"/>
            <a:chOff x="588263" y="4096916"/>
            <a:chExt cx="1916929" cy="360000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B9CE40FB-B0D6-A4C5-BC7F-8457FE0C7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242E195-6074-AA76-8017-5D4C9ACCAB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45797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41" name="Text Placeholder 60">
            <a:extLst>
              <a:ext uri="{FF2B5EF4-FFF2-40B4-BE49-F238E27FC236}">
                <a16:creationId xmlns:a16="http://schemas.microsoft.com/office/drawing/2014/main" id="{FC39531B-D174-0E26-B23D-5F7F44D1C2E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2" name="Text Placeholder 61">
            <a:extLst>
              <a:ext uri="{FF2B5EF4-FFF2-40B4-BE49-F238E27FC236}">
                <a16:creationId xmlns:a16="http://schemas.microsoft.com/office/drawing/2014/main" id="{005A7EC0-47A9-B01F-116F-6035BCD2C2C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3" name="Text Placeholder 62">
            <a:extLst>
              <a:ext uri="{FF2B5EF4-FFF2-40B4-BE49-F238E27FC236}">
                <a16:creationId xmlns:a16="http://schemas.microsoft.com/office/drawing/2014/main" id="{7C518D6C-E0DA-98E4-5B8E-5EDB432A0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2C315AFB-8E65-2DA9-A6FA-A59D9C1E0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>
                <a:solidFill>
                  <a:srgbClr val="7339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233E52-4D4C-B573-A090-6BE08E0F4A53}"/>
              </a:ext>
            </a:extLst>
          </p:cNvPr>
          <p:cNvGrpSpPr/>
          <p:nvPr/>
        </p:nvGrpSpPr>
        <p:grpSpPr>
          <a:xfrm>
            <a:off x="1286540" y="1134767"/>
            <a:ext cx="1630867" cy="215999"/>
            <a:chOff x="1372194" y="969899"/>
            <a:chExt cx="1630867" cy="215999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F332B8FC-9EBD-F2D7-7267-4D6F94D84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630867" cy="2159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saved per week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D02D8A2-3139-0E46-B8E4-B73983DC4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C13087-9A6C-1B59-30D6-BAAEEB7ED41D}"/>
              </a:ext>
            </a:extLst>
          </p:cNvPr>
          <p:cNvGrpSpPr/>
          <p:nvPr/>
        </p:nvGrpSpPr>
        <p:grpSpPr>
          <a:xfrm>
            <a:off x="5811653" y="1134767"/>
            <a:ext cx="2325078" cy="216000"/>
            <a:chOff x="6235579" y="969899"/>
            <a:chExt cx="2325078" cy="216000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90D2C3E0-2EA9-22E3-0EE4-2A3DABDB0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communication with colleagues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F49E7D6-E342-2285-EF93-62BF3352B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414C37-59C6-ABB0-0DF0-9E9675361FE5}"/>
              </a:ext>
            </a:extLst>
          </p:cNvPr>
          <p:cNvGrpSpPr/>
          <p:nvPr/>
        </p:nvGrpSpPr>
        <p:grpSpPr>
          <a:xfrm>
            <a:off x="2965391" y="1134767"/>
            <a:ext cx="2795593" cy="216000"/>
            <a:chOff x="3133720" y="969899"/>
            <a:chExt cx="2795593" cy="216000"/>
          </a:xfrm>
        </p:grpSpPr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DED865A9-24DB-70DA-6439-D6793C9DE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</a:t>
              </a:r>
              <a:r>
                <a:rPr lang="en-US" sz="900" noProof="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higher priority projects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67A67DA-B4FA-D490-F70F-49275A06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pic>
        <p:nvPicPr>
          <p:cNvPr id="6" name="Picture 5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8C5D97C5-7B0C-A09F-4157-9905999155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46375" y="3055140"/>
            <a:ext cx="2633700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5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336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Operations 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2025-02-11T22:26:49Z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