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54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s://support.microsoft.com/en-us/topic/overview-of-microsoft-365-chat-preview-5b00a52d-7296-48ee-b938-b95b7209f737" TargetMode="External"/><Relationship Id="rId7"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DA1A9E-AAD2-0347-9A2C-BB585DEA32A0}"/>
            </a:ext>
          </a:extLst>
        </p:cNvPr>
        <p:cNvGrpSpPr/>
        <p:nvPr/>
      </p:nvGrpSpPr>
      <p:grpSpPr>
        <a:xfrm>
          <a:off x="0" y="0"/>
          <a:ext cx="0" cy="0"/>
          <a:chOff x="0" y="0"/>
          <a:chExt cx="0" cy="0"/>
        </a:xfrm>
      </p:grpSpPr>
      <p:sp>
        <p:nvSpPr>
          <p:cNvPr id="38" name="Title 37">
            <a:extLst>
              <a:ext uri="{FF2B5EF4-FFF2-40B4-BE49-F238E27FC236}">
                <a16:creationId xmlns:a16="http://schemas.microsoft.com/office/drawing/2014/main" id="{6779A71D-6D50-B291-3566-EF96CEAA2DEF}"/>
              </a:ext>
            </a:extLst>
          </p:cNvPr>
          <p:cNvSpPr>
            <a:spLocks noGrp="1"/>
          </p:cNvSpPr>
          <p:nvPr>
            <p:ph type="title"/>
          </p:nvPr>
        </p:nvSpPr>
        <p:spPr>
          <a:xfrm>
            <a:off x="584199" y="387766"/>
            <a:ext cx="6835775" cy="263149"/>
          </a:xfrm>
        </p:spPr>
        <p:txBody>
          <a:bodyPr/>
          <a:lstStyle/>
          <a:p>
            <a:r>
              <a:rPr lang="en-US" noProof="0"/>
              <a:t>A day in the life of a </a:t>
            </a:r>
            <a:r>
              <a:rPr lang="en-US"/>
              <a:t>non-</a:t>
            </a:r>
            <a:r>
              <a:rPr lang="en-US" noProof="0"/>
              <a:t>native English speaker</a:t>
            </a:r>
          </a:p>
        </p:txBody>
      </p:sp>
      <p:sp>
        <p:nvSpPr>
          <p:cNvPr id="15" name="Rectangle: Rounded Corners 6" descr="Benefits">
            <a:extLst>
              <a:ext uri="{FF2B5EF4-FFF2-40B4-BE49-F238E27FC236}">
                <a16:creationId xmlns:a16="http://schemas.microsoft.com/office/drawing/2014/main" id="{2D0A9BAB-9AE8-F1C7-5E86-12B10D16C01B}"/>
              </a:ext>
              <a:ext uri="{C183D7F6-B498-43B3-948B-1728B52AA6E4}">
                <adec:decorative xmlns:adec="http://schemas.microsoft.com/office/drawing/2017/decorative" val="0"/>
              </a:ext>
            </a:extLst>
          </p:cNvPr>
          <p:cNvSpPr/>
          <p:nvPr/>
        </p:nvSpPr>
        <p:spPr bwMode="auto">
          <a:xfrm>
            <a:off x="576356" y="1134767"/>
            <a:ext cx="659514" cy="216000"/>
          </a:xfrm>
          <a:prstGeom prst="roundRect">
            <a:avLst>
              <a:gd name="adj" fmla="val 50000"/>
            </a:avLst>
          </a:prstGeom>
          <a:solidFill>
            <a:srgbClr val="FFA38B"/>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Segoe UI Semibold" panose="020B0702040204020203" pitchFamily="34" charset="0"/>
                <a:ea typeface="+mn-ea"/>
                <a:cs typeface="Segoe UI Semibold" panose="020B0702040204020203" pitchFamily="34" charset="0"/>
              </a:rPr>
              <a:t>Benefits</a:t>
            </a:r>
          </a:p>
        </p:txBody>
      </p:sp>
      <p:sp>
        <p:nvSpPr>
          <p:cNvPr id="24" name="Rectangle: Rounded Corners 6" descr="Areas of investment: focus on important tasks">
            <a:extLst>
              <a:ext uri="{FF2B5EF4-FFF2-40B4-BE49-F238E27FC236}">
                <a16:creationId xmlns:a16="http://schemas.microsoft.com/office/drawing/2014/main" id="{8C4E2A26-E6F3-88F1-890F-4B42688DDFD4}"/>
              </a:ext>
              <a:ext uri="{C183D7F6-B498-43B3-948B-1728B52AA6E4}">
                <adec:decorative xmlns:adec="http://schemas.microsoft.com/office/drawing/2017/decorative" val="0"/>
              </a:ext>
            </a:extLst>
          </p:cNvPr>
          <p:cNvSpPr/>
          <p:nvPr/>
        </p:nvSpPr>
        <p:spPr bwMode="auto">
          <a:xfrm>
            <a:off x="1366317" y="1134767"/>
            <a:ext cx="2795593"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Reduce cognitive load</a:t>
            </a:r>
          </a:p>
        </p:txBody>
      </p:sp>
      <p:sp>
        <p:nvSpPr>
          <p:cNvPr id="20" name="Rectangle: Rounded Corners 6" descr="Clear communications">
            <a:extLst>
              <a:ext uri="{FF2B5EF4-FFF2-40B4-BE49-F238E27FC236}">
                <a16:creationId xmlns:a16="http://schemas.microsoft.com/office/drawing/2014/main" id="{5A540CC3-0A95-16FB-E7C6-3522DCFF9B63}"/>
              </a:ext>
              <a:ext uri="{C183D7F6-B498-43B3-948B-1728B52AA6E4}">
                <adec:decorative xmlns:adec="http://schemas.microsoft.com/office/drawing/2017/decorative" val="0"/>
              </a:ext>
            </a:extLst>
          </p:cNvPr>
          <p:cNvSpPr/>
          <p:nvPr/>
        </p:nvSpPr>
        <p:spPr bwMode="auto">
          <a:xfrm>
            <a:off x="4212579" y="1134767"/>
            <a:ext cx="2325078"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Clear communications</a:t>
            </a:r>
          </a:p>
        </p:txBody>
      </p:sp>
      <p:sp>
        <p:nvSpPr>
          <p:cNvPr id="29" name="Graphic 20">
            <a:extLst>
              <a:ext uri="{FF2B5EF4-FFF2-40B4-BE49-F238E27FC236}">
                <a16:creationId xmlns:a16="http://schemas.microsoft.com/office/drawing/2014/main" id="{734093E4-C683-00F2-BD07-6DD5B59B8DF1}"/>
              </a:ext>
              <a:ext uri="{C183D7F6-B498-43B3-948B-1728B52AA6E4}">
                <adec:decorative xmlns:adec="http://schemas.microsoft.com/office/drawing/2017/decorative" val="1"/>
              </a:ext>
            </a:extLst>
          </p:cNvPr>
          <p:cNvSpPr/>
          <p:nvPr/>
        </p:nvSpPr>
        <p:spPr>
          <a:xfrm>
            <a:off x="4271711" y="1184866"/>
            <a:ext cx="119982" cy="114904"/>
          </a:xfrm>
          <a:custGeom>
            <a:avLst/>
            <a:gdLst>
              <a:gd name="connsiteX0" fmla="*/ 52728 w 119982"/>
              <a:gd name="connsiteY0" fmla="*/ 4518 h 114904"/>
              <a:gd name="connsiteX1" fmla="*/ 67254 w 119982"/>
              <a:gd name="connsiteY1" fmla="*/ 4518 h 114904"/>
              <a:gd name="connsiteX2" fmla="*/ 81402 w 119982"/>
              <a:gd name="connsiteY2" fmla="*/ 33180 h 114904"/>
              <a:gd name="connsiteX3" fmla="*/ 113040 w 119982"/>
              <a:gd name="connsiteY3" fmla="*/ 37776 h 114904"/>
              <a:gd name="connsiteX4" fmla="*/ 117528 w 119982"/>
              <a:gd name="connsiteY4" fmla="*/ 51594 h 114904"/>
              <a:gd name="connsiteX5" fmla="*/ 94632 w 119982"/>
              <a:gd name="connsiteY5" fmla="*/ 73914 h 114904"/>
              <a:gd name="connsiteX6" fmla="*/ 100038 w 119982"/>
              <a:gd name="connsiteY6" fmla="*/ 105414 h 114904"/>
              <a:gd name="connsiteX7" fmla="*/ 88284 w 119982"/>
              <a:gd name="connsiteY7" fmla="*/ 113958 h 114904"/>
              <a:gd name="connsiteX8" fmla="*/ 59988 w 119982"/>
              <a:gd name="connsiteY8" fmla="*/ 99078 h 114904"/>
              <a:gd name="connsiteX9" fmla="*/ 31698 w 119982"/>
              <a:gd name="connsiteY9" fmla="*/ 113958 h 114904"/>
              <a:gd name="connsiteX10" fmla="*/ 19938 w 119982"/>
              <a:gd name="connsiteY10" fmla="*/ 105414 h 114904"/>
              <a:gd name="connsiteX11" fmla="*/ 25344 w 119982"/>
              <a:gd name="connsiteY11" fmla="*/ 73914 h 114904"/>
              <a:gd name="connsiteX12" fmla="*/ 2454 w 119982"/>
              <a:gd name="connsiteY12" fmla="*/ 51594 h 114904"/>
              <a:gd name="connsiteX13" fmla="*/ 6942 w 119982"/>
              <a:gd name="connsiteY13" fmla="*/ 37776 h 114904"/>
              <a:gd name="connsiteX14" fmla="*/ 38580 w 119982"/>
              <a:gd name="connsiteY14" fmla="*/ 33180 h 114904"/>
              <a:gd name="connsiteX15" fmla="*/ 52728 w 119982"/>
              <a:gd name="connsiteY15" fmla="*/ 4518 h 11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9982" h="114904">
                <a:moveTo>
                  <a:pt x="52728" y="4518"/>
                </a:moveTo>
                <a:cubicBezTo>
                  <a:pt x="55698" y="-1506"/>
                  <a:pt x="64284" y="-1506"/>
                  <a:pt x="67254" y="4518"/>
                </a:cubicBezTo>
                <a:lnTo>
                  <a:pt x="81402" y="33180"/>
                </a:lnTo>
                <a:lnTo>
                  <a:pt x="113040" y="37776"/>
                </a:lnTo>
                <a:cubicBezTo>
                  <a:pt x="119682" y="38742"/>
                  <a:pt x="122334" y="46908"/>
                  <a:pt x="117528" y="51594"/>
                </a:cubicBezTo>
                <a:lnTo>
                  <a:pt x="94632" y="73914"/>
                </a:lnTo>
                <a:lnTo>
                  <a:pt x="100038" y="105414"/>
                </a:lnTo>
                <a:cubicBezTo>
                  <a:pt x="101178" y="112032"/>
                  <a:pt x="94230" y="117078"/>
                  <a:pt x="88284" y="113958"/>
                </a:cubicBezTo>
                <a:lnTo>
                  <a:pt x="59988" y="99078"/>
                </a:lnTo>
                <a:lnTo>
                  <a:pt x="31698" y="113958"/>
                </a:lnTo>
                <a:cubicBezTo>
                  <a:pt x="25758" y="117078"/>
                  <a:pt x="18810" y="112038"/>
                  <a:pt x="19938" y="105414"/>
                </a:cubicBezTo>
                <a:lnTo>
                  <a:pt x="25344" y="73914"/>
                </a:lnTo>
                <a:lnTo>
                  <a:pt x="2454" y="51594"/>
                </a:lnTo>
                <a:cubicBezTo>
                  <a:pt x="-2352" y="46914"/>
                  <a:pt x="300" y="38742"/>
                  <a:pt x="6942" y="37776"/>
                </a:cubicBezTo>
                <a:lnTo>
                  <a:pt x="38580" y="33180"/>
                </a:lnTo>
                <a:lnTo>
                  <a:pt x="52728" y="4518"/>
                </a:lnTo>
                <a:close/>
              </a:path>
            </a:pathLst>
          </a:custGeom>
          <a:solidFill>
            <a:srgbClr val="FFA38B"/>
          </a:solidFill>
          <a:ln w="5953" cap="flat">
            <a:noFill/>
            <a:prstDash val="solid"/>
            <a:miter/>
          </a:ln>
        </p:spPr>
        <p:txBody>
          <a:bodyPr rtlCol="0" anchor="ctr"/>
          <a:lstStyle/>
          <a:p>
            <a:endParaRPr lang="en-US"/>
          </a:p>
        </p:txBody>
      </p:sp>
      <p:sp>
        <p:nvSpPr>
          <p:cNvPr id="2" name="Graphic 24">
            <a:extLst>
              <a:ext uri="{FF2B5EF4-FFF2-40B4-BE49-F238E27FC236}">
                <a16:creationId xmlns:a16="http://schemas.microsoft.com/office/drawing/2014/main" id="{C9C180B1-8B09-EE5E-F916-6E89F31E03B3}"/>
              </a:ext>
              <a:ext uri="{C183D7F6-B498-43B3-948B-1728B52AA6E4}">
                <adec:decorative xmlns:adec="http://schemas.microsoft.com/office/drawing/2017/decorative" val="1"/>
              </a:ext>
            </a:extLst>
          </p:cNvPr>
          <p:cNvSpPr/>
          <p:nvPr/>
        </p:nvSpPr>
        <p:spPr>
          <a:xfrm>
            <a:off x="1444153" y="1173747"/>
            <a:ext cx="108001" cy="137945"/>
          </a:xfrm>
          <a:custGeom>
            <a:avLst/>
            <a:gdLst>
              <a:gd name="connsiteX0" fmla="*/ 78310 w 108001"/>
              <a:gd name="connsiteY0" fmla="*/ 27194 h 137945"/>
              <a:gd name="connsiteX1" fmla="*/ 79444 w 108001"/>
              <a:gd name="connsiteY1" fmla="*/ 35600 h 137945"/>
              <a:gd name="connsiteX2" fmla="*/ 87403 w 108001"/>
              <a:gd name="connsiteY2" fmla="*/ 94478 h 137945"/>
              <a:gd name="connsiteX3" fmla="*/ 60502 w 108001"/>
              <a:gd name="connsiteY3" fmla="*/ 110522 h 137945"/>
              <a:gd name="connsiteX4" fmla="*/ 64756 w 108001"/>
              <a:gd name="connsiteY4" fmla="*/ 106262 h 137945"/>
              <a:gd name="connsiteX5" fmla="*/ 64608 w 108001"/>
              <a:gd name="connsiteY5" fmla="*/ 97778 h 137945"/>
              <a:gd name="connsiteX6" fmla="*/ 56272 w 108001"/>
              <a:gd name="connsiteY6" fmla="*/ 97778 h 137945"/>
              <a:gd name="connsiteX7" fmla="*/ 41272 w 108001"/>
              <a:gd name="connsiteY7" fmla="*/ 112778 h 137945"/>
              <a:gd name="connsiteX8" fmla="*/ 41272 w 108001"/>
              <a:gd name="connsiteY8" fmla="*/ 121262 h 137945"/>
              <a:gd name="connsiteX9" fmla="*/ 56272 w 108001"/>
              <a:gd name="connsiteY9" fmla="*/ 136262 h 137945"/>
              <a:gd name="connsiteX10" fmla="*/ 64756 w 108001"/>
              <a:gd name="connsiteY10" fmla="*/ 136114 h 137945"/>
              <a:gd name="connsiteX11" fmla="*/ 64756 w 108001"/>
              <a:gd name="connsiteY11" fmla="*/ 127778 h 137945"/>
              <a:gd name="connsiteX12" fmla="*/ 59698 w 108001"/>
              <a:gd name="connsiteY12" fmla="*/ 122726 h 137945"/>
              <a:gd name="connsiteX13" fmla="*/ 107695 w 108001"/>
              <a:gd name="connsiteY13" fmla="*/ 63315 h 137945"/>
              <a:gd name="connsiteX14" fmla="*/ 86716 w 108001"/>
              <a:gd name="connsiteY14" fmla="*/ 26060 h 137945"/>
              <a:gd name="connsiteX15" fmla="*/ 78310 w 108001"/>
              <a:gd name="connsiteY15" fmla="*/ 27194 h 137945"/>
              <a:gd name="connsiteX16" fmla="*/ 66730 w 108001"/>
              <a:gd name="connsiteY16" fmla="*/ 16778 h 137945"/>
              <a:gd name="connsiteX17" fmla="*/ 51730 w 108001"/>
              <a:gd name="connsiteY17" fmla="*/ 1778 h 137945"/>
              <a:gd name="connsiteX18" fmla="*/ 43245 w 108001"/>
              <a:gd name="connsiteY18" fmla="*/ 1737 h 137945"/>
              <a:gd name="connsiteX19" fmla="*/ 42742 w 108001"/>
              <a:gd name="connsiteY19" fmla="*/ 9698 h 137945"/>
              <a:gd name="connsiteX20" fmla="*/ 43240 w 108001"/>
              <a:gd name="connsiteY20" fmla="*/ 10262 h 137945"/>
              <a:gd name="connsiteX21" fmla="*/ 48298 w 108001"/>
              <a:gd name="connsiteY21" fmla="*/ 15320 h 137945"/>
              <a:gd name="connsiteX22" fmla="*/ 307 w 108001"/>
              <a:gd name="connsiteY22" fmla="*/ 74735 h 137945"/>
              <a:gd name="connsiteX23" fmla="*/ 19630 w 108001"/>
              <a:gd name="connsiteY23" fmla="*/ 110672 h 137945"/>
              <a:gd name="connsiteX24" fmla="*/ 28058 w 108001"/>
              <a:gd name="connsiteY24" fmla="*/ 109690 h 137945"/>
              <a:gd name="connsiteX25" fmla="*/ 27268 w 108001"/>
              <a:gd name="connsiteY25" fmla="*/ 101420 h 137945"/>
              <a:gd name="connsiteX26" fmla="*/ 21624 w 108001"/>
              <a:gd name="connsiteY26" fmla="*/ 42274 h 137945"/>
              <a:gd name="connsiteX27" fmla="*/ 47488 w 108001"/>
              <a:gd name="connsiteY27" fmla="*/ 27524 h 137945"/>
              <a:gd name="connsiteX28" fmla="*/ 43240 w 108001"/>
              <a:gd name="connsiteY28" fmla="*/ 31778 h 137945"/>
              <a:gd name="connsiteX29" fmla="*/ 43254 w 108001"/>
              <a:gd name="connsiteY29" fmla="*/ 40263 h 137945"/>
              <a:gd name="connsiteX30" fmla="*/ 51160 w 108001"/>
              <a:gd name="connsiteY30" fmla="*/ 40760 h 137945"/>
              <a:gd name="connsiteX31" fmla="*/ 51724 w 108001"/>
              <a:gd name="connsiteY31" fmla="*/ 40262 h 137945"/>
              <a:gd name="connsiteX32" fmla="*/ 66724 w 108001"/>
              <a:gd name="connsiteY32" fmla="*/ 25262 h 137945"/>
              <a:gd name="connsiteX33" fmla="*/ 67222 w 108001"/>
              <a:gd name="connsiteY33" fmla="*/ 17342 h 137945"/>
              <a:gd name="connsiteX34" fmla="*/ 66724 w 108001"/>
              <a:gd name="connsiteY34" fmla="*/ 16778 h 137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001" h="137945">
                <a:moveTo>
                  <a:pt x="78310" y="27194"/>
                </a:moveTo>
                <a:cubicBezTo>
                  <a:pt x="76303" y="29828"/>
                  <a:pt x="76811" y="33591"/>
                  <a:pt x="79444" y="35600"/>
                </a:cubicBezTo>
                <a:cubicBezTo>
                  <a:pt x="97901" y="49661"/>
                  <a:pt x="101464" y="76022"/>
                  <a:pt x="87403" y="94478"/>
                </a:cubicBezTo>
                <a:cubicBezTo>
                  <a:pt x="80839" y="103094"/>
                  <a:pt x="71202" y="108841"/>
                  <a:pt x="60502" y="110522"/>
                </a:cubicBezTo>
                <a:lnTo>
                  <a:pt x="64756" y="106262"/>
                </a:lnTo>
                <a:cubicBezTo>
                  <a:pt x="67058" y="103878"/>
                  <a:pt x="66992" y="100080"/>
                  <a:pt x="64608" y="97778"/>
                </a:cubicBezTo>
                <a:cubicBezTo>
                  <a:pt x="62283" y="95532"/>
                  <a:pt x="58597" y="95532"/>
                  <a:pt x="56272" y="97778"/>
                </a:cubicBezTo>
                <a:lnTo>
                  <a:pt x="41272" y="112778"/>
                </a:lnTo>
                <a:cubicBezTo>
                  <a:pt x="38930" y="115121"/>
                  <a:pt x="38930" y="118919"/>
                  <a:pt x="41272" y="121262"/>
                </a:cubicBezTo>
                <a:lnTo>
                  <a:pt x="56272" y="136262"/>
                </a:lnTo>
                <a:cubicBezTo>
                  <a:pt x="58656" y="138564"/>
                  <a:pt x="62454" y="138498"/>
                  <a:pt x="64756" y="136114"/>
                </a:cubicBezTo>
                <a:cubicBezTo>
                  <a:pt x="67002" y="133789"/>
                  <a:pt x="67002" y="130103"/>
                  <a:pt x="64756" y="127778"/>
                </a:cubicBezTo>
                <a:lnTo>
                  <a:pt x="59698" y="122726"/>
                </a:lnTo>
                <a:cubicBezTo>
                  <a:pt x="89358" y="119574"/>
                  <a:pt x="110847" y="92975"/>
                  <a:pt x="107695" y="63315"/>
                </a:cubicBezTo>
                <a:cubicBezTo>
                  <a:pt x="106125" y="48540"/>
                  <a:pt x="98537" y="35063"/>
                  <a:pt x="86716" y="26060"/>
                </a:cubicBezTo>
                <a:cubicBezTo>
                  <a:pt x="84081" y="24053"/>
                  <a:pt x="80319" y="24560"/>
                  <a:pt x="78310" y="27194"/>
                </a:cubicBezTo>
                <a:close/>
                <a:moveTo>
                  <a:pt x="66730" y="16778"/>
                </a:moveTo>
                <a:lnTo>
                  <a:pt x="51730" y="1778"/>
                </a:lnTo>
                <a:cubicBezTo>
                  <a:pt x="49398" y="-577"/>
                  <a:pt x="45599" y="-595"/>
                  <a:pt x="43245" y="1737"/>
                </a:cubicBezTo>
                <a:cubicBezTo>
                  <a:pt x="41083" y="3879"/>
                  <a:pt x="40866" y="7301"/>
                  <a:pt x="42742" y="9698"/>
                </a:cubicBezTo>
                <a:lnTo>
                  <a:pt x="43240" y="10262"/>
                </a:lnTo>
                <a:lnTo>
                  <a:pt x="48298" y="15320"/>
                </a:lnTo>
                <a:cubicBezTo>
                  <a:pt x="18639" y="18474"/>
                  <a:pt x="-2847" y="45076"/>
                  <a:pt x="307" y="74735"/>
                </a:cubicBezTo>
                <a:cubicBezTo>
                  <a:pt x="1801" y="88780"/>
                  <a:pt x="8738" y="101680"/>
                  <a:pt x="19630" y="110672"/>
                </a:cubicBezTo>
                <a:cubicBezTo>
                  <a:pt x="22229" y="112728"/>
                  <a:pt x="26002" y="112289"/>
                  <a:pt x="28058" y="109690"/>
                </a:cubicBezTo>
                <a:cubicBezTo>
                  <a:pt x="30055" y="107167"/>
                  <a:pt x="29706" y="103518"/>
                  <a:pt x="27268" y="101420"/>
                </a:cubicBezTo>
                <a:cubicBezTo>
                  <a:pt x="9377" y="86646"/>
                  <a:pt x="6850" y="60165"/>
                  <a:pt x="21624" y="42274"/>
                </a:cubicBezTo>
                <a:cubicBezTo>
                  <a:pt x="28155" y="34365"/>
                  <a:pt x="37355" y="29118"/>
                  <a:pt x="47488" y="27524"/>
                </a:cubicBezTo>
                <a:lnTo>
                  <a:pt x="43240" y="31778"/>
                </a:lnTo>
                <a:cubicBezTo>
                  <a:pt x="40901" y="34125"/>
                  <a:pt x="40907" y="37924"/>
                  <a:pt x="43254" y="40263"/>
                </a:cubicBezTo>
                <a:cubicBezTo>
                  <a:pt x="45390" y="42392"/>
                  <a:pt x="48774" y="42604"/>
                  <a:pt x="51160" y="40760"/>
                </a:cubicBezTo>
                <a:lnTo>
                  <a:pt x="51724" y="40262"/>
                </a:lnTo>
                <a:lnTo>
                  <a:pt x="66724" y="25262"/>
                </a:lnTo>
                <a:cubicBezTo>
                  <a:pt x="68861" y="23124"/>
                  <a:pt x="69075" y="19730"/>
                  <a:pt x="67222" y="17342"/>
                </a:cubicBezTo>
                <a:lnTo>
                  <a:pt x="66724" y="16778"/>
                </a:lnTo>
                <a:close/>
              </a:path>
            </a:pathLst>
          </a:custGeom>
          <a:solidFill>
            <a:srgbClr val="FFA38B"/>
          </a:solidFill>
          <a:ln w="5953" cap="flat">
            <a:noFill/>
            <a:prstDash val="solid"/>
            <a:miter/>
          </a:ln>
        </p:spPr>
        <p:txBody>
          <a:bodyPr rtlCol="0" anchor="ctr"/>
          <a:lstStyle/>
          <a:p>
            <a:endParaRPr lang="en-US"/>
          </a:p>
        </p:txBody>
      </p:sp>
      <p:sp>
        <p:nvSpPr>
          <p:cNvPr id="125" name="Text Placeholder 124">
            <a:extLst>
              <a:ext uri="{FF2B5EF4-FFF2-40B4-BE49-F238E27FC236}">
                <a16:creationId xmlns:a16="http://schemas.microsoft.com/office/drawing/2014/main" id="{7A356CC7-473B-39BA-A827-16483C56D7A9}"/>
              </a:ext>
            </a:extLst>
          </p:cNvPr>
          <p:cNvSpPr>
            <a:spLocks noGrp="1"/>
          </p:cNvSpPr>
          <p:nvPr>
            <p:ph type="body" sz="quarter" idx="17"/>
          </p:nvPr>
        </p:nvSpPr>
        <p:spPr>
          <a:xfrm>
            <a:off x="6519107" y="521099"/>
            <a:ext cx="3599821" cy="169277"/>
          </a:xfrm>
        </p:spPr>
        <p:txBody>
          <a:bodyPr/>
          <a:lstStyle/>
          <a:p>
            <a:pPr lvl="0"/>
            <a:r>
              <a:rPr lang="en-US" noProof="0"/>
              <a:t>Microsoft 365 Copilot</a:t>
            </a:r>
          </a:p>
        </p:txBody>
      </p:sp>
      <p:sp>
        <p:nvSpPr>
          <p:cNvPr id="40" name="Text Placeholder 39">
            <a:extLst>
              <a:ext uri="{FF2B5EF4-FFF2-40B4-BE49-F238E27FC236}">
                <a16:creationId xmlns:a16="http://schemas.microsoft.com/office/drawing/2014/main" id="{6860F8AF-4186-D396-CB54-FB8C69C9F983}"/>
              </a:ext>
            </a:extLst>
          </p:cNvPr>
          <p:cNvSpPr>
            <a:spLocks noGrp="1"/>
          </p:cNvSpPr>
          <p:nvPr>
            <p:ph type="body" sz="quarter" idx="11"/>
          </p:nvPr>
        </p:nvSpPr>
        <p:spPr>
          <a:xfrm>
            <a:off x="584200" y="1593881"/>
            <a:ext cx="976461" cy="345600"/>
          </a:xfrm>
        </p:spPr>
        <p:txBody>
          <a:bodyPr/>
          <a:lstStyle/>
          <a:p>
            <a:r>
              <a:rPr lang="en-US" noProof="0"/>
              <a:t>8:00 am</a:t>
            </a:r>
          </a:p>
        </p:txBody>
      </p:sp>
      <p:sp>
        <p:nvSpPr>
          <p:cNvPr id="41" name="Text Placeholder 40">
            <a:extLst>
              <a:ext uri="{FF2B5EF4-FFF2-40B4-BE49-F238E27FC236}">
                <a16:creationId xmlns:a16="http://schemas.microsoft.com/office/drawing/2014/main" id="{EF188A89-3D93-9675-9557-86EADCC47806}"/>
              </a:ext>
            </a:extLst>
          </p:cNvPr>
          <p:cNvSpPr>
            <a:spLocks noGrp="1"/>
          </p:cNvSpPr>
          <p:nvPr>
            <p:ph type="body" sz="quarter" idx="18"/>
          </p:nvPr>
        </p:nvSpPr>
        <p:spPr>
          <a:xfrm>
            <a:off x="576356" y="2032188"/>
            <a:ext cx="2808000" cy="801702"/>
          </a:xfrm>
        </p:spPr>
        <p:txBody>
          <a:bodyPr>
            <a:no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GB" sz="900" i="0" u="none" strike="noStrike" kern="1200" cap="none" spc="0" normalizeH="0" baseline="0" noProof="0">
                <a:ln>
                  <a:noFill/>
                </a:ln>
                <a:effectLst/>
                <a:uLnTx/>
                <a:uFillTx/>
                <a:latin typeface="Segoe UI"/>
                <a:ea typeface="+mn-ea"/>
                <a:cs typeface="Segoe UI Semibold"/>
              </a:rPr>
              <a:t>Elena starts her day by checking her Teams messages on her mobile. She sees a message mentioning that Johnny is "being laid back." Unsure how to interpret this, she uses Copilot to </a:t>
            </a:r>
            <a:r>
              <a:rPr lang="en-GB" sz="900">
                <a:latin typeface="Segoe UI"/>
                <a:cs typeface="Segoe UI Semibold"/>
              </a:rPr>
              <a:t>interpret</a:t>
            </a:r>
            <a:r>
              <a:rPr kumimoji="0" lang="en-GB" sz="900" i="0" u="none" strike="noStrike" kern="1200" cap="none" spc="0" normalizeH="0" baseline="0" noProof="0">
                <a:ln>
                  <a:noFill/>
                </a:ln>
                <a:effectLst/>
                <a:uLnTx/>
                <a:uFillTx/>
                <a:latin typeface="Segoe UI"/>
                <a:ea typeface="+mn-ea"/>
                <a:cs typeface="Segoe UI Semibold"/>
              </a:rPr>
              <a:t> the message and understand the Intention.</a:t>
            </a:r>
            <a:endParaRPr kumimoji="0" lang="en-US" sz="900" i="0" u="none" strike="noStrike" kern="1200" cap="none" spc="0" normalizeH="0" baseline="0" noProof="0">
              <a:ln>
                <a:noFill/>
              </a:ln>
              <a:effectLst/>
              <a:uLnTx/>
              <a:uFillTx/>
              <a:latin typeface="Segoe UI"/>
              <a:ea typeface="+mn-ea"/>
              <a:cs typeface="Segoe UI Semibold"/>
            </a:endParaRPr>
          </a:p>
        </p:txBody>
      </p:sp>
      <p:sp>
        <p:nvSpPr>
          <p:cNvPr id="11" name="TextBox 10">
            <a:extLst>
              <a:ext uri="{FF2B5EF4-FFF2-40B4-BE49-F238E27FC236}">
                <a16:creationId xmlns:a16="http://schemas.microsoft.com/office/drawing/2014/main" id="{FC1E97E1-353F-2151-466F-6D7AAE18B020}"/>
              </a:ext>
              <a:ext uri="{C183D7F6-B498-43B3-948B-1728B52AA6E4}">
                <adec:decorative xmlns:adec="http://schemas.microsoft.com/office/drawing/2017/decorative" val="0"/>
              </a:ext>
            </a:extLst>
          </p:cNvPr>
          <p:cNvSpPr txBox="1"/>
          <p:nvPr/>
        </p:nvSpPr>
        <p:spPr>
          <a:xfrm>
            <a:off x="1331143" y="3016082"/>
            <a:ext cx="1371253"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0" cap="none" spc="0" normalizeH="0" baseline="30000" noProof="0" dirty="0">
                <a:ln>
                  <a:noFill/>
                </a:ln>
                <a:solidFill>
                  <a:srgbClr val="1A1A1A"/>
                </a:solidFill>
                <a:effectLst/>
                <a:uLnTx/>
                <a:uFillTx/>
                <a:latin typeface="Segoe UI"/>
                <a:ea typeface="+mn-ea"/>
                <a:cs typeface="Segoe UI" pitchFamily="34" charset="0"/>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sp>
        <p:nvSpPr>
          <p:cNvPr id="76" name="Text Placeholder 75">
            <a:extLst>
              <a:ext uri="{FF2B5EF4-FFF2-40B4-BE49-F238E27FC236}">
                <a16:creationId xmlns:a16="http://schemas.microsoft.com/office/drawing/2014/main" id="{1FD212EA-EF7F-29D7-EC72-1A8531130ED4}"/>
              </a:ext>
            </a:extLst>
          </p:cNvPr>
          <p:cNvSpPr>
            <a:spLocks noGrp="1"/>
          </p:cNvSpPr>
          <p:nvPr>
            <p:ph type="body" sz="quarter" idx="21"/>
          </p:nvPr>
        </p:nvSpPr>
        <p:spPr/>
        <p:txBody>
          <a:bodyPr>
            <a:normAutofit/>
          </a:bodyPr>
          <a:lstStyle/>
          <a:p>
            <a:r>
              <a:rPr lang="en-US" sz="900" kern="0" noProof="0">
                <a:solidFill>
                  <a:srgbClr val="1A1A1A"/>
                </a:solidFill>
                <a:latin typeface="Segoe UI"/>
              </a:rPr>
              <a:t>Sample Prompt</a:t>
            </a:r>
            <a:r>
              <a:rPr lang="en-US" sz="900" b="1" kern="0" noProof="0">
                <a:solidFill>
                  <a:srgbClr val="1A1A1A"/>
                </a:solidFill>
                <a:latin typeface="Segoe UI"/>
              </a:rPr>
              <a:t>:</a:t>
            </a:r>
            <a:r>
              <a:rPr kumimoji="0" lang="en-GB" sz="900" b="1" i="0" u="none" strike="noStrike" kern="1200" cap="none" spc="0" normalizeH="0" baseline="0" noProof="0">
                <a:ln w="3175">
                  <a:noFill/>
                </a:ln>
                <a:solidFill>
                  <a:prstClr val="black"/>
                </a:solidFill>
                <a:effectLst/>
                <a:uLnTx/>
                <a:uFillTx/>
                <a:latin typeface="Segoe UI"/>
                <a:ea typeface="+mn-ea"/>
                <a:cs typeface="Segoe UI" pitchFamily="34" charset="0"/>
              </a:rPr>
              <a:t> What does </a:t>
            </a:r>
            <a:r>
              <a:rPr kumimoji="0" lang="en-GB" sz="900" b="0" i="0" u="none" strike="noStrike" kern="1200" cap="none" spc="0" normalizeH="0" baseline="0" noProof="0">
                <a:ln w="3175">
                  <a:noFill/>
                </a:ln>
                <a:solidFill>
                  <a:prstClr val="black"/>
                </a:solidFill>
                <a:effectLst/>
                <a:uLnTx/>
                <a:uFillTx/>
                <a:latin typeface="Segoe UI"/>
                <a:ea typeface="+mn-ea"/>
                <a:cs typeface="Segoe UI" pitchFamily="34" charset="0"/>
              </a:rPr>
              <a:t>“being laid back” mean? Is it positive or negative?</a:t>
            </a:r>
            <a:endPar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endParaRPr>
          </a:p>
        </p:txBody>
      </p:sp>
      <p:sp>
        <p:nvSpPr>
          <p:cNvPr id="43" name="Text Placeholder 42">
            <a:extLst>
              <a:ext uri="{FF2B5EF4-FFF2-40B4-BE49-F238E27FC236}">
                <a16:creationId xmlns:a16="http://schemas.microsoft.com/office/drawing/2014/main" id="{C32B7E16-03E4-0E70-EBBA-27EE15374842}"/>
              </a:ext>
            </a:extLst>
          </p:cNvPr>
          <p:cNvSpPr>
            <a:spLocks noGrp="1"/>
          </p:cNvSpPr>
          <p:nvPr>
            <p:ph type="body" sz="quarter" idx="22"/>
          </p:nvPr>
        </p:nvSpPr>
        <p:spPr>
          <a:xfrm>
            <a:off x="3776898" y="1593881"/>
            <a:ext cx="976461" cy="345600"/>
          </a:xfrm>
        </p:spPr>
        <p:txBody>
          <a:bodyPr/>
          <a:lstStyle/>
          <a:p>
            <a:r>
              <a:rPr lang="en-US" noProof="0"/>
              <a:t>8:15 am</a:t>
            </a:r>
          </a:p>
        </p:txBody>
      </p:sp>
      <p:sp>
        <p:nvSpPr>
          <p:cNvPr id="77" name="Text Placeholder 76">
            <a:extLst>
              <a:ext uri="{FF2B5EF4-FFF2-40B4-BE49-F238E27FC236}">
                <a16:creationId xmlns:a16="http://schemas.microsoft.com/office/drawing/2014/main" id="{50CF3034-CE6D-A69A-B4BA-DE1D6B1BD3F3}"/>
              </a:ext>
            </a:extLst>
          </p:cNvPr>
          <p:cNvSpPr>
            <a:spLocks noGrp="1"/>
          </p:cNvSpPr>
          <p:nvPr>
            <p:ph type="body" sz="quarter" idx="23"/>
          </p:nvPr>
        </p:nvSpPr>
        <p:spPr>
          <a:xfrm>
            <a:off x="3776898" y="2032188"/>
            <a:ext cx="2808000" cy="626701"/>
          </a:xfrm>
        </p:spPr>
        <p:txBody>
          <a:bodyPr>
            <a:no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GB" i="0" u="none" strike="noStrike" kern="1200" cap="none" spc="0" normalizeH="0" baseline="0" noProof="0">
                <a:ln>
                  <a:noFill/>
                </a:ln>
                <a:effectLst/>
                <a:uLnTx/>
                <a:uFillTx/>
                <a:latin typeface="Segoe UI"/>
                <a:ea typeface="+mn-ea"/>
                <a:cs typeface="Segoe UI Semibold"/>
              </a:rPr>
              <a:t>Elena joins a call with several attendees, all actively participating in the conversation. Due to different accents, she uses Copilot in Teams to verify that she is correctly following the content of the meeting.</a:t>
            </a:r>
            <a:endParaRPr kumimoji="0" lang="en-US" i="0" u="none" strike="noStrike" kern="1200" cap="none" spc="0" normalizeH="0" baseline="0" noProof="0">
              <a:ln>
                <a:noFill/>
              </a:ln>
              <a:effectLst/>
              <a:uLnTx/>
              <a:uFillTx/>
              <a:latin typeface="Segoe UI"/>
              <a:ea typeface="+mn-ea"/>
              <a:cs typeface="Segoe UI Semibold"/>
            </a:endParaRPr>
          </a:p>
        </p:txBody>
      </p:sp>
      <p:sp>
        <p:nvSpPr>
          <p:cNvPr id="5" name="TextBox 4">
            <a:extLst>
              <a:ext uri="{FF2B5EF4-FFF2-40B4-BE49-F238E27FC236}">
                <a16:creationId xmlns:a16="http://schemas.microsoft.com/office/drawing/2014/main" id="{39946CE3-6FBE-5325-22DE-86844BCC69B7}"/>
              </a:ext>
              <a:ext uri="{C183D7F6-B498-43B3-948B-1728B52AA6E4}">
                <adec:decorative xmlns:adec="http://schemas.microsoft.com/office/drawing/2017/decorative" val="0"/>
              </a:ext>
            </a:extLst>
          </p:cNvPr>
          <p:cNvSpPr txBox="1"/>
          <p:nvPr/>
        </p:nvSpPr>
        <p:spPr>
          <a:xfrm>
            <a:off x="4511262" y="3018481"/>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sp>
        <p:nvSpPr>
          <p:cNvPr id="78" name="Text Placeholder 77">
            <a:extLst>
              <a:ext uri="{FF2B5EF4-FFF2-40B4-BE49-F238E27FC236}">
                <a16:creationId xmlns:a16="http://schemas.microsoft.com/office/drawing/2014/main" id="{C95419EE-F905-200C-DC7B-CA717B81EFCE}"/>
              </a:ext>
            </a:extLst>
          </p:cNvPr>
          <p:cNvSpPr>
            <a:spLocks noGrp="1"/>
          </p:cNvSpPr>
          <p:nvPr>
            <p:ph type="body" sz="quarter" idx="24"/>
          </p:nvPr>
        </p:nvSpPr>
        <p:spPr/>
        <p:txBody>
          <a:bodyPr>
            <a:normAutofit/>
          </a:bodyPr>
          <a:lstStyle/>
          <a:p>
            <a:pPr marL="0" marR="0" lvl="0" indent="0" algn="l" defTabSz="942289" rtl="0" eaLnBrk="1" fontAlgn="auto" latinLnBrk="0" hangingPunct="1">
              <a:lnSpc>
                <a:spcPct val="100000"/>
              </a:lnSpc>
              <a:spcBef>
                <a:spcPts val="0"/>
              </a:spcBef>
              <a:spcAft>
                <a:spcPts val="0"/>
              </a:spcAft>
              <a:buClrTx/>
              <a:buSzTx/>
              <a:buFontTx/>
              <a:buNone/>
              <a:tabLst/>
              <a:defRPr/>
            </a:pPr>
            <a:r>
              <a:rPr lang="en-US" sz="900" kern="0" noProof="0">
                <a:solidFill>
                  <a:srgbClr val="1A1A1A"/>
                </a:solidFill>
                <a:latin typeface="Segoe UI"/>
              </a:rPr>
              <a:t>Sample Prompt:</a:t>
            </a:r>
            <a:r>
              <a:rPr kumimoji="0" lang="en-GB" sz="900" b="0" i="0" u="none" strike="noStrike" kern="1200" cap="none" spc="0" normalizeH="0" baseline="0" noProof="0">
                <a:ln w="3175">
                  <a:noFill/>
                </a:ln>
                <a:solidFill>
                  <a:prstClr val="black"/>
                </a:solidFill>
                <a:effectLst/>
                <a:uLnTx/>
                <a:uFillTx/>
                <a:latin typeface="Segoe UI"/>
                <a:ea typeface="+mn-ea"/>
                <a:cs typeface="Segoe UI" pitchFamily="34" charset="0"/>
              </a:rPr>
              <a:t> </a:t>
            </a:r>
            <a:r>
              <a:rPr kumimoji="0" lang="en-GB" sz="900" b="1" i="0" u="none" strike="noStrike" kern="1200" cap="none" spc="0" normalizeH="0" baseline="0" noProof="0">
                <a:ln w="3175">
                  <a:noFill/>
                </a:ln>
                <a:solidFill>
                  <a:prstClr val="black"/>
                </a:solidFill>
                <a:effectLst/>
                <a:uLnTx/>
                <a:uFillTx/>
                <a:latin typeface="Segoe UI"/>
                <a:ea typeface="+mn-ea"/>
                <a:cs typeface="Segoe UI" pitchFamily="34" charset="0"/>
              </a:rPr>
              <a:t>Summarize what was said </a:t>
            </a:r>
            <a:r>
              <a:rPr kumimoji="0" lang="en-GB" sz="900" b="0" i="0" u="none" strike="noStrike" kern="1200" cap="none" spc="0" normalizeH="0" baseline="0" noProof="0">
                <a:ln w="3175">
                  <a:noFill/>
                </a:ln>
                <a:solidFill>
                  <a:prstClr val="black"/>
                </a:solidFill>
                <a:effectLst/>
                <a:uLnTx/>
                <a:uFillTx/>
                <a:latin typeface="Segoe UI"/>
                <a:ea typeface="+mn-ea"/>
                <a:cs typeface="Segoe UI" pitchFamily="34" charset="0"/>
              </a:rPr>
              <a:t>about our new metrics.</a:t>
            </a:r>
            <a:endPar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endParaRPr>
          </a:p>
        </p:txBody>
      </p:sp>
      <p:sp>
        <p:nvSpPr>
          <p:cNvPr id="46" name="Text Placeholder 45">
            <a:extLst>
              <a:ext uri="{FF2B5EF4-FFF2-40B4-BE49-F238E27FC236}">
                <a16:creationId xmlns:a16="http://schemas.microsoft.com/office/drawing/2014/main" id="{EB1E3A45-F907-431D-F51A-D34E3F945981}"/>
              </a:ext>
            </a:extLst>
          </p:cNvPr>
          <p:cNvSpPr>
            <a:spLocks noGrp="1"/>
          </p:cNvSpPr>
          <p:nvPr>
            <p:ph type="body" sz="quarter" idx="25"/>
          </p:nvPr>
        </p:nvSpPr>
        <p:spPr>
          <a:xfrm>
            <a:off x="6969595" y="1593881"/>
            <a:ext cx="976461" cy="345600"/>
          </a:xfrm>
        </p:spPr>
        <p:txBody>
          <a:bodyPr/>
          <a:lstStyle/>
          <a:p>
            <a:r>
              <a:rPr lang="en-US" noProof="0"/>
              <a:t>9:00 am</a:t>
            </a:r>
          </a:p>
        </p:txBody>
      </p:sp>
      <p:sp>
        <p:nvSpPr>
          <p:cNvPr id="79" name="Text Placeholder 78">
            <a:extLst>
              <a:ext uri="{FF2B5EF4-FFF2-40B4-BE49-F238E27FC236}">
                <a16:creationId xmlns:a16="http://schemas.microsoft.com/office/drawing/2014/main" id="{F1D27C5C-7B81-4CDB-7086-87AD0BA98018}"/>
              </a:ext>
            </a:extLst>
          </p:cNvPr>
          <p:cNvSpPr>
            <a:spLocks noGrp="1"/>
          </p:cNvSpPr>
          <p:nvPr>
            <p:ph type="body" sz="quarter" idx="26"/>
          </p:nvPr>
        </p:nvSpPr>
        <p:spPr>
          <a:xfrm>
            <a:off x="6969595" y="2032188"/>
            <a:ext cx="2808000" cy="626701"/>
          </a:xfrm>
        </p:spPr>
        <p:txBody>
          <a:bodyPr>
            <a:no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GB" i="0" u="none" strike="noStrike" kern="1200" cap="none" spc="0" normalizeH="0" baseline="0" noProof="0">
                <a:ln>
                  <a:noFill/>
                </a:ln>
                <a:effectLst/>
                <a:uLnTx/>
                <a:uFillTx/>
                <a:latin typeface="Segoe UI"/>
                <a:ea typeface="+mn-ea"/>
                <a:cs typeface="Segoe UI Semibold"/>
              </a:rPr>
              <a:t>Elena finds </a:t>
            </a:r>
            <a:r>
              <a:rPr lang="en-GB">
                <a:latin typeface="Segoe UI"/>
                <a:cs typeface="Segoe UI Semibold"/>
              </a:rPr>
              <a:t>following</a:t>
            </a:r>
            <a:r>
              <a:rPr kumimoji="0" lang="en-GB" i="0" u="none" strike="noStrike" kern="1200" cap="none" spc="0" normalizeH="0" baseline="0" noProof="0">
                <a:ln>
                  <a:noFill/>
                </a:ln>
                <a:effectLst/>
                <a:uLnTx/>
                <a:uFillTx/>
                <a:latin typeface="Segoe UI"/>
                <a:ea typeface="+mn-ea"/>
                <a:cs typeface="Segoe UI Semibold"/>
              </a:rPr>
              <a:t> the meeting and the chat conversation simultaneously stressful and is distracted by the chat. She uses Copilot in Teams to get a summary of the chat and the meeting in separate sections at the end of the call.</a:t>
            </a:r>
            <a:r>
              <a:rPr kumimoji="0" lang="en-US" i="0" u="none" strike="noStrike" kern="1200" cap="none" spc="0" normalizeH="0" baseline="0" noProof="0">
                <a:ln>
                  <a:noFill/>
                </a:ln>
                <a:effectLst/>
                <a:uLnTx/>
                <a:uFillTx/>
                <a:latin typeface="Segoe UI"/>
                <a:ea typeface="+mn-ea"/>
                <a:cs typeface="Segoe UI Semibold"/>
              </a:rPr>
              <a:t>.</a:t>
            </a:r>
          </a:p>
        </p:txBody>
      </p:sp>
      <p:sp>
        <p:nvSpPr>
          <p:cNvPr id="18" name="TextBox 17">
            <a:extLst>
              <a:ext uri="{FF2B5EF4-FFF2-40B4-BE49-F238E27FC236}">
                <a16:creationId xmlns:a16="http://schemas.microsoft.com/office/drawing/2014/main" id="{DFF985C6-1FA6-99F8-EF8F-D4EEC52C09AB}"/>
              </a:ext>
              <a:ext uri="{C183D7F6-B498-43B3-948B-1728B52AA6E4}">
                <adec:decorative xmlns:adec="http://schemas.microsoft.com/office/drawing/2017/decorative" val="0"/>
              </a:ext>
            </a:extLst>
          </p:cNvPr>
          <p:cNvSpPr txBox="1"/>
          <p:nvPr/>
        </p:nvSpPr>
        <p:spPr>
          <a:xfrm>
            <a:off x="7862865" y="2994511"/>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sp>
        <p:nvSpPr>
          <p:cNvPr id="80" name="Text Placeholder 79">
            <a:extLst>
              <a:ext uri="{FF2B5EF4-FFF2-40B4-BE49-F238E27FC236}">
                <a16:creationId xmlns:a16="http://schemas.microsoft.com/office/drawing/2014/main" id="{D76A05AC-687B-85A2-D643-FA3F36158AE0}"/>
              </a:ext>
            </a:extLst>
          </p:cNvPr>
          <p:cNvSpPr>
            <a:spLocks noGrp="1"/>
          </p:cNvSpPr>
          <p:nvPr>
            <p:ph type="body" sz="quarter" idx="27"/>
          </p:nvPr>
        </p:nvSpPr>
        <p:spPr>
          <a:xfrm>
            <a:off x="6969595" y="3279349"/>
            <a:ext cx="2808000" cy="626701"/>
          </a:xfrm>
        </p:spPr>
        <p:txBody>
          <a:bodyPr>
            <a:normAutofit/>
          </a:bodyPr>
          <a:lstStyle/>
          <a:p>
            <a:r>
              <a:rPr lang="en-US" sz="900" kern="0" noProof="0">
                <a:solidFill>
                  <a:srgbClr val="1A1A1A"/>
                </a:solidFill>
                <a:latin typeface="Segoe UI"/>
              </a:rPr>
              <a:t>Sample Prompt: </a:t>
            </a:r>
            <a:r>
              <a:rPr kumimoji="0" lang="en-US" sz="900" b="1" i="0" u="none" strike="noStrike" kern="1200" cap="none" spc="0" normalizeH="0" baseline="0" noProof="0">
                <a:ln w="3175">
                  <a:noFill/>
                </a:ln>
                <a:solidFill>
                  <a:srgbClr val="000000"/>
                </a:solidFill>
                <a:effectLst/>
                <a:uLnTx/>
                <a:uFillTx/>
                <a:latin typeface="Segoe UI"/>
                <a:ea typeface="+mn-ea"/>
                <a:cs typeface="Segoe UI" pitchFamily="34" charset="0"/>
              </a:rPr>
              <a:t>Summarize the chat </a:t>
            </a:r>
            <a:r>
              <a:rPr kumimoji="0" lang="en-US" sz="900" i="0" u="none" strike="noStrike" kern="1200" cap="none" spc="0" normalizeH="0" baseline="0" noProof="0">
                <a:ln w="3175">
                  <a:noFill/>
                </a:ln>
                <a:solidFill>
                  <a:srgbClr val="000000"/>
                </a:solidFill>
                <a:effectLst/>
                <a:uLnTx/>
                <a:uFillTx/>
                <a:latin typeface="Segoe UI"/>
                <a:ea typeface="+mn-ea"/>
                <a:cs typeface="Segoe UI" pitchFamily="34" charset="0"/>
              </a:rPr>
              <a:t>in the meeting in separate sections.</a:t>
            </a:r>
          </a:p>
          <a:p>
            <a:endParaRPr kumimoji="0" lang="en-US" sz="900" b="1" i="0" u="none" strike="noStrike" kern="1200" cap="none" spc="0" normalizeH="0" baseline="0" noProof="0">
              <a:ln w="3175">
                <a:noFill/>
              </a:ln>
              <a:solidFill>
                <a:srgbClr val="000000"/>
              </a:solidFill>
              <a:effectLst/>
              <a:uLnTx/>
              <a:uFillTx/>
              <a:latin typeface="Segoe UI"/>
              <a:ea typeface="+mn-ea"/>
              <a:cs typeface="Segoe UI" pitchFamily="34" charset="0"/>
            </a:endParaRPr>
          </a:p>
        </p:txBody>
      </p:sp>
      <p:sp>
        <p:nvSpPr>
          <p:cNvPr id="55" name="Text Placeholder 54">
            <a:extLst>
              <a:ext uri="{FF2B5EF4-FFF2-40B4-BE49-F238E27FC236}">
                <a16:creationId xmlns:a16="http://schemas.microsoft.com/office/drawing/2014/main" id="{6C1FC654-2B90-8B58-D5E5-0F89444CF3D4}"/>
              </a:ext>
            </a:extLst>
          </p:cNvPr>
          <p:cNvSpPr>
            <a:spLocks noGrp="1"/>
          </p:cNvSpPr>
          <p:nvPr>
            <p:ph type="body" sz="quarter" idx="34"/>
          </p:nvPr>
        </p:nvSpPr>
        <p:spPr>
          <a:xfrm>
            <a:off x="6969595" y="4053821"/>
            <a:ext cx="976461" cy="345600"/>
          </a:xfrm>
        </p:spPr>
        <p:txBody>
          <a:bodyPr/>
          <a:lstStyle/>
          <a:p>
            <a:r>
              <a:rPr lang="en-US" noProof="0"/>
              <a:t>11:00 pm</a:t>
            </a:r>
          </a:p>
        </p:txBody>
      </p:sp>
      <p:sp>
        <p:nvSpPr>
          <p:cNvPr id="85" name="Text Placeholder 84">
            <a:extLst>
              <a:ext uri="{FF2B5EF4-FFF2-40B4-BE49-F238E27FC236}">
                <a16:creationId xmlns:a16="http://schemas.microsoft.com/office/drawing/2014/main" id="{0299C0C5-6460-12A5-10FF-F0ED623A499D}"/>
              </a:ext>
            </a:extLst>
          </p:cNvPr>
          <p:cNvSpPr>
            <a:spLocks noGrp="1"/>
          </p:cNvSpPr>
          <p:nvPr>
            <p:ph type="body" sz="quarter" idx="35"/>
          </p:nvPr>
        </p:nvSpPr>
        <p:spPr>
          <a:xfrm>
            <a:off x="6969595" y="4488366"/>
            <a:ext cx="2808000" cy="1153173"/>
          </a:xfrm>
        </p:spPr>
        <p:txBody>
          <a:bodyPr>
            <a:norm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900" b="0" i="0" u="none" strike="noStrike" kern="1200" cap="none" spc="0" normalizeH="0" baseline="0" noProof="0">
                <a:ln>
                  <a:noFill/>
                </a:ln>
                <a:solidFill>
                  <a:prstClr val="black"/>
                </a:solidFill>
                <a:effectLst/>
                <a:uLnTx/>
                <a:uFillTx/>
                <a:latin typeface="Segoe UI"/>
                <a:ea typeface="+mn-ea"/>
                <a:cs typeface="Segoe UI Semibold"/>
              </a:rPr>
              <a:t>Switching gears, </a:t>
            </a:r>
            <a:r>
              <a:rPr kumimoji="0" lang="en-GB" sz="900" b="0" i="0" u="none" strike="noStrike" kern="1200" cap="none" spc="0" normalizeH="0" baseline="0" noProof="0">
                <a:ln>
                  <a:noFill/>
                </a:ln>
                <a:solidFill>
                  <a:prstClr val="black"/>
                </a:solidFill>
                <a:effectLst/>
                <a:uLnTx/>
                <a:uFillTx/>
                <a:latin typeface="Segoe UI"/>
                <a:ea typeface="+mn-ea"/>
                <a:cs typeface="Segoe UI Semibold"/>
              </a:rPr>
              <a:t>Elena receives her FY25 adoption targets and her customer’s portfolio. There is a lot of new data , so she uses </a:t>
            </a:r>
            <a:r>
              <a:rPr kumimoji="0" lang="en-US" sz="900" i="0" u="none" strike="noStrike" kern="1200" cap="none" spc="0" normalizeH="0" baseline="0" noProof="0">
                <a:ln w="3175">
                  <a:noFill/>
                </a:ln>
                <a:effectLst/>
                <a:uLnTx/>
                <a:uFillTx/>
                <a:latin typeface="Segoe Sans Display"/>
                <a:ea typeface="+mn-ea"/>
                <a:cs typeface="Segoe Sans Display"/>
              </a:rPr>
              <a:t>Copilot in Excel </a:t>
            </a:r>
            <a:r>
              <a:rPr kumimoji="0" lang="en-GB" sz="900" b="0" i="0" u="none" strike="noStrike" kern="1200" cap="none" spc="0" normalizeH="0" baseline="0" noProof="0">
                <a:ln>
                  <a:noFill/>
                </a:ln>
                <a:solidFill>
                  <a:prstClr val="black"/>
                </a:solidFill>
                <a:effectLst/>
                <a:uLnTx/>
                <a:uFillTx/>
                <a:latin typeface="Segoe UI"/>
                <a:ea typeface="+mn-ea"/>
                <a:cs typeface="Segoe UI Semibold"/>
              </a:rPr>
              <a:t>to summarise it using pivot tables to quickly identify key metrics and trends.</a:t>
            </a:r>
            <a:endParaRPr kumimoji="0" lang="en-US" sz="900" b="0" i="0" u="none" strike="noStrike" kern="1200" cap="none" spc="0" normalizeH="0" baseline="0" noProof="0">
              <a:ln>
                <a:noFill/>
              </a:ln>
              <a:solidFill>
                <a:prstClr val="black"/>
              </a:solidFill>
              <a:effectLst/>
              <a:uLnTx/>
              <a:uFillTx/>
              <a:latin typeface="Segoe UI"/>
              <a:ea typeface="+mn-ea"/>
              <a:cs typeface="Segoe UI Semibold"/>
            </a:endParaRPr>
          </a:p>
        </p:txBody>
      </p:sp>
      <p:sp>
        <p:nvSpPr>
          <p:cNvPr id="6" name="TextBox 5">
            <a:extLst>
              <a:ext uri="{FF2B5EF4-FFF2-40B4-BE49-F238E27FC236}">
                <a16:creationId xmlns:a16="http://schemas.microsoft.com/office/drawing/2014/main" id="{CC9CA093-BFD8-592A-C6EC-07B76BA28AE0}"/>
              </a:ext>
              <a:ext uri="{C183D7F6-B498-43B3-948B-1728B52AA6E4}">
                <adec:decorative xmlns:adec="http://schemas.microsoft.com/office/drawing/2017/decorative" val="0"/>
              </a:ext>
            </a:extLst>
          </p:cNvPr>
          <p:cNvSpPr txBox="1"/>
          <p:nvPr/>
        </p:nvSpPr>
        <p:spPr>
          <a:xfrm>
            <a:off x="7873689" y="5543931"/>
            <a:ext cx="1051677"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Excel</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sp>
        <p:nvSpPr>
          <p:cNvPr id="86" name="Text Placeholder 85">
            <a:extLst>
              <a:ext uri="{FF2B5EF4-FFF2-40B4-BE49-F238E27FC236}">
                <a16:creationId xmlns:a16="http://schemas.microsoft.com/office/drawing/2014/main" id="{BE51F772-A7F8-88B4-2B58-6A6192CDACD1}"/>
              </a:ext>
            </a:extLst>
          </p:cNvPr>
          <p:cNvSpPr>
            <a:spLocks noGrp="1"/>
          </p:cNvSpPr>
          <p:nvPr>
            <p:ph type="body" sz="quarter" idx="36"/>
          </p:nvPr>
        </p:nvSpPr>
        <p:spPr>
          <a:xfrm>
            <a:off x="6969595" y="5806322"/>
            <a:ext cx="2808000" cy="626701"/>
          </a:xfrm>
        </p:spPr>
        <p:txBody>
          <a:bodyPr anchor="t"/>
          <a:lstStyle/>
          <a:p>
            <a:r>
              <a:rPr lang="en-US" sz="900" kern="0" noProof="0">
                <a:solidFill>
                  <a:srgbClr val="1A1A1A"/>
                </a:solidFill>
                <a:latin typeface="Segoe UI"/>
              </a:rPr>
              <a:t>Sample Prompt: </a:t>
            </a:r>
            <a:r>
              <a:rPr lang="en-GB" b="1">
                <a:ln w="3175">
                  <a:noFill/>
                </a:ln>
                <a:solidFill>
                  <a:prstClr val="black"/>
                </a:solidFill>
                <a:latin typeface="Segoe UI"/>
              </a:rPr>
              <a:t>S</a:t>
            </a:r>
            <a:r>
              <a:rPr kumimoji="0" lang="en-GB" sz="900" b="1" i="0" u="none" strike="noStrike" kern="1200" cap="none" spc="0" normalizeH="0" baseline="0" noProof="0" err="1">
                <a:ln w="3175">
                  <a:noFill/>
                </a:ln>
                <a:solidFill>
                  <a:prstClr val="black"/>
                </a:solidFill>
                <a:effectLst/>
                <a:uLnTx/>
                <a:uFillTx/>
                <a:latin typeface="Segoe UI"/>
                <a:ea typeface="+mn-ea"/>
                <a:cs typeface="Segoe UI" pitchFamily="34" charset="0"/>
              </a:rPr>
              <a:t>ummarize</a:t>
            </a:r>
            <a:r>
              <a:rPr kumimoji="0" lang="en-GB" sz="900" b="1" i="0" u="none" strike="noStrike" kern="1200" cap="none" spc="0" normalizeH="0" baseline="0" noProof="0">
                <a:ln w="3175">
                  <a:noFill/>
                </a:ln>
                <a:solidFill>
                  <a:prstClr val="black"/>
                </a:solidFill>
                <a:effectLst/>
                <a:uLnTx/>
                <a:uFillTx/>
                <a:latin typeface="Segoe UI"/>
                <a:ea typeface="+mn-ea"/>
                <a:cs typeface="Segoe UI" pitchFamily="34" charset="0"/>
              </a:rPr>
              <a:t> this data </a:t>
            </a:r>
            <a:r>
              <a:rPr kumimoji="0" lang="en-GB" sz="900" b="0" i="0" u="none" strike="noStrike" kern="1200" cap="none" spc="0" normalizeH="0" baseline="0" noProof="0">
                <a:ln w="3175">
                  <a:noFill/>
                </a:ln>
                <a:solidFill>
                  <a:prstClr val="black"/>
                </a:solidFill>
                <a:effectLst/>
                <a:uLnTx/>
                <a:uFillTx/>
                <a:latin typeface="Segoe UI"/>
                <a:ea typeface="+mn-ea"/>
                <a:cs typeface="Segoe UI" pitchFamily="34" charset="0"/>
              </a:rPr>
              <a:t>using pivot tables.</a:t>
            </a:r>
            <a:endParaRPr kumimoji="0" lang="en-US" sz="900" i="0" u="none" strike="noStrike" kern="1200" cap="none" spc="0" normalizeH="0" baseline="0" noProof="0">
              <a:ln>
                <a:noFill/>
              </a:ln>
              <a:solidFill>
                <a:srgbClr val="000000"/>
              </a:solidFill>
              <a:effectLst/>
              <a:uLnTx/>
              <a:uFillTx/>
              <a:latin typeface="Segoe UI"/>
              <a:ea typeface="+mn-ea"/>
              <a:cs typeface="+mn-cs"/>
            </a:endParaRPr>
          </a:p>
        </p:txBody>
      </p:sp>
      <p:sp>
        <p:nvSpPr>
          <p:cNvPr id="52" name="Text Placeholder 51">
            <a:extLst>
              <a:ext uri="{FF2B5EF4-FFF2-40B4-BE49-F238E27FC236}">
                <a16:creationId xmlns:a16="http://schemas.microsoft.com/office/drawing/2014/main" id="{34B49A62-9F1B-44CB-B211-F5F86F014453}"/>
              </a:ext>
            </a:extLst>
          </p:cNvPr>
          <p:cNvSpPr>
            <a:spLocks noGrp="1"/>
          </p:cNvSpPr>
          <p:nvPr>
            <p:ph type="body" sz="quarter" idx="31"/>
          </p:nvPr>
        </p:nvSpPr>
        <p:spPr>
          <a:xfrm>
            <a:off x="3776898" y="4053821"/>
            <a:ext cx="976461" cy="345600"/>
          </a:xfrm>
        </p:spPr>
        <p:txBody>
          <a:bodyPr/>
          <a:lstStyle/>
          <a:p>
            <a:r>
              <a:rPr lang="en-US" noProof="0"/>
              <a:t>2:00 pm</a:t>
            </a:r>
          </a:p>
        </p:txBody>
      </p:sp>
      <p:sp>
        <p:nvSpPr>
          <p:cNvPr id="83" name="Text Placeholder 82">
            <a:extLst>
              <a:ext uri="{FF2B5EF4-FFF2-40B4-BE49-F238E27FC236}">
                <a16:creationId xmlns:a16="http://schemas.microsoft.com/office/drawing/2014/main" id="{86C32C0F-62F4-C034-3A5C-9145E17138CD}"/>
              </a:ext>
            </a:extLst>
          </p:cNvPr>
          <p:cNvSpPr>
            <a:spLocks noGrp="1"/>
          </p:cNvSpPr>
          <p:nvPr>
            <p:ph type="body" sz="quarter" idx="32"/>
          </p:nvPr>
        </p:nvSpPr>
        <p:spPr/>
        <p:txBody>
          <a:bodyPr>
            <a:no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GB" b="0" i="0" u="none" strike="noStrike" kern="1200" cap="none" spc="0" normalizeH="0" baseline="0" noProof="0">
                <a:ln>
                  <a:noFill/>
                </a:ln>
                <a:solidFill>
                  <a:srgbClr val="242424"/>
                </a:solidFill>
                <a:effectLst/>
                <a:uLnTx/>
                <a:uFillTx/>
                <a:latin typeface="Segoe UI" panose="020B0502040204020203" pitchFamily="34" charset="0"/>
                <a:ea typeface="+mn-ea"/>
                <a:cs typeface="+mn-cs"/>
              </a:rPr>
              <a:t>Elena uses </a:t>
            </a:r>
            <a:r>
              <a:rPr kumimoji="0" lang="en-GB" b="0" i="0" u="none" strike="noStrike" kern="1200" cap="none" spc="0" normalizeH="0" baseline="0" noProof="0">
                <a:ln>
                  <a:noFill/>
                </a:ln>
                <a:solidFill>
                  <a:prstClr val="black"/>
                </a:solidFill>
                <a:effectLst/>
                <a:uLnTx/>
                <a:uFillTx/>
                <a:latin typeface="Segoe UI" panose="020B0502040204020203" pitchFamily="34" charset="0"/>
                <a:ea typeface="+mn-ea"/>
                <a:cs typeface="+mn-cs"/>
              </a:rPr>
              <a:t>the</a:t>
            </a:r>
            <a:r>
              <a:rPr kumimoji="0" lang="en-GB" b="0" i="0" u="none" strike="noStrike" kern="1200" cap="none" spc="0" normalizeH="0" baseline="0" noProof="0">
                <a:ln>
                  <a:noFill/>
                </a:ln>
                <a:solidFill>
                  <a:srgbClr val="0066FF"/>
                </a:solidFill>
                <a:effectLst/>
                <a:uLnTx/>
                <a:uFillTx/>
                <a:latin typeface="Segoe UI" panose="020B0502040204020203" pitchFamily="34" charset="0"/>
                <a:ea typeface="+mn-ea"/>
                <a:cs typeface="+mn-cs"/>
              </a:rPr>
              <a:t> </a:t>
            </a:r>
            <a:r>
              <a:rPr kumimoji="0" lang="en-GB" i="0" u="none" strike="noStrike" kern="1200" cap="none" spc="0" normalizeH="0" baseline="0" noProof="0">
                <a:ln>
                  <a:noFill/>
                </a:ln>
                <a:effectLst/>
                <a:uLnTx/>
                <a:uFillTx/>
                <a:latin typeface="Segoe UI" panose="020B0502040204020203" pitchFamily="34" charset="0"/>
                <a:ea typeface="+mn-ea"/>
                <a:cs typeface="+mn-cs"/>
              </a:rPr>
              <a:t>narrative builder in PowerPoint </a:t>
            </a:r>
            <a:r>
              <a:rPr kumimoji="0" lang="en-GB" b="0" i="0" u="none" strike="noStrike" kern="1200" cap="none" spc="0" normalizeH="0" baseline="0" noProof="0">
                <a:ln>
                  <a:noFill/>
                </a:ln>
                <a:solidFill>
                  <a:srgbClr val="242424"/>
                </a:solidFill>
                <a:effectLst/>
                <a:uLnTx/>
                <a:uFillTx/>
                <a:latin typeface="Segoe UI" panose="020B0502040204020203" pitchFamily="34" charset="0"/>
                <a:ea typeface="+mn-ea"/>
                <a:cs typeface="+mn-cs"/>
              </a:rPr>
              <a:t>to help her structure her monthly review based on the insights she got from Excel. This reduces her cognitive load, helps her recharge, and boosts her confidence.</a:t>
            </a:r>
            <a:endParaRPr kumimoji="0" lang="en-US" b="0" i="0" u="none" strike="noStrike" kern="1200" cap="none" spc="0" normalizeH="0" baseline="0" noProof="0">
              <a:ln>
                <a:noFill/>
              </a:ln>
              <a:solidFill>
                <a:prstClr val="black"/>
              </a:solidFill>
              <a:effectLst/>
              <a:uLnTx/>
              <a:uFillTx/>
              <a:latin typeface="Segoe UI"/>
              <a:ea typeface="+mn-ea"/>
              <a:cs typeface="Segoe UI Semibold"/>
            </a:endParaRPr>
          </a:p>
        </p:txBody>
      </p:sp>
      <p:sp>
        <p:nvSpPr>
          <p:cNvPr id="84" name="Text Placeholder 83">
            <a:extLst>
              <a:ext uri="{FF2B5EF4-FFF2-40B4-BE49-F238E27FC236}">
                <a16:creationId xmlns:a16="http://schemas.microsoft.com/office/drawing/2014/main" id="{E37BC591-E3E4-AF01-0158-39E92E75137F}"/>
              </a:ext>
            </a:extLst>
          </p:cNvPr>
          <p:cNvSpPr>
            <a:spLocks noGrp="1"/>
          </p:cNvSpPr>
          <p:nvPr>
            <p:ph type="body" sz="quarter" idx="33"/>
          </p:nvPr>
        </p:nvSpPr>
        <p:spPr>
          <a:xfrm>
            <a:off x="3719286" y="5806322"/>
            <a:ext cx="2808000" cy="626701"/>
          </a:xfrm>
        </p:spPr>
        <p:txBody>
          <a:bodyPr anchor="t">
            <a:norm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r>
              <a:rPr lang="en-US" sz="900" kern="0" noProof="0">
                <a:solidFill>
                  <a:srgbClr val="1A1A1A"/>
                </a:solidFill>
                <a:latin typeface="Segoe UI"/>
              </a:rPr>
              <a:t>Sample Prompt: </a:t>
            </a:r>
            <a:r>
              <a:rPr lang="en-US" sz="900" b="1" kern="0" noProof="0">
                <a:solidFill>
                  <a:srgbClr val="1A1A1A"/>
                </a:solidFill>
                <a:latin typeface="Segoe UI"/>
              </a:rPr>
              <a:t>Help </a:t>
            </a:r>
            <a:r>
              <a:rPr kumimoji="0" lang="en-GB" sz="900" b="1" i="0" u="none" strike="noStrike" kern="1200" cap="none" spc="0" normalizeH="0" baseline="0" noProof="0">
                <a:ln w="3175">
                  <a:noFill/>
                </a:ln>
                <a:solidFill>
                  <a:prstClr val="black"/>
                </a:solidFill>
                <a:effectLst/>
                <a:uLnTx/>
                <a:uFillTx/>
                <a:latin typeface="Segoe UI"/>
                <a:ea typeface="+mn-ea"/>
                <a:cs typeface="Segoe UI" pitchFamily="34" charset="0"/>
              </a:rPr>
              <a:t>me structure </a:t>
            </a:r>
            <a:r>
              <a:rPr kumimoji="0" lang="en-GB" sz="900" b="0" i="0" u="none" strike="noStrike" kern="1200" cap="none" spc="0" normalizeH="0" baseline="0" noProof="0">
                <a:ln w="3175">
                  <a:noFill/>
                </a:ln>
                <a:solidFill>
                  <a:prstClr val="black"/>
                </a:solidFill>
                <a:effectLst/>
                <a:uLnTx/>
                <a:uFillTx/>
                <a:latin typeface="Segoe UI"/>
                <a:ea typeface="+mn-ea"/>
                <a:cs typeface="Segoe UI" pitchFamily="34" charset="0"/>
              </a:rPr>
              <a:t>my PowerPoint presentation based on </a:t>
            </a:r>
            <a:r>
              <a:rPr kumimoji="0" lang="en-US" sz="900" i="0" u="none" strike="noStrike" kern="1200" cap="none" spc="0" normalizeH="0" baseline="0" noProof="0">
                <a:ln w="3175">
                  <a:noFill/>
                </a:ln>
                <a:solidFill>
                  <a:prstClr val="black"/>
                </a:solidFill>
                <a:effectLst/>
                <a:uLnTx/>
                <a:uFillTx/>
                <a:latin typeface="Segoe UI"/>
                <a:ea typeface="+mn-ea"/>
                <a:cs typeface="Segoe UI" pitchFamily="34" charset="0"/>
              </a:rPr>
              <a:t>[Excel file].</a:t>
            </a:r>
          </a:p>
          <a:p>
            <a:endParaRPr kumimoji="0" lang="en-US" sz="900" i="0" u="none" strike="noStrike" kern="1200" cap="none" spc="0" normalizeH="0" baseline="0" noProof="0">
              <a:ln w="3175">
                <a:noFill/>
              </a:ln>
              <a:solidFill>
                <a:prstClr val="black"/>
              </a:solidFill>
              <a:effectLst/>
              <a:uLnTx/>
              <a:uFillTx/>
              <a:latin typeface="Segoe UI"/>
              <a:ea typeface="+mn-ea"/>
              <a:cs typeface="Segoe UI" pitchFamily="34" charset="0"/>
            </a:endParaRPr>
          </a:p>
        </p:txBody>
      </p:sp>
      <p:sp>
        <p:nvSpPr>
          <p:cNvPr id="49" name="Text Placeholder 48">
            <a:extLst>
              <a:ext uri="{FF2B5EF4-FFF2-40B4-BE49-F238E27FC236}">
                <a16:creationId xmlns:a16="http://schemas.microsoft.com/office/drawing/2014/main" id="{3F66282D-DEC5-ED57-E8F8-E1FE32B7AC2B}"/>
              </a:ext>
            </a:extLst>
          </p:cNvPr>
          <p:cNvSpPr>
            <a:spLocks noGrp="1"/>
          </p:cNvSpPr>
          <p:nvPr>
            <p:ph type="body" sz="quarter" idx="28"/>
          </p:nvPr>
        </p:nvSpPr>
        <p:spPr>
          <a:xfrm>
            <a:off x="584200" y="4053821"/>
            <a:ext cx="976461" cy="345600"/>
          </a:xfrm>
        </p:spPr>
        <p:txBody>
          <a:bodyPr/>
          <a:lstStyle/>
          <a:p>
            <a:r>
              <a:rPr lang="en-US" noProof="0"/>
              <a:t>4:00 pm</a:t>
            </a:r>
          </a:p>
        </p:txBody>
      </p:sp>
      <p:sp>
        <p:nvSpPr>
          <p:cNvPr id="81" name="Text Placeholder 80">
            <a:extLst>
              <a:ext uri="{FF2B5EF4-FFF2-40B4-BE49-F238E27FC236}">
                <a16:creationId xmlns:a16="http://schemas.microsoft.com/office/drawing/2014/main" id="{FD3E1D4A-6303-8FE5-6F8D-EBFCD46836E2}"/>
              </a:ext>
            </a:extLst>
          </p:cNvPr>
          <p:cNvSpPr>
            <a:spLocks noGrp="1"/>
          </p:cNvSpPr>
          <p:nvPr>
            <p:ph type="body" sz="quarter" idx="29"/>
          </p:nvPr>
        </p:nvSpPr>
        <p:spPr/>
        <p:txBody>
          <a:bodyPr>
            <a:noAutofit/>
          </a:bodyPr>
          <a:lstStyle/>
          <a:p>
            <a:r>
              <a:rPr kumimoji="0" lang="en-GB" b="0" i="0" u="none" strike="noStrike" kern="1200" cap="none" spc="0" normalizeH="0" baseline="0" noProof="0">
                <a:ln>
                  <a:noFill/>
                </a:ln>
                <a:solidFill>
                  <a:srgbClr val="242424"/>
                </a:solidFill>
                <a:effectLst/>
                <a:uLnTx/>
                <a:uFillTx/>
                <a:latin typeface="Segoe UI" panose="020B0502040204020203" pitchFamily="34" charset="0"/>
                <a:ea typeface="+mn-ea"/>
                <a:cs typeface="+mn-cs"/>
              </a:rPr>
              <a:t>Elena is struggling to find the right words for an email she needs to send to her customer. She uses </a:t>
            </a:r>
            <a:r>
              <a:rPr kumimoji="0" lang="en-GB" i="0" u="none" strike="noStrike" kern="1200" cap="none" spc="0" normalizeH="0" baseline="0" noProof="0">
                <a:ln>
                  <a:noFill/>
                </a:ln>
                <a:effectLst/>
                <a:uLnTx/>
                <a:uFillTx/>
                <a:latin typeface="Segoe UI" panose="020B0502040204020203" pitchFamily="34" charset="0"/>
                <a:ea typeface="+mn-ea"/>
                <a:cs typeface="+mn-cs"/>
              </a:rPr>
              <a:t>Copilot in Outlook to draft</a:t>
            </a:r>
            <a:r>
              <a:rPr kumimoji="0" lang="en-GB" b="0" i="0" u="none" strike="noStrike" kern="1200" cap="none" spc="0" normalizeH="0" baseline="0" noProof="0">
                <a:ln>
                  <a:noFill/>
                </a:ln>
                <a:solidFill>
                  <a:srgbClr val="242424"/>
                </a:solidFill>
                <a:effectLst/>
                <a:uLnTx/>
                <a:uFillTx/>
                <a:latin typeface="Segoe UI" panose="020B0502040204020203" pitchFamily="34" charset="0"/>
                <a:ea typeface="+mn-ea"/>
                <a:cs typeface="+mn-cs"/>
              </a:rPr>
              <a:t> an email and Coaching by Copilot to  ensure her communication is clear, professional, and not misunderstood.</a:t>
            </a:r>
            <a:endParaRPr kumimoji="0" lang="en-US" b="0" i="0" u="none" strike="noStrike" kern="0" cap="none" spc="0" normalizeH="0" baseline="0" noProof="0">
              <a:ln>
                <a:noFill/>
              </a:ln>
              <a:solidFill>
                <a:srgbClr val="1A1A1A"/>
              </a:solidFill>
              <a:effectLst/>
              <a:uLnTx/>
              <a:uFillTx/>
              <a:latin typeface="Segoe UI"/>
              <a:cs typeface="Segoe UI" pitchFamily="34" charset="0"/>
            </a:endParaRPr>
          </a:p>
        </p:txBody>
      </p:sp>
      <p:sp>
        <p:nvSpPr>
          <p:cNvPr id="25" name="TextBox 24">
            <a:extLst>
              <a:ext uri="{FF2B5EF4-FFF2-40B4-BE49-F238E27FC236}">
                <a16:creationId xmlns:a16="http://schemas.microsoft.com/office/drawing/2014/main" id="{46F320C9-75B2-6845-E85E-AE61B960B34E}"/>
              </a:ext>
              <a:ext uri="{C183D7F6-B498-43B3-948B-1728B52AA6E4}">
                <adec:decorative xmlns:adec="http://schemas.microsoft.com/office/drawing/2017/decorative" val="0"/>
              </a:ext>
            </a:extLst>
          </p:cNvPr>
          <p:cNvSpPr txBox="1"/>
          <p:nvPr/>
        </p:nvSpPr>
        <p:spPr>
          <a:xfrm>
            <a:off x="1336843" y="5533920"/>
            <a:ext cx="1264902"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sp>
        <p:nvSpPr>
          <p:cNvPr id="21" name="TextBox 20">
            <a:extLst>
              <a:ext uri="{FF2B5EF4-FFF2-40B4-BE49-F238E27FC236}">
                <a16:creationId xmlns:a16="http://schemas.microsoft.com/office/drawing/2014/main" id="{1E00D743-99AC-C6DD-9B8E-68901986E07E}"/>
              </a:ext>
              <a:ext uri="{C183D7F6-B498-43B3-948B-1728B52AA6E4}">
                <adec:decorative xmlns:adec="http://schemas.microsoft.com/office/drawing/2017/decorative" val="0"/>
              </a:ext>
            </a:extLst>
          </p:cNvPr>
          <p:cNvSpPr txBox="1"/>
          <p:nvPr/>
        </p:nvSpPr>
        <p:spPr>
          <a:xfrm>
            <a:off x="4511262" y="5537000"/>
            <a:ext cx="1852305"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PowerPoint</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sp>
        <p:nvSpPr>
          <p:cNvPr id="82" name="Text Placeholder 81">
            <a:extLst>
              <a:ext uri="{FF2B5EF4-FFF2-40B4-BE49-F238E27FC236}">
                <a16:creationId xmlns:a16="http://schemas.microsoft.com/office/drawing/2014/main" id="{6D8EAE62-1AEC-1DE3-7F67-25FA52BC041A}"/>
              </a:ext>
            </a:extLst>
          </p:cNvPr>
          <p:cNvSpPr>
            <a:spLocks noGrp="1"/>
          </p:cNvSpPr>
          <p:nvPr>
            <p:ph type="body" sz="quarter" idx="30"/>
          </p:nvPr>
        </p:nvSpPr>
        <p:spPr>
          <a:xfrm>
            <a:off x="584200" y="5806322"/>
            <a:ext cx="2808000" cy="626701"/>
          </a:xfrm>
        </p:spPr>
        <p:txBody>
          <a:bodyPr anchor="t"/>
          <a:lstStyle/>
          <a:p>
            <a:r>
              <a:rPr lang="en-US" sz="900" kern="0" noProof="0">
                <a:solidFill>
                  <a:srgbClr val="1A1A1A"/>
                </a:solidFill>
                <a:latin typeface="Segoe UI"/>
              </a:rPr>
              <a:t>Sample Prompt:</a:t>
            </a:r>
            <a:r>
              <a:rPr kumimoji="0" lang="en-US" sz="900" i="0" u="none" strike="noStrike" kern="1200" cap="none" spc="0" normalizeH="0" baseline="0" noProof="0">
                <a:ln>
                  <a:noFill/>
                </a:ln>
                <a:solidFill>
                  <a:srgbClr val="000000"/>
                </a:solidFill>
                <a:effectLst/>
                <a:uLnTx/>
                <a:uFillTx/>
                <a:latin typeface="Segoe UI"/>
                <a:ea typeface="+mn-ea"/>
                <a:cs typeface="+mn-cs"/>
              </a:rPr>
              <a:t>. </a:t>
            </a:r>
            <a:r>
              <a:rPr kumimoji="0" lang="en-US" sz="900" b="1" i="0" u="none" strike="noStrike" kern="1200" cap="none" spc="0" normalizeH="0" baseline="0" noProof="0">
                <a:ln>
                  <a:noFill/>
                </a:ln>
                <a:solidFill>
                  <a:srgbClr val="000000"/>
                </a:solidFill>
                <a:effectLst/>
                <a:uLnTx/>
                <a:uFillTx/>
                <a:latin typeface="Segoe UI"/>
                <a:ea typeface="+mn-ea"/>
                <a:cs typeface="+mn-cs"/>
              </a:rPr>
              <a:t>Draft an email </a:t>
            </a:r>
            <a:r>
              <a:rPr kumimoji="0" lang="en-US" sz="900" i="0" u="none" strike="noStrike" kern="1200" cap="none" spc="0" normalizeH="0" baseline="0" noProof="0">
                <a:ln>
                  <a:noFill/>
                </a:ln>
                <a:solidFill>
                  <a:srgbClr val="000000"/>
                </a:solidFill>
                <a:effectLst/>
                <a:uLnTx/>
                <a:uFillTx/>
                <a:latin typeface="Segoe UI"/>
                <a:ea typeface="+mn-ea"/>
                <a:cs typeface="+mn-cs"/>
              </a:rPr>
              <a:t>with current project status.. Use </a:t>
            </a:r>
            <a:r>
              <a:rPr kumimoji="0" lang="en-US" sz="900" b="1" i="0" u="none" strike="noStrike" kern="1200" cap="none" spc="0" normalizeH="0" baseline="0" noProof="0">
                <a:ln>
                  <a:noFill/>
                </a:ln>
                <a:solidFill>
                  <a:srgbClr val="000000"/>
                </a:solidFill>
                <a:effectLst/>
                <a:uLnTx/>
                <a:uFillTx/>
                <a:latin typeface="Segoe UI"/>
                <a:ea typeface="+mn-ea"/>
                <a:cs typeface="+mn-cs"/>
              </a:rPr>
              <a:t>Coaching</a:t>
            </a:r>
            <a:r>
              <a:rPr kumimoji="0" lang="en-US" sz="900" i="0" u="none" strike="noStrike" kern="1200" cap="none" spc="0" normalizeH="0" baseline="0" noProof="0">
                <a:ln>
                  <a:noFill/>
                </a:ln>
                <a:solidFill>
                  <a:srgbClr val="000000"/>
                </a:solidFill>
                <a:effectLst/>
                <a:uLnTx/>
                <a:uFillTx/>
                <a:latin typeface="Segoe UI"/>
                <a:ea typeface="+mn-ea"/>
                <a:cs typeface="+mn-cs"/>
              </a:rPr>
              <a:t> to verify clarity.</a:t>
            </a:r>
          </a:p>
          <a:p>
            <a:endPar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endParaRPr>
          </a:p>
        </p:txBody>
      </p:sp>
      <p:sp>
        <p:nvSpPr>
          <p:cNvPr id="23" name="Text Placeholder 22">
            <a:extLst>
              <a:ext uri="{FF2B5EF4-FFF2-40B4-BE49-F238E27FC236}">
                <a16:creationId xmlns:a16="http://schemas.microsoft.com/office/drawing/2014/main" id="{5DDB88E6-A325-8FE8-A473-8EE08E478F78}"/>
              </a:ext>
              <a:ext uri="{C183D7F6-B498-43B3-948B-1728B52AA6E4}">
                <adec:decorative xmlns:adec="http://schemas.microsoft.com/office/drawing/2017/decorative" val="1"/>
              </a:ext>
            </a:extLst>
          </p:cNvPr>
          <p:cNvSpPr>
            <a:spLocks noGrp="1"/>
          </p:cNvSpPr>
          <p:nvPr>
            <p:ph type="body" sz="quarter" idx="37"/>
          </p:nvPr>
        </p:nvSpPr>
        <p:spPr>
          <a:xfrm>
            <a:off x="10430234" y="521099"/>
            <a:ext cx="1456966" cy="175614"/>
          </a:xfrm>
        </p:spPr>
        <p:txBody>
          <a:bodyPr/>
          <a:lstStyle/>
          <a:p>
            <a:r>
              <a:rPr lang="en-US" sz="1100" noProof="0"/>
              <a:t>Buy</a:t>
            </a:r>
          </a:p>
        </p:txBody>
      </p:sp>
      <p:sp>
        <p:nvSpPr>
          <p:cNvPr id="56" name="TextBox 55">
            <a:extLst>
              <a:ext uri="{FF2B5EF4-FFF2-40B4-BE49-F238E27FC236}">
                <a16:creationId xmlns:a16="http://schemas.microsoft.com/office/drawing/2014/main" id="{DE2EBD19-58D3-0EC1-78FA-699D998AC964}"/>
              </a:ext>
            </a:extLst>
          </p:cNvPr>
          <p:cNvSpPr txBox="1"/>
          <p:nvPr/>
        </p:nvSpPr>
        <p:spPr>
          <a:xfrm>
            <a:off x="10310421" y="2379962"/>
            <a:ext cx="1696592" cy="160043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C03BC4"/>
                </a:solidFill>
                <a:effectLst/>
                <a:uLnTx/>
                <a:uFillTx/>
                <a:latin typeface="Segoe UI Semibold"/>
                <a:ea typeface="+mn-ea"/>
                <a:cs typeface="+mn-cs"/>
              </a:rPr>
              <a:t>Elena</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C03BC4"/>
                </a:solidFill>
                <a:effectLst/>
                <a:uLnTx/>
                <a:uFillTx/>
                <a:latin typeface="Segoe UI" panose="020B0502040204020203" pitchFamily="34" charset="0"/>
                <a:ea typeface="+mn-ea"/>
                <a:cs typeface="Segoe UI" panose="020B0502040204020203" pitchFamily="34" charset="0"/>
              </a:rPr>
              <a:t>Is a non-native English speaker and uses M365 Copilot as her personal translator</a:t>
            </a:r>
          </a:p>
        </p:txBody>
      </p:sp>
      <p:sp>
        <p:nvSpPr>
          <p:cNvPr id="28" name="Graphic 125">
            <a:extLst>
              <a:ext uri="{FF2B5EF4-FFF2-40B4-BE49-F238E27FC236}">
                <a16:creationId xmlns:a16="http://schemas.microsoft.com/office/drawing/2014/main" id="{1FB0D374-3C31-F797-B200-CACCE45BA3F2}"/>
              </a:ext>
              <a:ext uri="{C183D7F6-B498-43B3-948B-1728B52AA6E4}">
                <adec:decorative xmlns:adec="http://schemas.microsoft.com/office/drawing/2017/decorative" val="1"/>
              </a:ext>
            </a:extLst>
          </p:cNvPr>
          <p:cNvSpPr/>
          <p:nvPr/>
        </p:nvSpPr>
        <p:spPr>
          <a:xfrm rot="10800000">
            <a:off x="11456586" y="4315226"/>
            <a:ext cx="228991" cy="228991"/>
          </a:xfrm>
          <a:custGeom>
            <a:avLst/>
            <a:gdLst>
              <a:gd name="connsiteX0" fmla="*/ 228992 w 228991"/>
              <a:gd name="connsiteY0" fmla="*/ 114496 h 228991"/>
              <a:gd name="connsiteX1" fmla="*/ 114496 w 228991"/>
              <a:gd name="connsiteY1" fmla="*/ 0 h 228991"/>
              <a:gd name="connsiteX2" fmla="*/ 0 w 228991"/>
              <a:gd name="connsiteY2" fmla="*/ 114496 h 228991"/>
              <a:gd name="connsiteX3" fmla="*/ 114496 w 228991"/>
              <a:gd name="connsiteY3" fmla="*/ 228992 h 228991"/>
              <a:gd name="connsiteX4" fmla="*/ 228992 w 228991"/>
              <a:gd name="connsiteY4" fmla="*/ 114496 h 228991"/>
              <a:gd name="connsiteX5" fmla="*/ 62629 w 228991"/>
              <a:gd name="connsiteY5" fmla="*/ 117702 h 228991"/>
              <a:gd name="connsiteX6" fmla="*/ 61793 w 228991"/>
              <a:gd name="connsiteY6" fmla="*/ 106527 h 228991"/>
              <a:gd name="connsiteX7" fmla="*/ 62629 w 228991"/>
              <a:gd name="connsiteY7" fmla="*/ 105554 h 228991"/>
              <a:gd name="connsiteX8" fmla="*/ 108428 w 228991"/>
              <a:gd name="connsiteY8" fmla="*/ 59755 h 228991"/>
              <a:gd name="connsiteX9" fmla="*/ 119614 w 228991"/>
              <a:gd name="connsiteY9" fmla="*/ 58920 h 228991"/>
              <a:gd name="connsiteX10" fmla="*/ 120587 w 228991"/>
              <a:gd name="connsiteY10" fmla="*/ 59755 h 228991"/>
              <a:gd name="connsiteX11" fmla="*/ 166385 w 228991"/>
              <a:gd name="connsiteY11" fmla="*/ 105565 h 228991"/>
              <a:gd name="connsiteX12" fmla="*/ 166403 w 228991"/>
              <a:gd name="connsiteY12" fmla="*/ 117710 h 228991"/>
              <a:gd name="connsiteX13" fmla="*/ 155199 w 228991"/>
              <a:gd name="connsiteY13" fmla="*/ 118538 h 228991"/>
              <a:gd name="connsiteX14" fmla="*/ 154237 w 228991"/>
              <a:gd name="connsiteY14" fmla="*/ 117713 h 228991"/>
              <a:gd name="connsiteX15" fmla="*/ 123094 w 228991"/>
              <a:gd name="connsiteY15" fmla="*/ 86547 h 228991"/>
              <a:gd name="connsiteX16" fmla="*/ 123094 w 228991"/>
              <a:gd name="connsiteY16" fmla="*/ 163157 h 228991"/>
              <a:gd name="connsiteX17" fmla="*/ 115664 w 228991"/>
              <a:gd name="connsiteY17" fmla="*/ 171675 h 228991"/>
              <a:gd name="connsiteX18" fmla="*/ 114496 w 228991"/>
              <a:gd name="connsiteY18" fmla="*/ 171732 h 228991"/>
              <a:gd name="connsiteX19" fmla="*/ 105989 w 228991"/>
              <a:gd name="connsiteY19" fmla="*/ 164313 h 228991"/>
              <a:gd name="connsiteX20" fmla="*/ 105909 w 228991"/>
              <a:gd name="connsiteY20" fmla="*/ 163145 h 228991"/>
              <a:gd name="connsiteX21" fmla="*/ 105909 w 228991"/>
              <a:gd name="connsiteY21" fmla="*/ 86547 h 228991"/>
              <a:gd name="connsiteX22" fmla="*/ 74766 w 228991"/>
              <a:gd name="connsiteY22" fmla="*/ 117690 h 228991"/>
              <a:gd name="connsiteX23" fmla="*/ 63591 w 228991"/>
              <a:gd name="connsiteY23" fmla="*/ 118526 h 228991"/>
              <a:gd name="connsiteX24" fmla="*/ 62629 w 228991"/>
              <a:gd name="connsiteY24" fmla="*/ 117690 h 22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991" h="228991">
                <a:moveTo>
                  <a:pt x="228992" y="114496"/>
                </a:moveTo>
                <a:cubicBezTo>
                  <a:pt x="228992" y="51260"/>
                  <a:pt x="177743" y="0"/>
                  <a:pt x="114496" y="0"/>
                </a:cubicBezTo>
                <a:cubicBezTo>
                  <a:pt x="51271" y="0"/>
                  <a:pt x="0" y="51260"/>
                  <a:pt x="0" y="114496"/>
                </a:cubicBezTo>
                <a:cubicBezTo>
                  <a:pt x="0" y="177732"/>
                  <a:pt x="51271" y="228992"/>
                  <a:pt x="114496" y="228992"/>
                </a:cubicBezTo>
                <a:cubicBezTo>
                  <a:pt x="177743" y="228992"/>
                  <a:pt x="228992" y="177732"/>
                  <a:pt x="228992" y="114496"/>
                </a:cubicBezTo>
                <a:close/>
                <a:moveTo>
                  <a:pt x="62629" y="117702"/>
                </a:moveTo>
                <a:cubicBezTo>
                  <a:pt x="59624" y="114697"/>
                  <a:pt x="59268" y="109946"/>
                  <a:pt x="61793" y="106527"/>
                </a:cubicBezTo>
                <a:lnTo>
                  <a:pt x="62629" y="105554"/>
                </a:lnTo>
                <a:lnTo>
                  <a:pt x="108428" y="59755"/>
                </a:lnTo>
                <a:cubicBezTo>
                  <a:pt x="111434" y="56743"/>
                  <a:pt x="116193" y="56388"/>
                  <a:pt x="119614" y="58920"/>
                </a:cubicBezTo>
                <a:lnTo>
                  <a:pt x="120587" y="59755"/>
                </a:lnTo>
                <a:lnTo>
                  <a:pt x="166385" y="105565"/>
                </a:lnTo>
                <a:cubicBezTo>
                  <a:pt x="169744" y="108914"/>
                  <a:pt x="169750" y="114352"/>
                  <a:pt x="166403" y="117710"/>
                </a:cubicBezTo>
                <a:cubicBezTo>
                  <a:pt x="163391" y="120728"/>
                  <a:pt x="158621" y="121080"/>
                  <a:pt x="155199" y="118538"/>
                </a:cubicBezTo>
                <a:lnTo>
                  <a:pt x="154237" y="117713"/>
                </a:lnTo>
                <a:lnTo>
                  <a:pt x="123094" y="86547"/>
                </a:lnTo>
                <a:lnTo>
                  <a:pt x="123094" y="163157"/>
                </a:lnTo>
                <a:cubicBezTo>
                  <a:pt x="123099" y="167456"/>
                  <a:pt x="119924" y="171096"/>
                  <a:pt x="115664" y="171675"/>
                </a:cubicBezTo>
                <a:lnTo>
                  <a:pt x="114496" y="171732"/>
                </a:lnTo>
                <a:cubicBezTo>
                  <a:pt x="110205" y="171732"/>
                  <a:pt x="106573" y="168564"/>
                  <a:pt x="105989" y="164313"/>
                </a:cubicBezTo>
                <a:lnTo>
                  <a:pt x="105909" y="163145"/>
                </a:lnTo>
                <a:lnTo>
                  <a:pt x="105909" y="86547"/>
                </a:lnTo>
                <a:lnTo>
                  <a:pt x="74766" y="117690"/>
                </a:lnTo>
                <a:cubicBezTo>
                  <a:pt x="71761" y="120696"/>
                  <a:pt x="67009" y="121051"/>
                  <a:pt x="63591" y="118526"/>
                </a:cubicBezTo>
                <a:lnTo>
                  <a:pt x="62629" y="117690"/>
                </a:lnTo>
                <a:close/>
              </a:path>
            </a:pathLst>
          </a:custGeom>
          <a:solidFill>
            <a:schemeClr val="accent3"/>
          </a:solidFill>
          <a:ln w="11113" cap="flat">
            <a:noFill/>
            <a:prstDash val="solid"/>
            <a:miter/>
          </a:ln>
        </p:spPr>
        <p:txBody>
          <a:bodyPr rtlCol="0" anchor="ctr"/>
          <a:lstStyle/>
          <a:p>
            <a:endParaRPr lang="en-US"/>
          </a:p>
        </p:txBody>
      </p:sp>
      <p:sp>
        <p:nvSpPr>
          <p:cNvPr id="152" name="Text Placeholder 60">
            <a:extLst>
              <a:ext uri="{FF2B5EF4-FFF2-40B4-BE49-F238E27FC236}">
                <a16:creationId xmlns:a16="http://schemas.microsoft.com/office/drawing/2014/main" id="{62EEC982-B44E-F91B-3064-E2586602C694}"/>
              </a:ext>
              <a:ext uri="{C183D7F6-B498-43B3-948B-1728B52AA6E4}">
                <adec:decorative xmlns:adec="http://schemas.microsoft.com/office/drawing/2017/decorative" val="1"/>
              </a:ext>
            </a:extLst>
          </p:cNvPr>
          <p:cNvSpPr>
            <a:spLocks noGrp="1"/>
          </p:cNvSpPr>
          <p:nvPr>
            <p:ph type="body" sz="quarter" idx="38"/>
          </p:nvPr>
        </p:nvSpPr>
        <p:spPr>
          <a:xfrm>
            <a:off x="11417128" y="357645"/>
            <a:ext cx="127000" cy="125999"/>
          </a:xfrm>
          <a:solidFill>
            <a:srgbClr val="0078D4"/>
          </a:solidFill>
        </p:spPr>
        <p:txBody>
          <a:bodyPr/>
          <a:lstStyle/>
          <a:p>
            <a:endParaRPr lang="en-US" noProof="0"/>
          </a:p>
        </p:txBody>
      </p:sp>
      <p:sp>
        <p:nvSpPr>
          <p:cNvPr id="153" name="Text Placeholder 61">
            <a:extLst>
              <a:ext uri="{FF2B5EF4-FFF2-40B4-BE49-F238E27FC236}">
                <a16:creationId xmlns:a16="http://schemas.microsoft.com/office/drawing/2014/main" id="{335A05B2-6E1E-8206-9672-4368BA0BB7D6}"/>
              </a:ext>
              <a:ext uri="{C183D7F6-B498-43B3-948B-1728B52AA6E4}">
                <adec:decorative xmlns:adec="http://schemas.microsoft.com/office/drawing/2017/decorative" val="1"/>
              </a:ext>
            </a:extLst>
          </p:cNvPr>
          <p:cNvSpPr>
            <a:spLocks noGrp="1"/>
          </p:cNvSpPr>
          <p:nvPr>
            <p:ph type="body" sz="quarter" idx="39"/>
          </p:nvPr>
        </p:nvSpPr>
        <p:spPr>
          <a:xfrm>
            <a:off x="11588664" y="357645"/>
            <a:ext cx="127000" cy="125999"/>
          </a:xfrm>
          <a:solidFill>
            <a:srgbClr val="0078D4"/>
          </a:solidFill>
        </p:spPr>
        <p:txBody>
          <a:bodyPr/>
          <a:lstStyle/>
          <a:p>
            <a:endParaRPr lang="en-US" noProof="0"/>
          </a:p>
        </p:txBody>
      </p:sp>
      <p:sp>
        <p:nvSpPr>
          <p:cNvPr id="154" name="Text Placeholder 62">
            <a:extLst>
              <a:ext uri="{FF2B5EF4-FFF2-40B4-BE49-F238E27FC236}">
                <a16:creationId xmlns:a16="http://schemas.microsoft.com/office/drawing/2014/main" id="{A9427190-BBBC-0AB6-4C0A-C46AFCD5A43E}"/>
              </a:ext>
              <a:ext uri="{C183D7F6-B498-43B3-948B-1728B52AA6E4}">
                <adec:decorative xmlns:adec="http://schemas.microsoft.com/office/drawing/2017/decorative" val="1"/>
              </a:ext>
            </a:extLst>
          </p:cNvPr>
          <p:cNvSpPr>
            <a:spLocks noGrp="1"/>
          </p:cNvSpPr>
          <p:nvPr>
            <p:ph type="body" sz="quarter" idx="40"/>
          </p:nvPr>
        </p:nvSpPr>
        <p:spPr>
          <a:xfrm>
            <a:off x="11760200" y="357645"/>
            <a:ext cx="127000" cy="125999"/>
          </a:xfrm>
        </p:spPr>
        <p:txBody>
          <a:bodyPr/>
          <a:lstStyle/>
          <a:p>
            <a:endParaRPr lang="en-US" noProof="0"/>
          </a:p>
        </p:txBody>
      </p:sp>
      <p:pic>
        <p:nvPicPr>
          <p:cNvPr id="8" name="Picture 7">
            <a:extLst>
              <a:ext uri="{FF2B5EF4-FFF2-40B4-BE49-F238E27FC236}">
                <a16:creationId xmlns:a16="http://schemas.microsoft.com/office/drawing/2014/main" id="{8EB619CA-B63C-A4B6-46E8-269135B4E1E8}"/>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052311" y="2923119"/>
            <a:ext cx="360000" cy="360000"/>
          </a:xfrm>
          <a:prstGeom prst="ellipse">
            <a:avLst/>
          </a:prstGeom>
          <a:solidFill>
            <a:srgbClr val="FFFFFF"/>
          </a:solidFill>
        </p:spPr>
      </p:pic>
      <p:pic>
        <p:nvPicPr>
          <p:cNvPr id="14" name="Picture 13">
            <a:hlinkClick r:id="rId3"/>
            <a:extLst>
              <a:ext uri="{FF2B5EF4-FFF2-40B4-BE49-F238E27FC236}">
                <a16:creationId xmlns:a16="http://schemas.microsoft.com/office/drawing/2014/main" id="{1CB4A6E1-1188-7B95-BA61-B0D01A5EE0BA}"/>
              </a:ext>
              <a:ext uri="{C183D7F6-B498-43B3-948B-1728B52AA6E4}">
                <adec:decorative xmlns:adec="http://schemas.microsoft.com/office/drawing/2017/decorative" val="1"/>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l="-43278" t="-53646" r="-43278" b="-53646"/>
          <a:stretch/>
        </p:blipFill>
        <p:spPr bwMode="auto">
          <a:xfrm>
            <a:off x="872193" y="2920720"/>
            <a:ext cx="360000" cy="360000"/>
          </a:xfrm>
          <a:prstGeom prst="ellipse">
            <a:avLst/>
          </a:prstGeom>
          <a:solidFill>
            <a:srgbClr val="FFFFFF"/>
          </a:solidFill>
        </p:spPr>
      </p:pic>
      <p:pic>
        <p:nvPicPr>
          <p:cNvPr id="19" name="Picture 18">
            <a:extLst>
              <a:ext uri="{FF2B5EF4-FFF2-40B4-BE49-F238E27FC236}">
                <a16:creationId xmlns:a16="http://schemas.microsoft.com/office/drawing/2014/main" id="{8582D916-4602-F660-8E8A-91FD4B4608E6}"/>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403914" y="2899149"/>
            <a:ext cx="360000" cy="360000"/>
          </a:xfrm>
          <a:prstGeom prst="ellipse">
            <a:avLst/>
          </a:prstGeom>
          <a:solidFill>
            <a:srgbClr val="FFFFFF"/>
          </a:solidFill>
        </p:spPr>
      </p:pic>
      <p:pic>
        <p:nvPicPr>
          <p:cNvPr id="7" name="Picture 6">
            <a:extLst>
              <a:ext uri="{FF2B5EF4-FFF2-40B4-BE49-F238E27FC236}">
                <a16:creationId xmlns:a16="http://schemas.microsoft.com/office/drawing/2014/main" id="{9BF7D952-3596-5B7A-325A-9117B2119E4E}"/>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403914" y="5448569"/>
            <a:ext cx="360000" cy="360000"/>
          </a:xfrm>
          <a:prstGeom prst="ellipse">
            <a:avLst/>
          </a:prstGeom>
          <a:solidFill>
            <a:schemeClr val="bg1"/>
          </a:solidFill>
        </p:spPr>
      </p:pic>
      <p:pic>
        <p:nvPicPr>
          <p:cNvPr id="22" name="Picture 21">
            <a:extLst>
              <a:ext uri="{FF2B5EF4-FFF2-40B4-BE49-F238E27FC236}">
                <a16:creationId xmlns:a16="http://schemas.microsoft.com/office/drawing/2014/main" id="{F37A5138-A1AC-A1F1-C91F-03050DD4E7C0}"/>
              </a:ext>
              <a:ext uri="{C183D7F6-B498-43B3-948B-1728B52AA6E4}">
                <adec:decorative xmlns:adec="http://schemas.microsoft.com/office/drawing/2017/decorative" val="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052312" y="5441638"/>
            <a:ext cx="360000" cy="360000"/>
          </a:xfrm>
          <a:prstGeom prst="ellipse">
            <a:avLst/>
          </a:prstGeom>
          <a:solidFill>
            <a:srgbClr val="FFFFFF"/>
          </a:solidFill>
        </p:spPr>
      </p:pic>
      <p:pic>
        <p:nvPicPr>
          <p:cNvPr id="26" name="Picture 25">
            <a:extLst>
              <a:ext uri="{FF2B5EF4-FFF2-40B4-BE49-F238E27FC236}">
                <a16:creationId xmlns:a16="http://schemas.microsoft.com/office/drawing/2014/main" id="{0DA0ABC1-D49D-2D26-97C3-14A39DF9D27A}"/>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77892" y="5438558"/>
            <a:ext cx="360000" cy="360000"/>
          </a:xfrm>
          <a:prstGeom prst="ellipse">
            <a:avLst/>
          </a:prstGeom>
          <a:solidFill>
            <a:srgbClr val="FFFFFF"/>
          </a:solidFill>
        </p:spPr>
      </p:pic>
      <p:pic>
        <p:nvPicPr>
          <p:cNvPr id="16" name="Picture 15" descr="Elena in tiger pattern dress and red shoes sitting in a comfy chair smiling.">
            <a:extLst>
              <a:ext uri="{FF2B5EF4-FFF2-40B4-BE49-F238E27FC236}">
                <a16:creationId xmlns:a16="http://schemas.microsoft.com/office/drawing/2014/main" id="{1A89D705-1CD9-8219-D171-3CB34221D080}"/>
              </a:ext>
            </a:extLst>
          </p:cNvPr>
          <p:cNvPicPr>
            <a:picLocks noChangeAspect="1"/>
          </p:cNvPicPr>
          <p:nvPr/>
        </p:nvPicPr>
        <p:blipFill>
          <a:blip r:embed="rId8" cstate="screen">
            <a:extLst>
              <a:ext uri="{28A0092B-C50C-407E-A947-70E740481C1C}">
                <a14:useLocalDpi xmlns:a14="http://schemas.microsoft.com/office/drawing/2010/main"/>
              </a:ext>
            </a:extLst>
          </a:blip>
          <a:srcRect/>
          <a:stretch/>
        </p:blipFill>
        <p:spPr>
          <a:xfrm>
            <a:off x="10495244" y="4624663"/>
            <a:ext cx="1711307" cy="2238703"/>
          </a:xfrm>
          <a:prstGeom prst="rect">
            <a:avLst/>
          </a:prstGeom>
        </p:spPr>
      </p:pic>
    </p:spTree>
    <p:extLst>
      <p:ext uri="{BB962C8B-B14F-4D97-AF65-F5344CB8AC3E}">
        <p14:creationId xmlns:p14="http://schemas.microsoft.com/office/powerpoint/2010/main" val="2870440237"/>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399</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Segoe Sans Display</vt:lpstr>
      <vt:lpstr>Segoe UI</vt:lpstr>
      <vt:lpstr>Segoe UI Semibold</vt:lpstr>
      <vt:lpstr>Wingdings</vt:lpstr>
      <vt:lpstr>Light 16x9</vt:lpstr>
      <vt:lpstr>A day in the life of a non-native English speaker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2025-02-11T22:33:47Z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