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4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y in the life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78373" y="351933"/>
            <a:ext cx="90882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4" name="Level">
            <a:extLst>
              <a:ext uri="{FF2B5EF4-FFF2-40B4-BE49-F238E27FC236}">
                <a16:creationId xmlns:a16="http://schemas.microsoft.com/office/drawing/2014/main" id="{6B092F76-43C5-F926-7195-2BCC43DAB57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210101" y="351933"/>
            <a:ext cx="90882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5097821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4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73246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4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373246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4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37324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5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180549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5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180549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5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180549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F409A53-7F00-DA1F-E7F8-EDF5445894F6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9824966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7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5.svg"/><Relationship Id="rId2" Type="http://schemas.openxmlformats.org/officeDocument/2006/relationships/image" Target="../media/image7.png"/><Relationship Id="rId16" Type="http://schemas.openxmlformats.org/officeDocument/2006/relationships/image" Target="../media/image1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hyperlink" Target="https://www.microsoft.com/en-us/videoplayer/embed/RW1lvL2" TargetMode="External"/><Relationship Id="rId14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5453D989-050E-0BEC-8DF2-48EB99AE1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7739871" cy="263149"/>
          </a:xfrm>
        </p:spPr>
        <p:txBody>
          <a:bodyPr/>
          <a:lstStyle/>
          <a:p>
            <a:r>
              <a:rPr lang="en-US" noProof="0"/>
              <a:t>A day in the life of a Marketing Manager (Microsoft 365 Copilot)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64378299-3226-F8AA-1A31-4D7A041A6D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80DEFE5-4E87-ADAE-C22F-D4F9D6419F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B0564ACF-D246-49A6-82F5-E3FF76CFAE9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 dirty="0"/>
              <a:t>Dave has missed an important product launch meeting and needs to learn what happened. 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6F9C9EDC-908B-83E2-3EA6-1290AAC11A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Example prompt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What decisions were made </a:t>
            </a:r>
            <a:r>
              <a:rPr lang="en-US" noProof="0"/>
              <a:t>in this meeting. Were there any disagreements on the decisions. List the pros and cons of each decisions.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EEEB90A4-7DC7-4161-0580-675A60B9E3B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8:30 am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870E1DB5-95FF-03BC-3F46-FB40ADEAF4B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Dave receives more than 200 emails per day. He asks Copilot to quickly summarize all of the information he has about the project.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4182C09F-CA59-F428-6AE9-AA8E1B811C0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Example prompt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Summarize my emails </a:t>
            </a:r>
            <a:r>
              <a:rPr lang="en-US" noProof="0"/>
              <a:t>from the past few days that mention this project. Organize the topics in a table with columns for topic, update, and actions items.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58E9F72D-0C53-EBF3-BEC7-27A25AE9A60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10:00 am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762A6AD1-94A8-CCBD-A028-2FC3CC9BA2F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/>
              <a:t>Dave now asks Copilot to recap of the launch meeting to remember some key dates for an update to his leadership team.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928CB7E3-4503-566D-47E4-B343A41534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Example prompt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Summarize</a:t>
            </a:r>
            <a:r>
              <a:rPr lang="en-US" noProof="0"/>
              <a:t> the launch meeting and then draft an email to my leadership team updating them on the delay to this project.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91955-E866-B8FB-EEB1-576060F504E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579E9-A30E-14DE-ABA3-0CB80CA62C8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180549" y="4488366"/>
            <a:ext cx="2808000" cy="626701"/>
          </a:xfrm>
        </p:spPr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Its time for Dave to create the product pitch deck. He uses the specification document he edited before lunch to create the deck.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EDDFA-7478-3410-57BE-2FE92AEDCCE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180549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Example prompt </a:t>
            </a:r>
            <a:r>
              <a:rPr lang="en-US" b="1" noProof="0">
                <a:ln w="3175">
                  <a:noFill/>
                </a:ln>
                <a:solidFill>
                  <a:srgbClr val="000000"/>
                </a:solidFill>
                <a:latin typeface="Segoe UI"/>
              </a:rPr>
              <a:t>Create a presentation from </a:t>
            </a:r>
            <a:r>
              <a:rPr lang="en-US" noProof="0"/>
              <a:t>[product specification document]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8186F012-295B-A7BF-E6C5-FF30A2A5201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181A0D3F-C252-8024-EE04-05E2EE52F87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373246" y="4488366"/>
            <a:ext cx="2808000" cy="626701"/>
          </a:xfrm>
        </p:spPr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Dave needs to update the specifications for the product launch documentation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AAD24541-668B-8BE9-8650-E5DB349F2B3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373246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Example prompt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Create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 50-word elevator pitch for this product including a catchy tag line at the top.</a:t>
            </a:r>
            <a:endParaRPr kumimoji="0" lang="en-US" sz="90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AC3FAF4-5927-CA7A-C6E3-DAF5D6D72A5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30234" y="521099"/>
            <a:ext cx="1456966" cy="169277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7214391-A987-6AB8-2A0D-A379E348139E}"/>
              </a:ext>
            </a:extLst>
          </p:cNvPr>
          <p:cNvSpPr txBox="1"/>
          <p:nvPr/>
        </p:nvSpPr>
        <p:spPr>
          <a:xfrm>
            <a:off x="10195084" y="1462475"/>
            <a:ext cx="169659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Dave  </a:t>
            </a:r>
            <a:b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a </a:t>
            </a:r>
            <a:r>
              <a:rPr lang="en-US" sz="1600" noProof="0">
                <a:solidFill>
                  <a:srgbClr val="C03BC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Marketing Manager at Contoso</a:t>
            </a:r>
          </a:p>
        </p:txBody>
      </p:sp>
      <p:pic>
        <p:nvPicPr>
          <p:cNvPr id="57" name="Graphic 56">
            <a:extLst>
              <a:ext uri="{FF2B5EF4-FFF2-40B4-BE49-F238E27FC236}">
                <a16:creationId xmlns:a16="http://schemas.microsoft.com/office/drawing/2014/main" id="{F740AD35-159B-35FB-416A-BC6F16837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616886" y="2616179"/>
            <a:ext cx="274790" cy="274790"/>
          </a:xfrm>
          <a:prstGeom prst="rect">
            <a:avLst/>
          </a:prstGeom>
        </p:spPr>
      </p:pic>
      <p:grpSp>
        <p:nvGrpSpPr>
          <p:cNvPr id="90" name="Group 89">
            <a:extLst>
              <a:ext uri="{FF2B5EF4-FFF2-40B4-BE49-F238E27FC236}">
                <a16:creationId xmlns:a16="http://schemas.microsoft.com/office/drawing/2014/main" id="{653F274F-0DBD-1312-66AD-C0589CA3D891}"/>
              </a:ext>
            </a:extLst>
          </p:cNvPr>
          <p:cNvGrpSpPr/>
          <p:nvPr/>
        </p:nvGrpSpPr>
        <p:grpSpPr>
          <a:xfrm>
            <a:off x="4643646" y="2753574"/>
            <a:ext cx="1452353" cy="360000"/>
            <a:chOff x="588263" y="1217924"/>
            <a:chExt cx="1452353" cy="360000"/>
          </a:xfrm>
        </p:grpSpPr>
        <p:pic>
          <p:nvPicPr>
            <p:cNvPr id="91" name="Picture 90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B356FC04-3E77-762C-F750-B84E7A0E996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B28DD027-4D9E-BFFB-631E-501D0439665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993403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9156F87-3C2C-4909-7EE7-361C59F5FA92}"/>
              </a:ext>
            </a:extLst>
          </p:cNvPr>
          <p:cNvGrpSpPr/>
          <p:nvPr/>
        </p:nvGrpSpPr>
        <p:grpSpPr>
          <a:xfrm>
            <a:off x="1192299" y="2753574"/>
            <a:ext cx="1591802" cy="360000"/>
            <a:chOff x="588263" y="3617084"/>
            <a:chExt cx="1591802" cy="360000"/>
          </a:xfrm>
        </p:grpSpPr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57B899C3-BD90-1C40-AB4B-888F9CD34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3CE4B32E-8A48-0065-F575-3848ADCEA7A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3285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F6802CB-A9A4-15BA-42DF-622A1CFADE89}"/>
              </a:ext>
            </a:extLst>
          </p:cNvPr>
          <p:cNvGrpSpPr/>
          <p:nvPr/>
        </p:nvGrpSpPr>
        <p:grpSpPr>
          <a:xfrm>
            <a:off x="7865120" y="2753574"/>
            <a:ext cx="1532221" cy="360000"/>
            <a:chOff x="588263" y="1217924"/>
            <a:chExt cx="1532221" cy="360000"/>
          </a:xfrm>
        </p:grpSpPr>
        <p:pic>
          <p:nvPicPr>
            <p:cNvPr id="97" name="Picture 96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9A546786-A719-CA33-D0A1-9A040456D75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D5F243F9-BAB9-691C-D30F-7C59127BA37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7327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8E904829-8BE6-F703-6835-5A861DF6CD6F}"/>
              </a:ext>
            </a:extLst>
          </p:cNvPr>
          <p:cNvGrpSpPr/>
          <p:nvPr/>
        </p:nvGrpSpPr>
        <p:grpSpPr>
          <a:xfrm>
            <a:off x="2646325" y="5198503"/>
            <a:ext cx="1876449" cy="360000"/>
            <a:chOff x="588263" y="2177588"/>
            <a:chExt cx="1876449" cy="360000"/>
          </a:xfrm>
        </p:grpSpPr>
        <p:pic>
          <p:nvPicPr>
            <p:cNvPr id="100" name="Picture 99">
              <a:extLst>
                <a:ext uri="{FF2B5EF4-FFF2-40B4-BE49-F238E27FC236}">
                  <a16:creationId xmlns:a16="http://schemas.microsoft.com/office/drawing/2014/main" id="{E64830F7-F6BB-C320-92F3-7146206C1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1680137-BBB5-2611-2066-C623B001270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417498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F6B6763-F11B-7FE2-4A82-C7CE4DE8D8FF}"/>
              </a:ext>
            </a:extLst>
          </p:cNvPr>
          <p:cNvGrpSpPr/>
          <p:nvPr/>
        </p:nvGrpSpPr>
        <p:grpSpPr>
          <a:xfrm>
            <a:off x="6019022" y="5198503"/>
            <a:ext cx="1516449" cy="360000"/>
            <a:chOff x="588263" y="2657420"/>
            <a:chExt cx="1516449" cy="360000"/>
          </a:xfrm>
        </p:grpSpPr>
        <p:pic>
          <p:nvPicPr>
            <p:cNvPr id="103" name="Picture 102">
              <a:extLst>
                <a:ext uri="{FF2B5EF4-FFF2-40B4-BE49-F238E27FC236}">
                  <a16:creationId xmlns:a16="http://schemas.microsoft.com/office/drawing/2014/main" id="{4D7A2D2F-7AC9-C55D-B0C0-4AA24AD5B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47F80DEF-7544-EC1A-CD26-C85CE10A833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57498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5" name="Graphic 2">
            <a:hlinkClick r:id="rId9"/>
            <a:extLst>
              <a:ext uri="{FF2B5EF4-FFF2-40B4-BE49-F238E27FC236}">
                <a16:creationId xmlns:a16="http://schemas.microsoft.com/office/drawing/2014/main" id="{22719186-EED9-82EE-D453-73A9553E86B8}"/>
              </a:ext>
            </a:extLst>
          </p:cNvPr>
          <p:cNvSpPr/>
          <p:nvPr/>
        </p:nvSpPr>
        <p:spPr>
          <a:xfrm>
            <a:off x="7831956" y="428973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300AD1-476A-BB1A-DCCB-3B5C292F17F5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48862" y="2911116"/>
            <a:ext cx="1843138" cy="3946884"/>
          </a:xfrm>
          <a:prstGeom prst="rect">
            <a:avLst/>
          </a:prstGeom>
        </p:spPr>
      </p:pic>
      <p:sp>
        <p:nvSpPr>
          <p:cNvPr id="60" name="Rectangle: Rounded Corners 6">
            <a:extLst>
              <a:ext uri="{FF2B5EF4-FFF2-40B4-BE49-F238E27FC236}">
                <a16:creationId xmlns:a16="http://schemas.microsoft.com/office/drawing/2014/main" id="{5F95728B-4165-15B1-472C-0A6BDBF5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A21BEFF-AED8-6268-A502-DF2B74B47222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62" name="Rectangle: Rounded Corners 6">
              <a:extLst>
                <a:ext uri="{FF2B5EF4-FFF2-40B4-BE49-F238E27FC236}">
                  <a16:creationId xmlns:a16="http://schemas.microsoft.com/office/drawing/2014/main" id="{EC15FEEF-82A8-EA4C-CDC1-545781E863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~1 hour per week</a:t>
              </a: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2F555129-60D1-744E-5F69-FF177CCA36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FCB8DB1-09AB-B8FD-58A0-EBCB29F246B7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65" name="Rectangle: Rounded Corners 6">
              <a:extLst>
                <a:ext uri="{FF2B5EF4-FFF2-40B4-BE49-F238E27FC236}">
                  <a16:creationId xmlns:a16="http://schemas.microsoft.com/office/drawing/2014/main" id="{D146F8AF-5641-D98E-D454-80862B91C7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Campaign management</a:t>
              </a:r>
            </a:p>
          </p:txBody>
        </p:sp>
        <p:pic>
          <p:nvPicPr>
            <p:cNvPr id="66" name="Graphic 65">
              <a:extLst>
                <a:ext uri="{FF2B5EF4-FFF2-40B4-BE49-F238E27FC236}">
                  <a16:creationId xmlns:a16="http://schemas.microsoft.com/office/drawing/2014/main" id="{5C621551-452F-E99E-D2A7-AF3889E1AE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ACF6DDB-DC50-C488-FF8E-A1744566F8C8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68" name="Rectangle: Rounded Corners 6">
              <a:extLst>
                <a:ext uri="{FF2B5EF4-FFF2-40B4-BE49-F238E27FC236}">
                  <a16:creationId xmlns:a16="http://schemas.microsoft.com/office/drawing/2014/main" id="{CE056685-00A7-F63E-86EE-EDA5E8D69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Learning</a:t>
              </a:r>
            </a:p>
          </p:txBody>
        </p:sp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E54391A3-229F-EF51-D1B3-0BBF5C69D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687029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274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Marketing Manager (Microsoft 365 Copilot)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2025-03-10T20:09:36Z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