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4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svg"/><Relationship Id="rId18" Type="http://schemas.openxmlformats.org/officeDocument/2006/relationships/hyperlink" Target="https://www.microsoft.com/en-us/videoplayer/embed/RW1lDwa" TargetMode="External"/><Relationship Id="rId3" Type="http://schemas.openxmlformats.org/officeDocument/2006/relationships/image" Target="../media/image8.svg"/><Relationship Id="rId7" Type="http://schemas.openxmlformats.org/officeDocument/2006/relationships/hyperlink" Target="https://support.microsoft.com/en-us/topic/overview-of-microsoft-365-chat-preview-5b00a52d-7296-48ee-b938-b95b7209f737" TargetMode="External"/><Relationship Id="rId12" Type="http://schemas.openxmlformats.org/officeDocument/2006/relationships/image" Target="../media/image16.png"/><Relationship Id="rId17" Type="http://schemas.openxmlformats.org/officeDocument/2006/relationships/image" Target="../media/image21.svg"/><Relationship Id="rId2" Type="http://schemas.openxmlformats.org/officeDocument/2006/relationships/image" Target="../media/image7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5.png"/><Relationship Id="rId5" Type="http://schemas.openxmlformats.org/officeDocument/2006/relationships/image" Target="../media/image10.png"/><Relationship Id="rId15" Type="http://schemas.openxmlformats.org/officeDocument/2006/relationships/image" Target="../media/image19.svg"/><Relationship Id="rId10" Type="http://schemas.openxmlformats.org/officeDocument/2006/relationships/image" Target="../media/image14.png"/><Relationship Id="rId19" Type="http://schemas.openxmlformats.org/officeDocument/2006/relationships/image" Target="../media/image22.png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>
            <a:extLst>
              <a:ext uri="{FF2B5EF4-FFF2-40B4-BE49-F238E27FC236}">
                <a16:creationId xmlns:a16="http://schemas.microsoft.com/office/drawing/2014/main" id="{5453D989-050E-0BEC-8DF2-48EB99AE1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7160208" cy="263149"/>
          </a:xfrm>
        </p:spPr>
        <p:txBody>
          <a:bodyPr/>
          <a:lstStyle/>
          <a:p>
            <a:r>
              <a:rPr lang="en-US" noProof="0" dirty="0"/>
              <a:t>A day in the life of a Marketing Manager (Copilot Studio)</a:t>
            </a:r>
          </a:p>
        </p:txBody>
      </p:sp>
      <p:sp>
        <p:nvSpPr>
          <p:cNvPr id="125" name="Text Placeholder 124">
            <a:extLst>
              <a:ext uri="{FF2B5EF4-FFF2-40B4-BE49-F238E27FC236}">
                <a16:creationId xmlns:a16="http://schemas.microsoft.com/office/drawing/2014/main" id="{64378299-3226-F8AA-1A31-4D7A041A6D4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and Copilot Studio</a:t>
            </a:r>
            <a:endParaRPr lang="en-US" sz="900" i="1" noProof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380DEFE5-4E87-ADAE-C22F-D4F9D6419F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8:00 am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B0564ACF-D246-49A6-82F5-E3FF76CFAE9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 dirty="0"/>
              <a:t>Mio uses Microsoft 365 Copilot Chat in Word to prepare a brief to give to the agencies bidding on a new advertising campaign. </a:t>
            </a:r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6F9C9EDC-908B-83E2-3EA6-1290AAC11A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Prepare a brief </a:t>
            </a:r>
            <a:r>
              <a:rPr lang="en-US" noProof="0"/>
              <a:t>outlining the advertising strategy from [Contoso widget marketing plan]. Include sections on target market, pricing, tone, imagery, and taglines.</a:t>
            </a: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EEEB90A4-7DC7-4161-0580-675A60B9E3B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noProof="0"/>
              <a:t>8:30 am</a:t>
            </a:r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870E1DB5-95FF-03BC-3F46-FB40ADEAF4B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/>
          <a:lstStyle/>
          <a:p>
            <a:r>
              <a:rPr lang="en-US" noProof="0"/>
              <a:t>Mio meets with the team to brainstorm feature enhancements based on customer feedback. Copilot in Whiteboard categorizes the ideas for easier discussion.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4182C09F-CA59-F428-6AE9-AA8E1B811C0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Action: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Categorize the ideas. 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58E9F72D-0C53-EBF3-BEC7-27A25AE9A60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noProof="0"/>
              <a:t>10:00 am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762A6AD1-94A8-CCBD-A028-2FC3CC9BA2F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4" y="1939481"/>
            <a:ext cx="2917355" cy="951488"/>
          </a:xfrm>
        </p:spPr>
        <p:txBody>
          <a:bodyPr vert="horz" wrap="square" lIns="90000" tIns="36000" rIns="90000" bIns="36000" rtlCol="0">
            <a:normAutofit/>
          </a:bodyPr>
          <a:lstStyle/>
          <a:p>
            <a:pPr>
              <a:lnSpc>
                <a:spcPct val="110000"/>
              </a:lnSpc>
            </a:pPr>
            <a:r>
              <a:rPr lang="en-US" noProof="0"/>
              <a:t>Using agents made in Copilot Studio, Copilot provides a list of active campaigns, pulling data from their email marketing platform. Mio uses Copilot in Excel to prepare charts that show data trends.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928CB7E3-4503-566D-47E4-B343A41534C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Action: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Show all data insights.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0457A297-3E57-9B57-D833-11DBEBC2502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noProof="0"/>
              <a:t>4:00 pm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0096F055-2249-E49A-4633-4484FBF83E5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noProof="0"/>
              <a:t>Mio needs to catch up on email and chats before end of day. Copilot speeds up the work by summarizing recent email and chat threads.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FDE41677-6C39-ADD7-A36A-72A0C347B5E4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Action: </a:t>
            </a:r>
            <a:r>
              <a:rPr lang="en-US" noProof="0"/>
              <a:t>In the Copilot Teams app select – </a:t>
            </a:r>
            <a:br>
              <a:rPr lang="en-US" noProof="0"/>
            </a:b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Summarize latest emails.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8186F012-295B-A7BF-E6C5-FF30A2A5201F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noProof="0"/>
              <a:t>2:00 pm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181A0D3F-C252-8024-EE04-05E2EE52F87D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noProof="0"/>
              <a:t>Mio uses Copilot in PowerPoint updates the roadmap deck to reflect the commitments from the engineering team meeting.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AAD24541-668B-8BE9-8650-E5DB349F2B3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Add a slide </a:t>
            </a:r>
            <a:r>
              <a:rPr lang="en-US" noProof="0"/>
              <a:t>based on [copy in </a:t>
            </a:r>
            <a:br>
              <a:rPr lang="en-US" noProof="0"/>
            </a:br>
            <a:r>
              <a:rPr lang="en-US" noProof="0"/>
              <a:t>bulleted list of roadmap updates]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1AC3FAF4-5927-CA7A-C6E3-DAF5D6D72A50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noProof="0"/>
              <a:t>11:00 am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83E8C264-D29E-A6FF-327E-4F8F753EEBB2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/>
          <a:lstStyle/>
          <a:p>
            <a:r>
              <a:rPr lang="en-US" noProof="0"/>
              <a:t>Mio meets with the engineering team to plan the development of new features. During the meeting, Mio uses Copilot in Teams to take meeting notes, noting prioritized features.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66B8976F-F79B-8193-1CF2-5B4293F87624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Create a table </a:t>
            </a:r>
            <a:r>
              <a:rPr lang="en-US" noProof="0"/>
              <a:t>to categorize </a:t>
            </a:r>
            <a:br>
              <a:rPr lang="en-US" noProof="0"/>
            </a:br>
            <a:r>
              <a:rPr lang="en-US" noProof="0"/>
              <a:t>the features discussed so far by priority.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1D916D14-9732-1289-3A7F-3CAE7C63F3F3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E528C67F-0813-6C64-86FC-B17E23C552A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C08F246F-EEAB-EC23-7F52-533C77D6913D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B4901A15-C32E-1C8A-131E-3B8DEA45C922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FD64C1C-F771-5311-0762-2E86CE4AE266}"/>
              </a:ext>
            </a:extLst>
          </p:cNvPr>
          <p:cNvGrpSpPr/>
          <p:nvPr/>
        </p:nvGrpSpPr>
        <p:grpSpPr>
          <a:xfrm>
            <a:off x="10195084" y="1462475"/>
            <a:ext cx="1696592" cy="1428494"/>
            <a:chOff x="10195084" y="1462475"/>
            <a:chExt cx="1696592" cy="1428494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37214391-A987-6AB8-2A0D-A379E348139E}"/>
                </a:ext>
              </a:extLst>
            </p:cNvPr>
            <p:cNvSpPr txBox="1"/>
            <p:nvPr/>
          </p:nvSpPr>
          <p:spPr>
            <a:xfrm>
              <a:off x="10195084" y="1462475"/>
              <a:ext cx="1696592" cy="110799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03BC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Mio  </a:t>
              </a:r>
              <a:b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03BC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</a:b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03BC4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is a Marketing Manager at Contoso</a:t>
              </a: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endParaRPr>
            </a:p>
          </p:txBody>
        </p:sp>
        <p:pic>
          <p:nvPicPr>
            <p:cNvPr id="57" name="Graphic 56">
              <a:extLst>
                <a:ext uri="{FF2B5EF4-FFF2-40B4-BE49-F238E27FC236}">
                  <a16:creationId xmlns:a16="http://schemas.microsoft.com/office/drawing/2014/main" id="{F740AD35-159B-35FB-416A-BC6F16837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11616886" y="2616179"/>
              <a:ext cx="274790" cy="274790"/>
            </a:xfrm>
            <a:prstGeom prst="rect">
              <a:avLst/>
            </a:prstGeom>
          </p:spPr>
        </p:pic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DF8FFE99-03CD-D6CA-E7DD-94F6A8B2BF5D}"/>
              </a:ext>
            </a:extLst>
          </p:cNvPr>
          <p:cNvGrpSpPr/>
          <p:nvPr/>
        </p:nvGrpSpPr>
        <p:grpSpPr>
          <a:xfrm>
            <a:off x="906113" y="2774902"/>
            <a:ext cx="1544973" cy="360000"/>
            <a:chOff x="588263" y="2657420"/>
            <a:chExt cx="1544973" cy="360000"/>
          </a:xfrm>
        </p:grpSpPr>
        <p:pic>
          <p:nvPicPr>
            <p:cNvPr id="106" name="Picture 105">
              <a:extLst>
                <a:ext uri="{FF2B5EF4-FFF2-40B4-BE49-F238E27FC236}">
                  <a16:creationId xmlns:a16="http://schemas.microsoft.com/office/drawing/2014/main" id="{36971446-F6BA-D57B-37A1-8F1409D76AE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E16BB191-97D1-80A2-F8B2-107CEDFBD2D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086022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1963EE1A-F71A-D309-28F1-F4A297E36AEE}"/>
              </a:ext>
            </a:extLst>
          </p:cNvPr>
          <p:cNvGrpSpPr/>
          <p:nvPr/>
        </p:nvGrpSpPr>
        <p:grpSpPr>
          <a:xfrm>
            <a:off x="4016980" y="2818030"/>
            <a:ext cx="1926936" cy="360000"/>
            <a:chOff x="588263" y="4096916"/>
            <a:chExt cx="1926936" cy="360000"/>
          </a:xfrm>
        </p:grpSpPr>
        <p:pic>
          <p:nvPicPr>
            <p:cNvPr id="109" name="Picture 108">
              <a:extLst>
                <a:ext uri="{FF2B5EF4-FFF2-40B4-BE49-F238E27FC236}">
                  <a16:creationId xmlns:a16="http://schemas.microsoft.com/office/drawing/2014/main" id="{DBFDDE11-E5C3-2264-F334-B8A80261692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14987" t="-14987" r="-14987" b="-14987"/>
            <a:stretch/>
          </p:blipFill>
          <p:spPr>
            <a:xfrm>
              <a:off x="588263" y="4096916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3F434F81-A80F-D1D1-E855-16857B4EEB0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4192278"/>
              <a:ext cx="1467985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Whiteboard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833B0FE0-1AAE-B9EC-93A1-A3AA5AD597CD}"/>
              </a:ext>
            </a:extLst>
          </p:cNvPr>
          <p:cNvGrpSpPr/>
          <p:nvPr/>
        </p:nvGrpSpPr>
        <p:grpSpPr>
          <a:xfrm>
            <a:off x="8799771" y="2804426"/>
            <a:ext cx="1149807" cy="360000"/>
            <a:chOff x="577439" y="3137252"/>
            <a:chExt cx="1149807" cy="360000"/>
          </a:xfrm>
        </p:grpSpPr>
        <p:pic>
          <p:nvPicPr>
            <p:cNvPr id="112" name="Picture 111">
              <a:extLst>
                <a:ext uri="{FF2B5EF4-FFF2-40B4-BE49-F238E27FC236}">
                  <a16:creationId xmlns:a16="http://schemas.microsoft.com/office/drawing/2014/main" id="{2A92C845-772D-60ED-D62E-F8EE816DB7B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1BBB7ED2-7D0C-DED7-2694-C29F20B911B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147976"/>
              <a:ext cx="680032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R="0" lvl="0" indent="0" defTabSz="914367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in </a:t>
              </a:r>
              <a:br>
                <a:rPr lang="en-US" sz="1100" noProof="0">
                  <a:solidFill>
                    <a:prstClr val="black"/>
                  </a:solidFill>
                  <a:latin typeface="Segoe UI Semibold"/>
                </a:rPr>
              </a:b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Excel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35638B33-8F70-2ADA-C511-045A5AD55BA8}"/>
              </a:ext>
            </a:extLst>
          </p:cNvPr>
          <p:cNvGrpSpPr/>
          <p:nvPr/>
        </p:nvGrpSpPr>
        <p:grpSpPr>
          <a:xfrm>
            <a:off x="1004070" y="5198502"/>
            <a:ext cx="1500000" cy="360000"/>
            <a:chOff x="588263" y="1217924"/>
            <a:chExt cx="1500000" cy="360000"/>
          </a:xfrm>
        </p:grpSpPr>
        <p:pic>
          <p:nvPicPr>
            <p:cNvPr id="118" name="Picture 117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A24A2AB4-A47C-9234-EFFE-960374D50C2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7AE11EF1-018B-1AE5-CD40-A2D09486949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041049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42C1C7B0-74F2-D5A1-F651-26798D220F47}"/>
              </a:ext>
            </a:extLst>
          </p:cNvPr>
          <p:cNvGrpSpPr/>
          <p:nvPr/>
        </p:nvGrpSpPr>
        <p:grpSpPr>
          <a:xfrm>
            <a:off x="4065588" y="5198502"/>
            <a:ext cx="1941512" cy="360000"/>
            <a:chOff x="588263" y="2177588"/>
            <a:chExt cx="1941512" cy="360000"/>
          </a:xfrm>
        </p:grpSpPr>
        <p:pic>
          <p:nvPicPr>
            <p:cNvPr id="121" name="Picture 120">
              <a:extLst>
                <a:ext uri="{FF2B5EF4-FFF2-40B4-BE49-F238E27FC236}">
                  <a16:creationId xmlns:a16="http://schemas.microsoft.com/office/drawing/2014/main" id="{82D4FF28-D320-0A66-3134-AEBAF3B0834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8F8B8E48-E466-A0E8-4DA2-1BD6711DDDA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482561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A865CCCD-BBDE-5E89-DD4B-1593A260D4C9}"/>
              </a:ext>
            </a:extLst>
          </p:cNvPr>
          <p:cNvGrpSpPr/>
          <p:nvPr/>
        </p:nvGrpSpPr>
        <p:grpSpPr>
          <a:xfrm>
            <a:off x="7568618" y="5198503"/>
            <a:ext cx="1609955" cy="360000"/>
            <a:chOff x="588263" y="3617084"/>
            <a:chExt cx="1609955" cy="360000"/>
          </a:xfrm>
        </p:grpSpPr>
        <p:pic>
          <p:nvPicPr>
            <p:cNvPr id="124" name="Picture 123">
              <a:extLst>
                <a:ext uri="{FF2B5EF4-FFF2-40B4-BE49-F238E27FC236}">
                  <a16:creationId xmlns:a16="http://schemas.microsoft.com/office/drawing/2014/main" id="{B940754B-9619-4674-9EF6-9BBE7A508DE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0FA2F3BD-C75C-A707-217C-942B5BFF0FA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15100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128" name="Picture 127">
            <a:extLst>
              <a:ext uri="{FF2B5EF4-FFF2-40B4-BE49-F238E27FC236}">
                <a16:creationId xmlns:a16="http://schemas.microsoft.com/office/drawing/2014/main" id="{411331FC-0AA7-365D-D71C-CBF51309F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19785" y="4008841"/>
            <a:ext cx="2072216" cy="2849159"/>
          </a:xfrm>
          <a:prstGeom prst="rect">
            <a:avLst/>
          </a:prstGeom>
        </p:spPr>
      </p:pic>
      <p:sp>
        <p:nvSpPr>
          <p:cNvPr id="69" name="Rectangle: Rounded Corners 6">
            <a:extLst>
              <a:ext uri="{FF2B5EF4-FFF2-40B4-BE49-F238E27FC236}">
                <a16:creationId xmlns:a16="http://schemas.microsoft.com/office/drawing/2014/main" id="{8B196BB6-D4B3-59D7-771B-53742347B5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7885F56F-CB0D-52DD-4BA6-A7FA71A4984B}"/>
              </a:ext>
            </a:extLst>
          </p:cNvPr>
          <p:cNvGrpSpPr/>
          <p:nvPr/>
        </p:nvGrpSpPr>
        <p:grpSpPr>
          <a:xfrm>
            <a:off x="1286540" y="1134767"/>
            <a:ext cx="1571031" cy="216000"/>
            <a:chOff x="1372194" y="969899"/>
            <a:chExt cx="1571031" cy="216000"/>
          </a:xfrm>
        </p:grpSpPr>
        <p:sp>
          <p:nvSpPr>
            <p:cNvPr id="71" name="Rectangle: Rounded Corners 6">
              <a:extLst>
                <a:ext uri="{FF2B5EF4-FFF2-40B4-BE49-F238E27FC236}">
                  <a16:creationId xmlns:a16="http://schemas.microsoft.com/office/drawing/2014/main" id="{A21CDDF9-0501-3249-9B0B-487BADA548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372194" y="969899"/>
              <a:ext cx="1571031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~1 hour per week</a:t>
              </a:r>
            </a:p>
          </p:txBody>
        </p:sp>
        <p:pic>
          <p:nvPicPr>
            <p:cNvPr id="72" name="Graphic 71">
              <a:extLst>
                <a:ext uri="{FF2B5EF4-FFF2-40B4-BE49-F238E27FC236}">
                  <a16:creationId xmlns:a16="http://schemas.microsoft.com/office/drawing/2014/main" id="{91691D19-15A7-0A46-106F-E9D04504B42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421924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5200B862-B8BB-20EF-739F-5DE53F9C9DFD}"/>
              </a:ext>
            </a:extLst>
          </p:cNvPr>
          <p:cNvGrpSpPr/>
          <p:nvPr/>
        </p:nvGrpSpPr>
        <p:grpSpPr>
          <a:xfrm>
            <a:off x="5754503" y="1134767"/>
            <a:ext cx="2673696" cy="216000"/>
            <a:chOff x="6235579" y="969899"/>
            <a:chExt cx="2673696" cy="216000"/>
          </a:xfrm>
        </p:grpSpPr>
        <p:sp>
          <p:nvSpPr>
            <p:cNvPr id="74" name="Rectangle: Rounded Corners 6">
              <a:extLst>
                <a:ext uri="{FF2B5EF4-FFF2-40B4-BE49-F238E27FC236}">
                  <a16:creationId xmlns:a16="http://schemas.microsoft.com/office/drawing/2014/main" id="{8A78C911-27E6-FA16-FE49-5276F3226D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6235579" y="969899"/>
              <a:ext cx="2673696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Campaign management &amp; communication</a:t>
              </a:r>
            </a:p>
          </p:txBody>
        </p:sp>
        <p:pic>
          <p:nvPicPr>
            <p:cNvPr id="75" name="Graphic 74">
              <a:extLst>
                <a:ext uri="{FF2B5EF4-FFF2-40B4-BE49-F238E27FC236}">
                  <a16:creationId xmlns:a16="http://schemas.microsoft.com/office/drawing/2014/main" id="{EAB7EB5E-8E56-2424-5856-4C4FB40BA66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6282712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AA00A199-B5D6-1820-4235-DC95F55AE309}"/>
              </a:ext>
            </a:extLst>
          </p:cNvPr>
          <p:cNvGrpSpPr/>
          <p:nvPr/>
        </p:nvGrpSpPr>
        <p:grpSpPr>
          <a:xfrm>
            <a:off x="2908241" y="1134767"/>
            <a:ext cx="2795593" cy="216000"/>
            <a:chOff x="3133720" y="969899"/>
            <a:chExt cx="2795593" cy="216000"/>
          </a:xfrm>
        </p:grpSpPr>
        <p:sp>
          <p:nvSpPr>
            <p:cNvPr id="77" name="Rectangle: Rounded Corners 6">
              <a:extLst>
                <a:ext uri="{FF2B5EF4-FFF2-40B4-BE49-F238E27FC236}">
                  <a16:creationId xmlns:a16="http://schemas.microsoft.com/office/drawing/2014/main" id="{28BB3D7E-9A82-E938-507D-7987C8AF24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3133720" y="969899"/>
              <a:ext cx="2795593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Areas of investment: Strategic programs</a:t>
              </a:r>
            </a:p>
          </p:txBody>
        </p:sp>
        <p:pic>
          <p:nvPicPr>
            <p:cNvPr id="78" name="Graphic 77">
              <a:extLst>
                <a:ext uri="{FF2B5EF4-FFF2-40B4-BE49-F238E27FC236}">
                  <a16:creationId xmlns:a16="http://schemas.microsoft.com/office/drawing/2014/main" id="{3613A522-9991-6929-8FE7-C83892C835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3193555" y="1005899"/>
              <a:ext cx="144000" cy="144000"/>
            </a:xfrm>
            <a:prstGeom prst="rect">
              <a:avLst/>
            </a:prstGeom>
          </p:spPr>
        </p:pic>
      </p:grpSp>
      <p:sp>
        <p:nvSpPr>
          <p:cNvPr id="3" name="Graphic 2">
            <a:hlinkClick r:id="rId18"/>
            <a:extLst>
              <a:ext uri="{FF2B5EF4-FFF2-40B4-BE49-F238E27FC236}">
                <a16:creationId xmlns:a16="http://schemas.microsoft.com/office/drawing/2014/main" id="{40952EF6-24B8-8003-6A35-5533E08ABC6F}"/>
              </a:ext>
            </a:extLst>
          </p:cNvPr>
          <p:cNvSpPr/>
          <p:nvPr/>
        </p:nvSpPr>
        <p:spPr>
          <a:xfrm>
            <a:off x="6584898" y="437325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47C1CAA-25B2-65D9-182C-FAA4683BFCAA}"/>
              </a:ext>
            </a:extLst>
          </p:cNvPr>
          <p:cNvGrpSpPr/>
          <p:nvPr/>
        </p:nvGrpSpPr>
        <p:grpSpPr>
          <a:xfrm>
            <a:off x="6859004" y="2815150"/>
            <a:ext cx="2250050" cy="480390"/>
            <a:chOff x="767112" y="2825909"/>
            <a:chExt cx="2250050" cy="48039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9C46DCE-3B5E-CFB3-690B-6A807BE495A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SharePoint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6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0AA56214-2A64-7CF9-2DE7-DB5CA30D479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0586159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336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Marketing Manager (Copilot Studio)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2025-02-11T17:04:47Z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