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67">
            <a:extLst>
              <a:ext uri="{FF2B5EF4-FFF2-40B4-BE49-F238E27FC236}">
                <a16:creationId xmlns:a16="http://schemas.microsoft.com/office/drawing/2014/main" id="{1E3CFFA3-7586-7D1B-22F1-EEE4EA7C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000698" cy="263149"/>
          </a:xfrm>
        </p:spPr>
        <p:txBody>
          <a:bodyPr/>
          <a:lstStyle/>
          <a:p>
            <a:r>
              <a:rPr lang="en-US" noProof="0"/>
              <a:t>A day in the life of a Product Counsel at Microsoft</a:t>
            </a:r>
          </a:p>
        </p:txBody>
      </p:sp>
      <p:sp>
        <p:nvSpPr>
          <p:cNvPr id="123" name="Text Placeholder 40">
            <a:extLst>
              <a:ext uri="{FF2B5EF4-FFF2-40B4-BE49-F238E27FC236}">
                <a16:creationId xmlns:a16="http://schemas.microsoft.com/office/drawing/2014/main" id="{FDE20289-1F12-2AF4-E4C8-8CCB3637CE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Microsoft 365 Copilot</a:t>
            </a:r>
            <a:endParaRPr lang="en-US" noProof="0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400CA996-CC2B-B596-7DAE-C5BFB33AB7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425A3DD2-AD6A-173F-04C5-79DF00002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850259"/>
          </a:xfrm>
        </p:spPr>
        <p:txBody>
          <a:bodyPr>
            <a:normAutofit/>
          </a:bodyPr>
          <a:lstStyle/>
          <a:p>
            <a:r>
              <a:rPr lang="en-US" noProof="0"/>
              <a:t>Maha starts the day by catching up on email. Copilot summarizes her email and prioritizes them based on urgency. She uses the schedule prompt feature to automate this request. 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E177B894-FEAE-3BC3-3E98-35132C7C08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b="1" noProof="0"/>
              <a:t>Summarize</a:t>
            </a:r>
            <a:r>
              <a:rPr lang="en-US" noProof="0"/>
              <a:t> all my important email and Teams messages and prioritize the summaries based on urgency.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A80EF3D4-3B03-C832-5495-D460E9712E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7FAA8CEB-FAAC-5927-048D-82148D1B93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850259"/>
          </a:xfrm>
        </p:spPr>
        <p:txBody>
          <a:bodyPr>
            <a:normAutofit/>
          </a:bodyPr>
          <a:lstStyle/>
          <a:p>
            <a:r>
              <a:rPr lang="en-US" noProof="0"/>
              <a:t>Maha supports teams located in different time zones. To catch up on recorded meetings, she uses Copilot to generate summaries and action items based on the chats, recordings, and transcriptions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991739EE-F82D-0C25-5373-F1554B67A5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b="1" noProof="0"/>
              <a:t>Summarize</a:t>
            </a:r>
            <a:r>
              <a:rPr lang="en-US" noProof="0"/>
              <a:t> and generate a list of action items from the recorded meetings related to [project name]. Include key points and decisions made during the discussions 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D68B7526-D1A6-22B9-C410-A36B18C068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10:00am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44FC5EE-616F-8107-BFEE-50376D132E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889283"/>
          </a:xfrm>
        </p:spPr>
        <p:txBody>
          <a:bodyPr>
            <a:normAutofit/>
          </a:bodyPr>
          <a:lstStyle/>
          <a:p>
            <a:r>
              <a:rPr lang="en-US" noProof="0"/>
              <a:t>Maha is reviewing a new cybersecurity regulation. Once she has read the regulation, she uses Copilot to generate summaries for different audiences, e.g., an executive summary for clients and FAQ.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A7935D24-7124-0AB7-2F65-3B183E2AB6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764498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prompts: </a:t>
            </a:r>
            <a:r>
              <a:rPr lang="en-US" b="1" noProof="0"/>
              <a:t>Locate</a:t>
            </a:r>
            <a:r>
              <a:rPr lang="en-US" noProof="0"/>
              <a:t> the regulation, associated articles, materials. </a:t>
            </a:r>
          </a:p>
          <a:p>
            <a:r>
              <a:rPr lang="en-US" b="1" noProof="0"/>
              <a:t>Generate</a:t>
            </a:r>
            <a:r>
              <a:rPr lang="en-US" noProof="0"/>
              <a:t> an executive summary for the regulation. Organize the summary in this format [insert format outline].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A15BA044-B460-2D41-6E17-7E81D1778F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3:00 pm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ACE66D78-74F2-2B84-264A-36C565D48F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Maha forgot that she had to sign up her son for summer camp. She uses Copilot to identify summer camps in her area.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223034B6-99DA-9871-5012-F3E9DBC58A3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b="1" noProof="0"/>
              <a:t>Please</a:t>
            </a:r>
            <a:r>
              <a:rPr lang="en-US" noProof="0"/>
              <a:t> help me find summer camps for my [age] year old in [location]. Include camp fees, location, phone number, and website.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089214C9-9AC5-0290-6145-DEA4B8C11F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1:00 pm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46FAEBF0-0E21-A4AF-0B52-671E45168F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/>
          <a:lstStyle/>
          <a:p>
            <a:r>
              <a:rPr lang="en-US" noProof="0"/>
              <a:t>Maha is organizing a panel discussion for her colleagues on career development. She uses Copilot to create an agenda, invitation, and draft panel discussion questions.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A3B97480-E060-3851-7D6D-F947C53D3F7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b="1" noProof="0"/>
              <a:t>Generate</a:t>
            </a:r>
            <a:r>
              <a:rPr lang="en-US" noProof="0"/>
              <a:t> an agenda, meeting invitation and draft panel discussion topics based on [attach file].</a:t>
            </a:r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1D529B90-9440-EABC-DB70-34F6C11C7A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pm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565F8763-89FD-6662-E12F-5735B51688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87983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Maha uses Copilot in Outlook to draft standard responses to general inquiries and uses Copilot in Outlook to schedule meetings with a meeting agenda and relevant files to facilitate the discussion.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3DB791D4-31DF-7223-97F0-0385736BFE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</p:spPr>
        <p:txBody>
          <a:bodyPr/>
          <a:lstStyle/>
          <a:p>
            <a:pPr lvl="0"/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b="1" noProof="0"/>
              <a:t>Draft with CoPilot.</a:t>
            </a:r>
          </a:p>
          <a:p>
            <a:pPr lvl="0"/>
            <a:r>
              <a:rPr lang="en-US" b="1" noProof="0"/>
              <a:t>Schedule with CoPilot.</a:t>
            </a:r>
          </a:p>
        </p:txBody>
      </p:sp>
      <p:sp>
        <p:nvSpPr>
          <p:cNvPr id="124" name="Text Placeholder 22">
            <a:extLst>
              <a:ext uri="{FF2B5EF4-FFF2-40B4-BE49-F238E27FC236}">
                <a16:creationId xmlns:a16="http://schemas.microsoft.com/office/drawing/2014/main" id="{A99988C1-50B2-A672-86F3-05F9EC598F4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215" name="Text Placeholder 214">
            <a:extLst>
              <a:ext uri="{FF2B5EF4-FFF2-40B4-BE49-F238E27FC236}">
                <a16:creationId xmlns:a16="http://schemas.microsoft.com/office/drawing/2014/main" id="{90E9BEE6-43B3-EFC7-A503-BC761294EC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16" name="Text Placeholder 215">
            <a:extLst>
              <a:ext uri="{FF2B5EF4-FFF2-40B4-BE49-F238E27FC236}">
                <a16:creationId xmlns:a16="http://schemas.microsoft.com/office/drawing/2014/main" id="{9BC69DCA-DDFD-131D-404D-0A57DA873BF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17" name="Text Placeholder 216">
            <a:extLst>
              <a:ext uri="{FF2B5EF4-FFF2-40B4-BE49-F238E27FC236}">
                <a16:creationId xmlns:a16="http://schemas.microsoft.com/office/drawing/2014/main" id="{05773569-0C00-7D63-4018-7F0B10427CC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CB759F8-6F02-805C-5DB4-BE76DE354198}"/>
              </a:ext>
            </a:extLst>
          </p:cNvPr>
          <p:cNvGrpSpPr/>
          <p:nvPr/>
        </p:nvGrpSpPr>
        <p:grpSpPr>
          <a:xfrm>
            <a:off x="10195084" y="1462475"/>
            <a:ext cx="1696592" cy="1597597"/>
            <a:chOff x="10195084" y="1462475"/>
            <a:chExt cx="1696592" cy="1597597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47707AE-F9E8-22F7-A889-ACA6F8A6FF23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Maha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Product Counsel at Microsoft</a:t>
              </a:r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1F919ABA-5203-CC82-D557-B260B29FD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785282"/>
              <a:ext cx="274790" cy="274790"/>
            </a:xfrm>
            <a:prstGeom prst="rect">
              <a:avLst/>
            </a:prstGeom>
          </p:spPr>
        </p:pic>
      </p:grpSp>
      <p:sp>
        <p:nvSpPr>
          <p:cNvPr id="134" name="Rectangle: Rounded Corners 6">
            <a:extLst>
              <a:ext uri="{FF2B5EF4-FFF2-40B4-BE49-F238E27FC236}">
                <a16:creationId xmlns:a16="http://schemas.microsoft.com/office/drawing/2014/main" id="{FD1026E6-6010-E02A-54F3-2B7FE731F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C504163-FFA0-7150-6A17-3F8A65307C8E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37" name="Rectangle: Rounded Corners 6">
              <a:extLst>
                <a:ext uri="{FF2B5EF4-FFF2-40B4-BE49-F238E27FC236}">
                  <a16:creationId xmlns:a16="http://schemas.microsoft.com/office/drawing/2014/main" id="{40C9AAE3-643B-0A4D-08D3-BF2409EFD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~6 – 8 hours weekly</a:t>
              </a:r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B2F528F4-8D8C-1C37-CCD5-531409AA8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3A1A776-D4AE-7698-25B1-7C3FE5C409E7}"/>
              </a:ext>
            </a:extLst>
          </p:cNvPr>
          <p:cNvGrpSpPr/>
          <p:nvPr/>
        </p:nvGrpSpPr>
        <p:grpSpPr>
          <a:xfrm>
            <a:off x="5754503" y="1134766"/>
            <a:ext cx="3227572" cy="236745"/>
            <a:chOff x="6235579" y="969898"/>
            <a:chExt cx="3227572" cy="236745"/>
          </a:xfrm>
        </p:grpSpPr>
        <p:sp>
          <p:nvSpPr>
            <p:cNvPr id="141" name="Rectangle: Rounded Corners 6">
              <a:extLst>
                <a:ext uri="{FF2B5EF4-FFF2-40B4-BE49-F238E27FC236}">
                  <a16:creationId xmlns:a16="http://schemas.microsoft.com/office/drawing/2014/main" id="{16F9116A-03FC-EE6B-4A98-6FA23CBF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8"/>
              <a:ext cx="3227572" cy="23674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Faster analysis, communications, and streamlining tasks</a:t>
              </a:r>
            </a:p>
          </p:txBody>
        </p:sp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D8118223-9522-8014-5E8A-096B4ACD6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89C327F-3026-BD6B-25B9-A9BA9B57DE5B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44" name="Rectangle: Rounded Corners 6">
              <a:extLst>
                <a:ext uri="{FF2B5EF4-FFF2-40B4-BE49-F238E27FC236}">
                  <a16:creationId xmlns:a16="http://schemas.microsoft.com/office/drawing/2014/main" id="{FAFA07AD-4C37-13CB-CB7D-2AC1F0210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</a:t>
              </a:r>
            </a:p>
          </p:txBody>
        </p:sp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145897B5-F11B-7ECD-BEAA-9200652D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05B1BFD-F013-B77E-61DD-46E9D889719E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1217924"/>
            <a:chExt cx="2351135" cy="360000"/>
          </a:xfrm>
        </p:grpSpPr>
        <p:pic>
          <p:nvPicPr>
            <p:cNvPr id="244" name="Picture 243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C3EE4921-9EBA-B469-90B3-A886302063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5937349-CB68-FC61-096D-5CF464DE26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020AA1D-DAC5-207C-6DBA-88064E4355D3}"/>
              </a:ext>
            </a:extLst>
          </p:cNvPr>
          <p:cNvGrpSpPr/>
          <p:nvPr/>
        </p:nvGrpSpPr>
        <p:grpSpPr>
          <a:xfrm>
            <a:off x="7198028" y="2721252"/>
            <a:ext cx="973140" cy="360000"/>
            <a:chOff x="588263" y="1217924"/>
            <a:chExt cx="973140" cy="360000"/>
          </a:xfrm>
        </p:grpSpPr>
        <p:pic>
          <p:nvPicPr>
            <p:cNvPr id="247" name="Picture 24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44E88D0A-33F5-7CD3-6882-3D32F9280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355350F-EAA6-F52E-E43D-B277816AD29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28648"/>
              <a:ext cx="51418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10A0D85-0FC3-03F2-4446-28D96A83C98E}"/>
              </a:ext>
            </a:extLst>
          </p:cNvPr>
          <p:cNvGrpSpPr/>
          <p:nvPr/>
        </p:nvGrpSpPr>
        <p:grpSpPr>
          <a:xfrm>
            <a:off x="7198028" y="5274675"/>
            <a:ext cx="2351135" cy="360000"/>
            <a:chOff x="588263" y="1697756"/>
            <a:chExt cx="2351135" cy="360000"/>
          </a:xfrm>
        </p:grpSpPr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79D2CDD0-B40A-4794-0CF0-0D3279A65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E402A15-0334-6E13-F53E-035617A9E8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9532304-101F-6881-C793-087D0795574A}"/>
              </a:ext>
            </a:extLst>
          </p:cNvPr>
          <p:cNvGrpSpPr/>
          <p:nvPr/>
        </p:nvGrpSpPr>
        <p:grpSpPr>
          <a:xfrm>
            <a:off x="3947719" y="5274675"/>
            <a:ext cx="2351135" cy="360000"/>
            <a:chOff x="588263" y="2657420"/>
            <a:chExt cx="2351135" cy="360000"/>
          </a:xfrm>
        </p:grpSpPr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4380447D-BF52-EEE8-EC05-BAE262A5C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B133A39-4D74-CB11-203D-D8464D43CC5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920C03D-F6FB-23A4-09C9-2BED96EFCF85}"/>
              </a:ext>
            </a:extLst>
          </p:cNvPr>
          <p:cNvGrpSpPr/>
          <p:nvPr/>
        </p:nvGrpSpPr>
        <p:grpSpPr>
          <a:xfrm>
            <a:off x="8270119" y="2721252"/>
            <a:ext cx="1072091" cy="360000"/>
            <a:chOff x="588263" y="2657420"/>
            <a:chExt cx="1072091" cy="360000"/>
          </a:xfrm>
        </p:grpSpPr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11A23E60-D9DD-8531-1AFC-B0EA499D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BA1DCC0D-E336-3C11-68FA-30E062EA55D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68144"/>
              <a:ext cx="61314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61" name="Picture 260">
            <a:extLst>
              <a:ext uri="{FF2B5EF4-FFF2-40B4-BE49-F238E27FC236}">
                <a16:creationId xmlns:a16="http://schemas.microsoft.com/office/drawing/2014/main" id="{3C1003A4-2101-2811-E07A-FAF130B0E16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8114" y="3143441"/>
            <a:ext cx="2532730" cy="3714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4FB9D4-5ED3-D41A-7F85-C7946D3B804E}"/>
              </a:ext>
            </a:extLst>
          </p:cNvPr>
          <p:cNvGrpSpPr/>
          <p:nvPr/>
        </p:nvGrpSpPr>
        <p:grpSpPr>
          <a:xfrm>
            <a:off x="886589" y="5236090"/>
            <a:ext cx="2351135" cy="360000"/>
            <a:chOff x="588263" y="1217924"/>
            <a:chExt cx="2351135" cy="360000"/>
          </a:xfrm>
        </p:grpSpPr>
        <p:pic>
          <p:nvPicPr>
            <p:cNvPr id="3" name="Picture 2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8F85FB59-1561-BEBB-40C3-7DC56196DA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D41C38-9A81-7971-8365-1C860DC227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07D5E-CB86-79D9-0C21-B69574B34C3E}"/>
              </a:ext>
            </a:extLst>
          </p:cNvPr>
          <p:cNvGrpSpPr/>
          <p:nvPr/>
        </p:nvGrpSpPr>
        <p:grpSpPr>
          <a:xfrm>
            <a:off x="884493" y="2731976"/>
            <a:ext cx="2351135" cy="360000"/>
            <a:chOff x="588263" y="1217924"/>
            <a:chExt cx="2351135" cy="360000"/>
          </a:xfrm>
        </p:grpSpPr>
        <p:pic>
          <p:nvPicPr>
            <p:cNvPr id="8" name="Picture 7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6405423F-EC6B-7F64-A907-217454B72D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97E383-2842-7844-85B0-01D3B0500E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928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402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Product Counsel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2025-02-11T21:18:04Z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