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5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11BE6-62F3-2A4E-1F70-0502A4DE6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C66E-B518-657F-E3BC-A47F98F7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 dirty="0"/>
              <a:t>A day in the life of an </a:t>
            </a:r>
            <a:br>
              <a:rPr lang="en-US" noProof="0" dirty="0"/>
            </a:br>
            <a:r>
              <a:rPr lang="en-US" noProof="0" dirty="0"/>
              <a:t>MBA student</a:t>
            </a:r>
          </a:p>
        </p:txBody>
      </p:sp>
      <p:sp>
        <p:nvSpPr>
          <p:cNvPr id="8" name="Available with">
            <a:extLst>
              <a:ext uri="{FF2B5EF4-FFF2-40B4-BE49-F238E27FC236}">
                <a16:creationId xmlns:a16="http://schemas.microsoft.com/office/drawing/2014/main" id="{D61E65AF-89B9-4AA1-60D3-5C5ADFBBF4E3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3" name="License">
            <a:extLst>
              <a:ext uri="{FF2B5EF4-FFF2-40B4-BE49-F238E27FC236}">
                <a16:creationId xmlns:a16="http://schemas.microsoft.com/office/drawing/2014/main" id="{DE290995-0DD1-CE3B-0CB1-2452A4B7195B}"/>
              </a:ext>
            </a:extLst>
          </p:cNvPr>
          <p:cNvSpPr txBox="1">
            <a:spLocks/>
          </p:cNvSpPr>
          <p:nvPr/>
        </p:nvSpPr>
        <p:spPr>
          <a:xfrm>
            <a:off x="6519224" y="521099"/>
            <a:ext cx="3599821" cy="169277"/>
          </a:xfrm>
          <a:prstGeom prst="rect">
            <a:avLst/>
          </a:prstGeom>
        </p:spPr>
        <p:txBody>
          <a:bodyPr lIns="0" rIns="0" anchor="ctr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100" b="1" spc="-20" noProof="0" dirty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Microsoft 365 Copilot</a:t>
            </a:r>
          </a:p>
        </p:txBody>
      </p:sp>
      <p:sp>
        <p:nvSpPr>
          <p:cNvPr id="7" name="Scenario Level">
            <a:extLst>
              <a:ext uri="{FF2B5EF4-FFF2-40B4-BE49-F238E27FC236}">
                <a16:creationId xmlns:a16="http://schemas.microsoft.com/office/drawing/2014/main" id="{A0727622-050C-4775-054F-041E92763870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4" name="Level">
            <a:extLst>
              <a:ext uri="{FF2B5EF4-FFF2-40B4-BE49-F238E27FC236}">
                <a16:creationId xmlns:a16="http://schemas.microsoft.com/office/drawing/2014/main" id="{CBB91E6E-82DD-5566-866E-D807649C7DD5}"/>
              </a:ext>
            </a:extLst>
          </p:cNvPr>
          <p:cNvSpPr txBox="1">
            <a:spLocks/>
          </p:cNvSpPr>
          <p:nvPr/>
        </p:nvSpPr>
        <p:spPr>
          <a:xfrm>
            <a:off x="10443987" y="521099"/>
            <a:ext cx="1456966" cy="179100"/>
          </a:xfrm>
          <a:prstGeom prst="roundRect">
            <a:avLst>
              <a:gd name="adj" fmla="val 10035"/>
            </a:avLst>
          </a:prstGeom>
        </p:spPr>
        <p:txBody>
          <a:bodyPr lIns="0" rIns="0" anchor="ctr"/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R="0" indent="-22860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spc="0" baseline="0"/>
            </a:lvl2pPr>
            <a:lvl3pPr marL="657225" marR="0" indent="-20002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spc="0" baseline="0"/>
            </a:lvl3pPr>
            <a:lvl4pPr marL="842963" marR="0" indent="-1809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4pPr>
            <a:lvl5pPr marL="1023938" marR="0" indent="-1682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noProof="0" dirty="0"/>
              <a:t>Buy</a:t>
            </a:r>
          </a:p>
        </p:txBody>
      </p:sp>
      <p:sp>
        <p:nvSpPr>
          <p:cNvPr id="3" name="Benefits">
            <a:extLst>
              <a:ext uri="{FF2B5EF4-FFF2-40B4-BE49-F238E27FC236}">
                <a16:creationId xmlns:a16="http://schemas.microsoft.com/office/drawing/2014/main" id="{0752F210-0183-6709-DF59-AC0B1D2488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6" name="Benefit 1">
            <a:extLst>
              <a:ext uri="{FF2B5EF4-FFF2-40B4-BE49-F238E27FC236}">
                <a16:creationId xmlns:a16="http://schemas.microsoft.com/office/drawing/2014/main" id="{49C232A1-109E-83C5-1C12-8070E3A9CD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286540" y="1134767"/>
            <a:ext cx="1703112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Save 45 minutes per day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BE1B64C-C538-FC96-17E3-67D58D4F4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32" name="Benefit 2">
            <a:extLst>
              <a:ext uri="{FF2B5EF4-FFF2-40B4-BE49-F238E27FC236}">
                <a16:creationId xmlns:a16="http://schemas.microsoft.com/office/drawing/2014/main" id="{B9EA28AA-8BCB-4C95-A0B2-8AD6287BBA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041355" y="1138427"/>
            <a:ext cx="1790096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More time to study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ED95B0D-3A25-B315-4EA2-036E60896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1189" y="1174427"/>
            <a:ext cx="144000" cy="144000"/>
          </a:xfrm>
          <a:prstGeom prst="rect">
            <a:avLst/>
          </a:prstGeom>
        </p:spPr>
      </p:pic>
      <p:sp>
        <p:nvSpPr>
          <p:cNvPr id="18" name="Benefit 3">
            <a:extLst>
              <a:ext uri="{FF2B5EF4-FFF2-40B4-BE49-F238E27FC236}">
                <a16:creationId xmlns:a16="http://schemas.microsoft.com/office/drawing/2014/main" id="{B61247A6-639E-51C7-2DDD-AC91E95358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877633" y="1145282"/>
            <a:ext cx="17121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>
                <a:solidFill>
                  <a:srgbClr val="7339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Enhance experiences​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3391D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875B5FB-236A-39FA-B3D3-A4BDBCDBF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8140" y="1181282"/>
            <a:ext cx="144000" cy="14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FD7D65-F212-305F-9562-9D60042A2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0">
            <a:extLst>
              <a:ext uri="{FF2B5EF4-FFF2-40B4-BE49-F238E27FC236}">
                <a16:creationId xmlns:a16="http://schemas.microsoft.com/office/drawing/2014/main" id="{F5D302F9-410A-ED08-13D5-619F676E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11" name="Text Placeholder 152">
            <a:extLst>
              <a:ext uri="{FF2B5EF4-FFF2-40B4-BE49-F238E27FC236}">
                <a16:creationId xmlns:a16="http://schemas.microsoft.com/office/drawing/2014/main" id="{1556C094-83A8-0656-1F79-97715D37A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88781" y="365542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12" name="Text Placeholder 152">
            <a:extLst>
              <a:ext uri="{FF2B5EF4-FFF2-40B4-BE49-F238E27FC236}">
                <a16:creationId xmlns:a16="http://schemas.microsoft.com/office/drawing/2014/main" id="{94D7E173-CD19-89D5-CEF4-CE0900AE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38" name="Name">
            <a:extLst>
              <a:ext uri="{FF2B5EF4-FFF2-40B4-BE49-F238E27FC236}">
                <a16:creationId xmlns:a16="http://schemas.microsoft.com/office/drawing/2014/main" id="{6491EC6C-F414-25A7-61B9-9EFC5C405FB5}"/>
              </a:ext>
            </a:extLst>
          </p:cNvPr>
          <p:cNvSpPr txBox="1"/>
          <p:nvPr/>
        </p:nvSpPr>
        <p:spPr>
          <a:xfrm>
            <a:off x="10430234" y="1708697"/>
            <a:ext cx="1461442" cy="8617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Alex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an MBA student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1D44EA90-EC69-94B7-291F-69A52E5EB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1616886" y="2658889"/>
            <a:ext cx="274790" cy="274790"/>
          </a:xfrm>
          <a:prstGeom prst="rect">
            <a:avLst/>
          </a:prstGeom>
        </p:spPr>
      </p:pic>
      <p:sp>
        <p:nvSpPr>
          <p:cNvPr id="82" name="Step 1 Title">
            <a:extLst>
              <a:ext uri="{FF2B5EF4-FFF2-40B4-BE49-F238E27FC236}">
                <a16:creationId xmlns:a16="http://schemas.microsoft.com/office/drawing/2014/main" id="{92206432-5FC0-84FC-F41E-4BDEC3BB2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7:00 am​</a:t>
            </a:r>
          </a:p>
        </p:txBody>
      </p:sp>
      <p:sp>
        <p:nvSpPr>
          <p:cNvPr id="66" name="Step 1 Top">
            <a:extLst>
              <a:ext uri="{FF2B5EF4-FFF2-40B4-BE49-F238E27FC236}">
                <a16:creationId xmlns:a16="http://schemas.microsoft.com/office/drawing/2014/main" id="{45C25302-73BC-2971-1082-50DEA10E0438}"/>
              </a:ext>
            </a:extLst>
          </p:cNvPr>
          <p:cNvSpPr txBox="1">
            <a:spLocks/>
          </p:cNvSpPr>
          <p:nvPr/>
        </p:nvSpPr>
        <p:spPr>
          <a:xfrm>
            <a:off x="584200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Alex needs to organize her day, so she asks Copilot to search through her messages and prioritize her academic responsibilities and work commitments in an organized list.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4A1C04-7BD7-A71F-9F9B-688A35361AC7}"/>
              </a:ext>
            </a:extLst>
          </p:cNvPr>
          <p:cNvGrpSpPr/>
          <p:nvPr/>
        </p:nvGrpSpPr>
        <p:grpSpPr>
          <a:xfrm>
            <a:off x="827884" y="2753729"/>
            <a:ext cx="2351135" cy="360000"/>
            <a:chOff x="588263" y="1697756"/>
            <a:chExt cx="2351135" cy="360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6314656-33FA-0263-3149-5D47B073D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35">
              <a:extLst>
                <a:ext uri="{FF2B5EF4-FFF2-40B4-BE49-F238E27FC236}">
                  <a16:creationId xmlns:a16="http://schemas.microsoft.com/office/drawing/2014/main" id="{CE1CCB19-63DA-CF62-7325-7C5665B64F8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67" name="Step 1 Bottom">
            <a:extLst>
              <a:ext uri="{FF2B5EF4-FFF2-40B4-BE49-F238E27FC236}">
                <a16:creationId xmlns:a16="http://schemas.microsoft.com/office/drawing/2014/main" id="{51FCFFEF-D3CF-BBD8-E521-F8D7C0EC54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84200" y="3208260"/>
            <a:ext cx="2808000" cy="626701"/>
          </a:xfrm>
          <a:prstGeom prst="roundRect">
            <a:avLst>
              <a:gd name="adj" fmla="val 10001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Easily catch up on mail</a:t>
            </a:r>
            <a:r>
              <a:rPr lang="en-US" noProof="0" dirty="0"/>
              <a:t> and focus on the most important tasks to address. Use additional time to prepare for the day. ​</a:t>
            </a:r>
          </a:p>
        </p:txBody>
      </p:sp>
      <p:sp>
        <p:nvSpPr>
          <p:cNvPr id="84" name="Step 2 Title">
            <a:extLst>
              <a:ext uri="{FF2B5EF4-FFF2-40B4-BE49-F238E27FC236}">
                <a16:creationId xmlns:a16="http://schemas.microsoft.com/office/drawing/2014/main" id="{4244DF73-13D3-93DD-8BEB-8B21ED98CD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8:15 am</a:t>
            </a:r>
          </a:p>
        </p:txBody>
      </p:sp>
      <p:sp>
        <p:nvSpPr>
          <p:cNvPr id="68" name="Step 2 Top">
            <a:extLst>
              <a:ext uri="{FF2B5EF4-FFF2-40B4-BE49-F238E27FC236}">
                <a16:creationId xmlns:a16="http://schemas.microsoft.com/office/drawing/2014/main" id="{8F286A30-35DC-5E99-DD3F-CD762FD1E83F}"/>
              </a:ext>
            </a:extLst>
          </p:cNvPr>
          <p:cNvSpPr txBox="1">
            <a:spLocks/>
          </p:cNvSpPr>
          <p:nvPr/>
        </p:nvSpPr>
        <p:spPr>
          <a:xfrm>
            <a:off x="3776898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Alex asks Copilot to review the group collaboration session in Teams from the night before to review the meeting summary and next steps.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128CDF-C9EC-4FE2-F6E6-EDA762436EEA}"/>
              </a:ext>
            </a:extLst>
          </p:cNvPr>
          <p:cNvGrpSpPr/>
          <p:nvPr/>
        </p:nvGrpSpPr>
        <p:grpSpPr>
          <a:xfrm>
            <a:off x="3933266" y="2769935"/>
            <a:ext cx="2351135" cy="360000"/>
            <a:chOff x="588263" y="3617084"/>
            <a:chExt cx="2351135" cy="360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5DF9430-900E-1B7C-69C5-682106E11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59">
              <a:extLst>
                <a:ext uri="{FF2B5EF4-FFF2-40B4-BE49-F238E27FC236}">
                  <a16:creationId xmlns:a16="http://schemas.microsoft.com/office/drawing/2014/main" id="{4A3C8054-5CFF-5B92-6D99-1C412FAF31B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69" name="Step 2 Bottom">
            <a:extLst>
              <a:ext uri="{FF2B5EF4-FFF2-40B4-BE49-F238E27FC236}">
                <a16:creationId xmlns:a16="http://schemas.microsoft.com/office/drawing/2014/main" id="{32A7FFD2-7D72-FD0A-06F8-CF13B242FD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719286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Stay connected</a:t>
            </a:r>
            <a:r>
              <a:rPr lang="en-US" noProof="0" dirty="0"/>
              <a:t> and prioritize with a summarized agenda or outline and spend more time working on the details based on the pacing of your assignments. </a:t>
            </a:r>
          </a:p>
        </p:txBody>
      </p:sp>
      <p:sp>
        <p:nvSpPr>
          <p:cNvPr id="83" name="Step 3 Title">
            <a:extLst>
              <a:ext uri="{FF2B5EF4-FFF2-40B4-BE49-F238E27FC236}">
                <a16:creationId xmlns:a16="http://schemas.microsoft.com/office/drawing/2014/main" id="{B02F0D3D-3C0C-447B-FAFA-AB7C16C4B1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9:00 am</a:t>
            </a:r>
          </a:p>
        </p:txBody>
      </p:sp>
      <p:sp>
        <p:nvSpPr>
          <p:cNvPr id="70" name="Step 3 Top">
            <a:extLst>
              <a:ext uri="{FF2B5EF4-FFF2-40B4-BE49-F238E27FC236}">
                <a16:creationId xmlns:a16="http://schemas.microsoft.com/office/drawing/2014/main" id="{4FF06F64-0A40-EF01-B046-B3CFDD25D09D}"/>
              </a:ext>
            </a:extLst>
          </p:cNvPr>
          <p:cNvSpPr txBox="1">
            <a:spLocks/>
          </p:cNvSpPr>
          <p:nvPr/>
        </p:nvSpPr>
        <p:spPr>
          <a:xfrm>
            <a:off x="6969595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Alex creates her career plan and development slides with Copilot in PowerPoint as her personal assistant to showcase her career development and learnings.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430694-D5D1-8774-F895-CA39837BBBBC}"/>
              </a:ext>
            </a:extLst>
          </p:cNvPr>
          <p:cNvGrpSpPr/>
          <p:nvPr/>
        </p:nvGrpSpPr>
        <p:grpSpPr>
          <a:xfrm>
            <a:off x="7127798" y="2753729"/>
            <a:ext cx="2351135" cy="360000"/>
            <a:chOff x="588263" y="2177588"/>
            <a:chExt cx="2351135" cy="360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9A2EE96-E0F8-284E-70BF-8BAFC77C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1" name="TextBox 49">
              <a:extLst>
                <a:ext uri="{FF2B5EF4-FFF2-40B4-BE49-F238E27FC236}">
                  <a16:creationId xmlns:a16="http://schemas.microsoft.com/office/drawing/2014/main" id="{47BCDB91-C95E-0410-0485-B471DA3447A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1" name="Step 3 Bottom">
            <a:extLst>
              <a:ext uri="{FF2B5EF4-FFF2-40B4-BE49-F238E27FC236}">
                <a16:creationId xmlns:a16="http://schemas.microsoft.com/office/drawing/2014/main" id="{C572A8DA-0A5E-B00C-5305-62AAAFEFAC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6969595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Personalize presentations </a:t>
            </a:r>
            <a:r>
              <a:rPr lang="en-US" noProof="0" dirty="0"/>
              <a:t>for engaging in career services and preparing for internships or job interviews focused on post-MBA employment. ​</a:t>
            </a:r>
          </a:p>
        </p:txBody>
      </p:sp>
      <p:sp>
        <p:nvSpPr>
          <p:cNvPr id="88" name="Step 4 Title">
            <a:extLst>
              <a:ext uri="{FF2B5EF4-FFF2-40B4-BE49-F238E27FC236}">
                <a16:creationId xmlns:a16="http://schemas.microsoft.com/office/drawing/2014/main" id="{FDE34C65-F370-20DA-44B9-B3CC572332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11:45am</a:t>
            </a:r>
          </a:p>
        </p:txBody>
      </p:sp>
      <p:sp>
        <p:nvSpPr>
          <p:cNvPr id="103" name="Step 4 Top">
            <a:extLst>
              <a:ext uri="{FF2B5EF4-FFF2-40B4-BE49-F238E27FC236}">
                <a16:creationId xmlns:a16="http://schemas.microsoft.com/office/drawing/2014/main" id="{0717FEAF-5940-2178-6A7F-1D11AA290917}"/>
              </a:ext>
            </a:extLst>
          </p:cNvPr>
          <p:cNvSpPr txBox="1">
            <a:spLocks/>
          </p:cNvSpPr>
          <p:nvPr/>
        </p:nvSpPr>
        <p:spPr>
          <a:xfrm>
            <a:off x="6969595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Copilot Chat assists Alex in completing case study summaries from her past class coursework and assignments on marketing, operations, and strategy. ​</a:t>
            </a:r>
          </a:p>
        </p:txBody>
      </p:sp>
      <p:pic>
        <p:nvPicPr>
          <p:cNvPr id="118" name="Picture 117">
            <a:hlinkClick r:id="rId13"/>
            <a:extLst>
              <a:ext uri="{FF2B5EF4-FFF2-40B4-BE49-F238E27FC236}">
                <a16:creationId xmlns:a16="http://schemas.microsoft.com/office/drawing/2014/main" id="{AE12C3D4-65F8-C8F0-56B5-00DF3A85C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7281015" y="5202331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ED64D017-9638-EA3D-2A0A-63DA5C902A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739966" y="5297693"/>
            <a:ext cx="127791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100" noProof="0" dirty="0">
                <a:solidFill>
                  <a:prstClr val="black"/>
                </a:solidFill>
                <a:latin typeface="Segoe UI Semibold"/>
              </a:rPr>
              <a:t>Copilot Chat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  <a:endParaRPr lang="en-US" sz="1100" noProof="0" dirty="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116" name="Step 4 Bottom">
            <a:extLst>
              <a:ext uri="{FF2B5EF4-FFF2-40B4-BE49-F238E27FC236}">
                <a16:creationId xmlns:a16="http://schemas.microsoft.com/office/drawing/2014/main" id="{53E79EEC-E7DF-9477-4EC7-0F5A915A3B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6969595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Bring your assignments to life </a:t>
            </a:r>
            <a:r>
              <a:rPr lang="en-US" noProof="0" dirty="0"/>
              <a:t>efficiently and professionally with templates and research condensed with ease, expediting your workflow.​</a:t>
            </a:r>
          </a:p>
        </p:txBody>
      </p:sp>
      <p:sp>
        <p:nvSpPr>
          <p:cNvPr id="86" name="Step 5 Title">
            <a:extLst>
              <a:ext uri="{FF2B5EF4-FFF2-40B4-BE49-F238E27FC236}">
                <a16:creationId xmlns:a16="http://schemas.microsoft.com/office/drawing/2014/main" id="{31D1D2E9-78B1-5BE3-B068-A2593F8C9B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1:25 pm</a:t>
            </a:r>
          </a:p>
        </p:txBody>
      </p:sp>
      <p:sp>
        <p:nvSpPr>
          <p:cNvPr id="91" name="Step 5 Top">
            <a:extLst>
              <a:ext uri="{FF2B5EF4-FFF2-40B4-BE49-F238E27FC236}">
                <a16:creationId xmlns:a16="http://schemas.microsoft.com/office/drawing/2014/main" id="{B5A34E9E-FFBF-F26B-84C8-79F09548CFAF}"/>
              </a:ext>
            </a:extLst>
          </p:cNvPr>
          <p:cNvSpPr txBox="1">
            <a:spLocks/>
          </p:cNvSpPr>
          <p:nvPr/>
        </p:nvSpPr>
        <p:spPr>
          <a:xfrm>
            <a:off x="3776898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Alex enlists Copilot to start a cover letter based on the job description, requirements, company information, and her own resume. ​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C072E5-4807-04FD-3E5E-EEEB7BDC63CD}"/>
              </a:ext>
            </a:extLst>
          </p:cNvPr>
          <p:cNvGrpSpPr/>
          <p:nvPr/>
        </p:nvGrpSpPr>
        <p:grpSpPr>
          <a:xfrm>
            <a:off x="3976634" y="5192391"/>
            <a:ext cx="2351135" cy="360000"/>
            <a:chOff x="588263" y="2657420"/>
            <a:chExt cx="2351135" cy="360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5E5873A-3269-87D9-2210-CB49FD02E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" name="TextBox 52">
              <a:extLst>
                <a:ext uri="{FF2B5EF4-FFF2-40B4-BE49-F238E27FC236}">
                  <a16:creationId xmlns:a16="http://schemas.microsoft.com/office/drawing/2014/main" id="{5D5E8F64-483B-C9E7-5757-124A571F6D3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97" name="Strep 5 Bottom">
            <a:extLst>
              <a:ext uri="{FF2B5EF4-FFF2-40B4-BE49-F238E27FC236}">
                <a16:creationId xmlns:a16="http://schemas.microsoft.com/office/drawing/2014/main" id="{90027006-5790-7A88-624B-6E8DA2CE1C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719286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Stand out </a:t>
            </a:r>
            <a:r>
              <a:rPr lang="en-US" noProof="0" dirty="0"/>
              <a:t>against the competition with a  detailed resume and personalized cover letter to secure the desired internship or employment.​</a:t>
            </a:r>
          </a:p>
        </p:txBody>
      </p:sp>
      <p:sp>
        <p:nvSpPr>
          <p:cNvPr id="85" name="Step 6 TItle">
            <a:extLst>
              <a:ext uri="{FF2B5EF4-FFF2-40B4-BE49-F238E27FC236}">
                <a16:creationId xmlns:a16="http://schemas.microsoft.com/office/drawing/2014/main" id="{702C7702-E50F-D764-F18D-520395E0A0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8:00 pm</a:t>
            </a:r>
          </a:p>
        </p:txBody>
      </p:sp>
      <p:sp>
        <p:nvSpPr>
          <p:cNvPr id="81" name="Step 6 Top">
            <a:extLst>
              <a:ext uri="{FF2B5EF4-FFF2-40B4-BE49-F238E27FC236}">
                <a16:creationId xmlns:a16="http://schemas.microsoft.com/office/drawing/2014/main" id="{C427FD84-4E05-0EC4-3F86-FBE3C02D2C70}"/>
              </a:ext>
            </a:extLst>
          </p:cNvPr>
          <p:cNvSpPr txBox="1">
            <a:spLocks/>
          </p:cNvSpPr>
          <p:nvPr/>
        </p:nvSpPr>
        <p:spPr>
          <a:xfrm>
            <a:off x="584200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 anchor="t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Alex easily drafts thank you and follow-up notes after a networking event and receives coaching from Copilot to ensure a professional tone. ​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4ADC43-8F5E-F2E2-A0F5-B854E2C3828C}"/>
              </a:ext>
            </a:extLst>
          </p:cNvPr>
          <p:cNvGrpSpPr/>
          <p:nvPr/>
        </p:nvGrpSpPr>
        <p:grpSpPr>
          <a:xfrm>
            <a:off x="894054" y="5202331"/>
            <a:ext cx="2351135" cy="360000"/>
            <a:chOff x="588263" y="1697756"/>
            <a:chExt cx="2351135" cy="360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ACF052-2829-16A3-5506-9C6529EE4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" name="TextBox 55">
              <a:extLst>
                <a:ext uri="{FF2B5EF4-FFF2-40B4-BE49-F238E27FC236}">
                  <a16:creationId xmlns:a16="http://schemas.microsoft.com/office/drawing/2014/main" id="{3A129FE8-870D-105C-C2B1-6940FC4DBB2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7" name="Step 6 Bottom">
            <a:extLst>
              <a:ext uri="{FF2B5EF4-FFF2-40B4-BE49-F238E27FC236}">
                <a16:creationId xmlns:a16="http://schemas.microsoft.com/office/drawing/2014/main" id="{E8926EE4-8759-E49E-E745-7ED96C0BED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84200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Effortlessly draft </a:t>
            </a:r>
            <a:r>
              <a:rPr lang="en-US" noProof="0" dirty="0"/>
              <a:t>detailed and polished emails  to expand your professional network. ​</a:t>
            </a:r>
          </a:p>
        </p:txBody>
      </p:sp>
      <p:pic>
        <p:nvPicPr>
          <p:cNvPr id="5" name="Picture 2" descr="A young person holding a pencil&#10;&#10;Description automatically generated">
            <a:extLst>
              <a:ext uri="{FF2B5EF4-FFF2-40B4-BE49-F238E27FC236}">
                <a16:creationId xmlns:a16="http://schemas.microsoft.com/office/drawing/2014/main" id="{63176CEF-7EE8-4E63-7697-CF60B401B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949075" y="3916275"/>
            <a:ext cx="2325461" cy="29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811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361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 MBA student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2025-02-11T15:16:19Z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