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5" Type="http://schemas.openxmlformats.org/officeDocument/2006/relationships/image" Target="../media/image10.svg"/><Relationship Id="rId10" Type="http://schemas.openxmlformats.org/officeDocument/2006/relationships/hyperlink" Target="https://support.microsoft.com/en-us/topic/overview-of-microsoft-365-chat-preview-5b00a52d-7296-48ee-b938-b95b7209f737" TargetMode="External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0A4458-EEA6-9997-5892-B82701D756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6B47F-AE6D-2B94-1EFA-F631527F6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526298"/>
          </a:xfrm>
        </p:spPr>
        <p:txBody>
          <a:bodyPr/>
          <a:lstStyle/>
          <a:p>
            <a:r>
              <a:rPr lang="en-US" noProof="0" dirty="0"/>
              <a:t>A day in the life of an </a:t>
            </a:r>
            <a:br>
              <a:rPr lang="en-US" noProof="0" dirty="0"/>
            </a:br>
            <a:r>
              <a:rPr lang="en-US" noProof="0" dirty="0"/>
              <a:t>MBA student using Copilot Chat</a:t>
            </a:r>
          </a:p>
        </p:txBody>
      </p:sp>
      <p:sp>
        <p:nvSpPr>
          <p:cNvPr id="8" name="Available with">
            <a:extLst>
              <a:ext uri="{FF2B5EF4-FFF2-40B4-BE49-F238E27FC236}">
                <a16:creationId xmlns:a16="http://schemas.microsoft.com/office/drawing/2014/main" id="{767D6483-8C9A-D5A6-BFBA-746201964AEE}"/>
              </a:ext>
            </a:extLst>
          </p:cNvPr>
          <p:cNvSpPr txBox="1"/>
          <p:nvPr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3" name="License">
            <a:extLst>
              <a:ext uri="{FF2B5EF4-FFF2-40B4-BE49-F238E27FC236}">
                <a16:creationId xmlns:a16="http://schemas.microsoft.com/office/drawing/2014/main" id="{B7AA740D-766B-B9E2-74D0-F27D05AA9640}"/>
              </a:ext>
            </a:extLst>
          </p:cNvPr>
          <p:cNvSpPr txBox="1">
            <a:spLocks/>
          </p:cNvSpPr>
          <p:nvPr/>
        </p:nvSpPr>
        <p:spPr>
          <a:xfrm>
            <a:off x="6519224" y="521099"/>
            <a:ext cx="3599821" cy="169277"/>
          </a:xfrm>
          <a:prstGeom prst="rect">
            <a:avLst/>
          </a:prstGeom>
        </p:spPr>
        <p:txBody>
          <a:bodyPr lIns="0" rIns="0" anchor="ctr"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en-US" sz="1100" b="1" spc="-20" noProof="0" dirty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Microsoft 365 Copilot Chat</a:t>
            </a:r>
          </a:p>
        </p:txBody>
      </p:sp>
      <p:sp>
        <p:nvSpPr>
          <p:cNvPr id="7" name="Scenario Level">
            <a:extLst>
              <a:ext uri="{FF2B5EF4-FFF2-40B4-BE49-F238E27FC236}">
                <a16:creationId xmlns:a16="http://schemas.microsoft.com/office/drawing/2014/main" id="{E16BB6A5-1073-D915-0CEE-22982C6817C5}"/>
              </a:ext>
            </a:extLst>
          </p:cNvPr>
          <p:cNvSpPr txBox="1"/>
          <p:nvPr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4" name="Level">
            <a:extLst>
              <a:ext uri="{FF2B5EF4-FFF2-40B4-BE49-F238E27FC236}">
                <a16:creationId xmlns:a16="http://schemas.microsoft.com/office/drawing/2014/main" id="{AFDD8C9D-ECD6-AB91-29E9-45E34C63B766}"/>
              </a:ext>
            </a:extLst>
          </p:cNvPr>
          <p:cNvSpPr txBox="1">
            <a:spLocks/>
          </p:cNvSpPr>
          <p:nvPr/>
        </p:nvSpPr>
        <p:spPr>
          <a:xfrm>
            <a:off x="10443987" y="521099"/>
            <a:ext cx="1456966" cy="179100"/>
          </a:xfrm>
          <a:prstGeom prst="roundRect">
            <a:avLst>
              <a:gd name="adj" fmla="val 10035"/>
            </a:avLst>
          </a:prstGeom>
        </p:spPr>
        <p:txBody>
          <a:bodyPr lIns="0" rIns="0" anchor="ctr"/>
          <a:lstStyle>
            <a:defPPr>
              <a:defRPr lang="en-US"/>
            </a:defPPr>
            <a:lvl1pPr marR="0" indent="0" algn="r" defTabSz="932742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b="1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R="0" indent="-228600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spc="0" baseline="0"/>
            </a:lvl2pPr>
            <a:lvl3pPr marL="657225" marR="0" indent="-20002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spc="0" baseline="0"/>
            </a:lvl3pPr>
            <a:lvl4pPr marL="842963" marR="0" indent="-18097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spc="0" baseline="0"/>
            </a:lvl4pPr>
            <a:lvl5pPr marL="1023938" marR="0" indent="-16827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spc="0" baseline="0"/>
            </a:lvl5pPr>
            <a:lvl6pPr marL="2565040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3031412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97783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964155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noProof="0"/>
              <a:t>Start</a:t>
            </a:r>
          </a:p>
        </p:txBody>
      </p:sp>
      <p:sp>
        <p:nvSpPr>
          <p:cNvPr id="3" name="Benefits">
            <a:extLst>
              <a:ext uri="{FF2B5EF4-FFF2-40B4-BE49-F238E27FC236}">
                <a16:creationId xmlns:a16="http://schemas.microsoft.com/office/drawing/2014/main" id="{BE6945C9-165B-A8A9-9E21-41026A27EEF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sp>
        <p:nvSpPr>
          <p:cNvPr id="6" name="Benefit 1">
            <a:extLst>
              <a:ext uri="{FF2B5EF4-FFF2-40B4-BE49-F238E27FC236}">
                <a16:creationId xmlns:a16="http://schemas.microsoft.com/office/drawing/2014/main" id="{D1D5312F-0E2F-733D-CC9A-4317A8D5940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1286540" y="1134767"/>
            <a:ext cx="1703112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Save 45 minutes per day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15F72FE0-0CF1-8AB9-D9D7-F3BC7A6FE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6270" y="1170767"/>
            <a:ext cx="144000" cy="144000"/>
          </a:xfrm>
          <a:prstGeom prst="rect">
            <a:avLst/>
          </a:prstGeom>
        </p:spPr>
      </p:pic>
      <p:sp>
        <p:nvSpPr>
          <p:cNvPr id="32" name="Benefit 2">
            <a:extLst>
              <a:ext uri="{FF2B5EF4-FFF2-40B4-BE49-F238E27FC236}">
                <a16:creationId xmlns:a16="http://schemas.microsoft.com/office/drawing/2014/main" id="{D92D27AB-97A8-D893-B6BA-5B21B7559A0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3041355" y="1138427"/>
            <a:ext cx="1790096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More time to study</a:t>
            </a:r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AE227F0D-4F83-114D-585F-09714CB529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01189" y="1174427"/>
            <a:ext cx="144000" cy="144000"/>
          </a:xfrm>
          <a:prstGeom prst="rect">
            <a:avLst/>
          </a:prstGeom>
        </p:spPr>
      </p:pic>
      <p:sp>
        <p:nvSpPr>
          <p:cNvPr id="18" name="Benefit 3">
            <a:extLst>
              <a:ext uri="{FF2B5EF4-FFF2-40B4-BE49-F238E27FC236}">
                <a16:creationId xmlns:a16="http://schemas.microsoft.com/office/drawing/2014/main" id="{09B32D31-CBFA-FD50-71F1-36EEA254B35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4877633" y="1145282"/>
            <a:ext cx="1712105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noProof="0" dirty="0">
                <a:solidFill>
                  <a:srgbClr val="73391D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Enhance experiences​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73391D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BB56C091-7AEC-735A-D040-0B315C042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18140" y="1181282"/>
            <a:ext cx="144000" cy="1440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065BB1-CDF7-71DF-BA19-917309ED3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50">
            <a:extLst>
              <a:ext uri="{FF2B5EF4-FFF2-40B4-BE49-F238E27FC236}">
                <a16:creationId xmlns:a16="http://schemas.microsoft.com/office/drawing/2014/main" id="{1A956CE4-C94A-D9D9-1286-44D7A9ABBC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0078D4"/>
          </a:solidFill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0"/>
              <a:t> </a:t>
            </a:r>
          </a:p>
        </p:txBody>
      </p:sp>
      <p:sp>
        <p:nvSpPr>
          <p:cNvPr id="11" name="Text Placeholder 152">
            <a:extLst>
              <a:ext uri="{FF2B5EF4-FFF2-40B4-BE49-F238E27FC236}">
                <a16:creationId xmlns:a16="http://schemas.microsoft.com/office/drawing/2014/main" id="{562705E8-096F-ECF0-35BD-13F585CEE9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588781" y="365542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0"/>
              <a:t> </a:t>
            </a:r>
          </a:p>
        </p:txBody>
      </p:sp>
      <p:sp>
        <p:nvSpPr>
          <p:cNvPr id="12" name="Text Placeholder 152">
            <a:extLst>
              <a:ext uri="{FF2B5EF4-FFF2-40B4-BE49-F238E27FC236}">
                <a16:creationId xmlns:a16="http://schemas.microsoft.com/office/drawing/2014/main" id="{668084BE-C054-E964-CFCF-00628CE6AC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0"/>
              <a:t> </a:t>
            </a:r>
          </a:p>
        </p:txBody>
      </p:sp>
      <p:sp>
        <p:nvSpPr>
          <p:cNvPr id="38" name="Name">
            <a:extLst>
              <a:ext uri="{FF2B5EF4-FFF2-40B4-BE49-F238E27FC236}">
                <a16:creationId xmlns:a16="http://schemas.microsoft.com/office/drawing/2014/main" id="{54F1F68B-B7E3-FE92-B011-8A50B7AE5B37}"/>
              </a:ext>
            </a:extLst>
          </p:cNvPr>
          <p:cNvSpPr txBox="1"/>
          <p:nvPr/>
        </p:nvSpPr>
        <p:spPr>
          <a:xfrm>
            <a:off x="10430234" y="1708697"/>
            <a:ext cx="1461442" cy="86177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Megan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is an MBA student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C03BC4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pic>
        <p:nvPicPr>
          <p:cNvPr id="39" name="Graphic 38">
            <a:extLst>
              <a:ext uri="{FF2B5EF4-FFF2-40B4-BE49-F238E27FC236}">
                <a16:creationId xmlns:a16="http://schemas.microsoft.com/office/drawing/2014/main" id="{B30CA055-AC5F-6AEB-AA18-7C39C6878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0800000">
            <a:off x="11616886" y="2658889"/>
            <a:ext cx="274790" cy="274790"/>
          </a:xfrm>
          <a:prstGeom prst="rect">
            <a:avLst/>
          </a:prstGeom>
        </p:spPr>
      </p:pic>
      <p:sp>
        <p:nvSpPr>
          <p:cNvPr id="82" name="Step 1 Title">
            <a:extLst>
              <a:ext uri="{FF2B5EF4-FFF2-40B4-BE49-F238E27FC236}">
                <a16:creationId xmlns:a16="http://schemas.microsoft.com/office/drawing/2014/main" id="{1DFD1AEA-8378-3C9D-A82F-D44E5B30366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7:00 am​</a:t>
            </a:r>
          </a:p>
        </p:txBody>
      </p:sp>
      <p:sp>
        <p:nvSpPr>
          <p:cNvPr id="66" name="Step 1 Top">
            <a:extLst>
              <a:ext uri="{FF2B5EF4-FFF2-40B4-BE49-F238E27FC236}">
                <a16:creationId xmlns:a16="http://schemas.microsoft.com/office/drawing/2014/main" id="{98C5A7C1-295A-EF2F-28CE-FD0B5EC7012A}"/>
              </a:ext>
            </a:extLst>
          </p:cNvPr>
          <p:cNvSpPr txBox="1">
            <a:spLocks/>
          </p:cNvSpPr>
          <p:nvPr/>
        </p:nvSpPr>
        <p:spPr>
          <a:xfrm>
            <a:off x="584200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Megan needs to plan her day, and with the help of Copilot Chat , she can draft notes to her professor and group partners about the upcoming project.​</a:t>
            </a:r>
          </a:p>
        </p:txBody>
      </p:sp>
      <p:pic>
        <p:nvPicPr>
          <p:cNvPr id="73" name="Picture 72">
            <a:hlinkClick r:id="rId10"/>
            <a:extLst>
              <a:ext uri="{FF2B5EF4-FFF2-40B4-BE49-F238E27FC236}">
                <a16:creationId xmlns:a16="http://schemas.microsoft.com/office/drawing/2014/main" id="{4F7C7260-1F0C-9117-80AC-54C6CAB8E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903889" y="2753574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74" name="TextBox 73">
            <a:extLst>
              <a:ext uri="{FF2B5EF4-FFF2-40B4-BE49-F238E27FC236}">
                <a16:creationId xmlns:a16="http://schemas.microsoft.com/office/drawing/2014/main" id="{0B1C156D-D04F-9006-2918-E39C2C4104E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362840" y="2848936"/>
            <a:ext cx="12016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67" name="Step 1 Bottom">
            <a:extLst>
              <a:ext uri="{FF2B5EF4-FFF2-40B4-BE49-F238E27FC236}">
                <a16:creationId xmlns:a16="http://schemas.microsoft.com/office/drawing/2014/main" id="{7826C068-3A56-A0F7-2772-C6C974ABB8A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584200" y="3208260"/>
            <a:ext cx="2808000" cy="626701"/>
          </a:xfrm>
          <a:prstGeom prst="roundRect">
            <a:avLst>
              <a:gd name="adj" fmla="val 10001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Easily manage your time </a:t>
            </a:r>
            <a:r>
              <a:rPr lang="en-US" noProof="0" dirty="0"/>
              <a:t>with content creation to help manage your schedule to complete coursework on time. </a:t>
            </a:r>
          </a:p>
        </p:txBody>
      </p:sp>
      <p:sp>
        <p:nvSpPr>
          <p:cNvPr id="84" name="Step 2 Title">
            <a:extLst>
              <a:ext uri="{FF2B5EF4-FFF2-40B4-BE49-F238E27FC236}">
                <a16:creationId xmlns:a16="http://schemas.microsoft.com/office/drawing/2014/main" id="{BE8FEF8C-4A45-6D82-6AA8-C3576E11FD5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8:35 am</a:t>
            </a:r>
          </a:p>
        </p:txBody>
      </p:sp>
      <p:sp>
        <p:nvSpPr>
          <p:cNvPr id="68" name="Step 2 Top">
            <a:extLst>
              <a:ext uri="{FF2B5EF4-FFF2-40B4-BE49-F238E27FC236}">
                <a16:creationId xmlns:a16="http://schemas.microsoft.com/office/drawing/2014/main" id="{E25F3E26-753F-E880-0768-FADEAD590753}"/>
              </a:ext>
            </a:extLst>
          </p:cNvPr>
          <p:cNvSpPr txBox="1">
            <a:spLocks/>
          </p:cNvSpPr>
          <p:nvPr/>
        </p:nvSpPr>
        <p:spPr>
          <a:xfrm>
            <a:off x="3776898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Megan asks Copilot Chat to collect market research and cite data from four different sources so she can create an outline for her competitive analysis assignment. </a:t>
            </a:r>
          </a:p>
        </p:txBody>
      </p:sp>
      <p:pic>
        <p:nvPicPr>
          <p:cNvPr id="76" name="Picture 75">
            <a:hlinkClick r:id="rId10"/>
            <a:extLst>
              <a:ext uri="{FF2B5EF4-FFF2-40B4-BE49-F238E27FC236}">
                <a16:creationId xmlns:a16="http://schemas.microsoft.com/office/drawing/2014/main" id="{7886A3CA-3350-A56B-9665-29E7747DAD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4003675" y="2753574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77" name="TextBox 76">
            <a:extLst>
              <a:ext uri="{FF2B5EF4-FFF2-40B4-BE49-F238E27FC236}">
                <a16:creationId xmlns:a16="http://schemas.microsoft.com/office/drawing/2014/main" id="{96CEA58B-A0FC-D12D-17FA-516565BBC66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462626" y="2848936"/>
            <a:ext cx="1262249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69" name="Step 2 Bottom">
            <a:extLst>
              <a:ext uri="{FF2B5EF4-FFF2-40B4-BE49-F238E27FC236}">
                <a16:creationId xmlns:a16="http://schemas.microsoft.com/office/drawing/2014/main" id="{F5505512-F23D-708F-06B8-0AD931DB2BE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3719286" y="3208260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Get started</a:t>
            </a:r>
            <a:r>
              <a:rPr lang="en-US" noProof="0" dirty="0"/>
              <a:t> with a draft or outline and spend more time digging into the details.​</a:t>
            </a:r>
          </a:p>
        </p:txBody>
      </p:sp>
      <p:sp>
        <p:nvSpPr>
          <p:cNvPr id="83" name="Step 3 Title">
            <a:extLst>
              <a:ext uri="{FF2B5EF4-FFF2-40B4-BE49-F238E27FC236}">
                <a16:creationId xmlns:a16="http://schemas.microsoft.com/office/drawing/2014/main" id="{52C8DB85-6D52-5E3A-C866-146224E6872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10:00 am</a:t>
            </a:r>
          </a:p>
        </p:txBody>
      </p:sp>
      <p:sp>
        <p:nvSpPr>
          <p:cNvPr id="70" name="Step 3 Top">
            <a:extLst>
              <a:ext uri="{FF2B5EF4-FFF2-40B4-BE49-F238E27FC236}">
                <a16:creationId xmlns:a16="http://schemas.microsoft.com/office/drawing/2014/main" id="{C7BA7531-0BBC-644F-FADA-E89CBBBF4C97}"/>
              </a:ext>
            </a:extLst>
          </p:cNvPr>
          <p:cNvSpPr txBox="1">
            <a:spLocks/>
          </p:cNvSpPr>
          <p:nvPr/>
        </p:nvSpPr>
        <p:spPr>
          <a:xfrm>
            <a:off x="6969595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Megan creates a practice quiz with Copilot Chat to test her comprehension of her lecture notes and homework documents as she preps for her midterm exams.  ​</a:t>
            </a:r>
          </a:p>
        </p:txBody>
      </p:sp>
      <p:pic>
        <p:nvPicPr>
          <p:cNvPr id="79" name="Picture 78">
            <a:hlinkClick r:id="rId10"/>
            <a:extLst>
              <a:ext uri="{FF2B5EF4-FFF2-40B4-BE49-F238E27FC236}">
                <a16:creationId xmlns:a16="http://schemas.microsoft.com/office/drawing/2014/main" id="{E1596677-4A2F-62E4-9518-1111E2F3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7281015" y="2753574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1F7288BC-B6E1-E36E-8EDC-BA020355530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7739966" y="2848936"/>
            <a:ext cx="1457189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71" name="Step 3 Bottom">
            <a:extLst>
              <a:ext uri="{FF2B5EF4-FFF2-40B4-BE49-F238E27FC236}">
                <a16:creationId xmlns:a16="http://schemas.microsoft.com/office/drawing/2014/main" id="{CD5A2C3D-E986-8753-C615-175AC6042E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6969595" y="3208260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Personalize learning </a:t>
            </a:r>
            <a:r>
              <a:rPr lang="en-US" noProof="0" dirty="0"/>
              <a:t>for study assistance to ensure you master the concepts presented in your class materials.​</a:t>
            </a:r>
          </a:p>
        </p:txBody>
      </p:sp>
      <p:sp>
        <p:nvSpPr>
          <p:cNvPr id="88" name="Step 4 Title">
            <a:extLst>
              <a:ext uri="{FF2B5EF4-FFF2-40B4-BE49-F238E27FC236}">
                <a16:creationId xmlns:a16="http://schemas.microsoft.com/office/drawing/2014/main" id="{350FED1C-85FB-C5F8-B08A-E4730F6552C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11:45am</a:t>
            </a:r>
          </a:p>
        </p:txBody>
      </p:sp>
      <p:sp>
        <p:nvSpPr>
          <p:cNvPr id="103" name="Step 4 Top">
            <a:extLst>
              <a:ext uri="{FF2B5EF4-FFF2-40B4-BE49-F238E27FC236}">
                <a16:creationId xmlns:a16="http://schemas.microsoft.com/office/drawing/2014/main" id="{ECC3263F-1400-B809-6DC2-28F61ECF3DDD}"/>
              </a:ext>
            </a:extLst>
          </p:cNvPr>
          <p:cNvSpPr txBox="1">
            <a:spLocks/>
          </p:cNvSpPr>
          <p:nvPr/>
        </p:nvSpPr>
        <p:spPr>
          <a:xfrm>
            <a:off x="6969595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Copilot Chat assists Megan in analyzing financial analysis reports online, providing sources to ensure proper citations.​</a:t>
            </a:r>
          </a:p>
        </p:txBody>
      </p:sp>
      <p:pic>
        <p:nvPicPr>
          <p:cNvPr id="118" name="Picture 117">
            <a:hlinkClick r:id="rId10"/>
            <a:extLst>
              <a:ext uri="{FF2B5EF4-FFF2-40B4-BE49-F238E27FC236}">
                <a16:creationId xmlns:a16="http://schemas.microsoft.com/office/drawing/2014/main" id="{2E12A57C-A02F-6C09-7478-23C2EF590B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7281015" y="5202331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122" name="TextBox 121">
            <a:extLst>
              <a:ext uri="{FF2B5EF4-FFF2-40B4-BE49-F238E27FC236}">
                <a16:creationId xmlns:a16="http://schemas.microsoft.com/office/drawing/2014/main" id="{68E31DA0-8E02-59FF-F884-7EC07D280F3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7739966" y="5297693"/>
            <a:ext cx="1277910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116" name="Step 4 Bottom">
            <a:extLst>
              <a:ext uri="{FF2B5EF4-FFF2-40B4-BE49-F238E27FC236}">
                <a16:creationId xmlns:a16="http://schemas.microsoft.com/office/drawing/2014/main" id="{6A399A42-DC34-F257-01A6-BFE58A9878B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6969595" y="5641938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Bring your essays and reports to life </a:t>
            </a:r>
            <a:r>
              <a:rPr lang="en-US" noProof="0" dirty="0"/>
              <a:t>with effortless varied research support, feedback on your work, and detailed citations. ​</a:t>
            </a:r>
          </a:p>
        </p:txBody>
      </p:sp>
      <p:sp>
        <p:nvSpPr>
          <p:cNvPr id="86" name="Step 5 Title">
            <a:extLst>
              <a:ext uri="{FF2B5EF4-FFF2-40B4-BE49-F238E27FC236}">
                <a16:creationId xmlns:a16="http://schemas.microsoft.com/office/drawing/2014/main" id="{1FC2705A-A7D8-5FB8-9107-B524F8D8601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1:25 pm</a:t>
            </a:r>
          </a:p>
        </p:txBody>
      </p:sp>
      <p:sp>
        <p:nvSpPr>
          <p:cNvPr id="91" name="Step 5 Top">
            <a:extLst>
              <a:ext uri="{FF2B5EF4-FFF2-40B4-BE49-F238E27FC236}">
                <a16:creationId xmlns:a16="http://schemas.microsoft.com/office/drawing/2014/main" id="{5C98DF46-0ED2-11F2-6D4D-15A48D7109A2}"/>
              </a:ext>
            </a:extLst>
          </p:cNvPr>
          <p:cNvSpPr txBox="1">
            <a:spLocks/>
          </p:cNvSpPr>
          <p:nvPr/>
        </p:nvSpPr>
        <p:spPr>
          <a:xfrm>
            <a:off x="3776898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Megan enlists Copilot Chat to support her in tailoring her work experiences for a resume with relevant keywords and phrases that highlight her business acumen and studies. ​</a:t>
            </a:r>
          </a:p>
        </p:txBody>
      </p:sp>
      <p:pic>
        <p:nvPicPr>
          <p:cNvPr id="124" name="Picture 123">
            <a:hlinkClick r:id="rId10"/>
            <a:extLst>
              <a:ext uri="{FF2B5EF4-FFF2-40B4-BE49-F238E27FC236}">
                <a16:creationId xmlns:a16="http://schemas.microsoft.com/office/drawing/2014/main" id="{8D29012F-E8ED-5A54-D20D-491F8A4E9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4003675" y="5202331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125" name="TextBox 124">
            <a:extLst>
              <a:ext uri="{FF2B5EF4-FFF2-40B4-BE49-F238E27FC236}">
                <a16:creationId xmlns:a16="http://schemas.microsoft.com/office/drawing/2014/main" id="{5F4574DA-0C4C-391F-8B45-0E54C18EC0E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462626" y="5297693"/>
            <a:ext cx="1549291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97" name="Strep 5 Bottom">
            <a:extLst>
              <a:ext uri="{FF2B5EF4-FFF2-40B4-BE49-F238E27FC236}">
                <a16:creationId xmlns:a16="http://schemas.microsoft.com/office/drawing/2014/main" id="{9A461B68-158B-0F9A-B1A3-F157576CC4A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3719286" y="5641938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Stand out </a:t>
            </a:r>
            <a:r>
              <a:rPr lang="en-US" noProof="0" dirty="0"/>
              <a:t>against the competition with a  detailed resume and personalized cover letter to secure the desired internship.​</a:t>
            </a:r>
          </a:p>
        </p:txBody>
      </p:sp>
      <p:sp>
        <p:nvSpPr>
          <p:cNvPr id="85" name="Step 6 TItle">
            <a:extLst>
              <a:ext uri="{FF2B5EF4-FFF2-40B4-BE49-F238E27FC236}">
                <a16:creationId xmlns:a16="http://schemas.microsoft.com/office/drawing/2014/main" id="{1B089BB5-193C-573E-FDE8-CFBE97DB46F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4:15 pm</a:t>
            </a:r>
          </a:p>
        </p:txBody>
      </p:sp>
      <p:sp>
        <p:nvSpPr>
          <p:cNvPr id="81" name="Step 6 Top">
            <a:extLst>
              <a:ext uri="{FF2B5EF4-FFF2-40B4-BE49-F238E27FC236}">
                <a16:creationId xmlns:a16="http://schemas.microsoft.com/office/drawing/2014/main" id="{DA4C9817-6CCB-DB9F-9BAA-F458986DDBD5}"/>
              </a:ext>
            </a:extLst>
          </p:cNvPr>
          <p:cNvSpPr txBox="1">
            <a:spLocks/>
          </p:cNvSpPr>
          <p:nvPr/>
        </p:nvSpPr>
        <p:spPr>
          <a:xfrm>
            <a:off x="584200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 anchor="t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Megan preps for tonight’s networking event using Copilot Chat to research attendees and prepare introductions based on relationships she hopes to build.</a:t>
            </a:r>
          </a:p>
        </p:txBody>
      </p:sp>
      <p:pic>
        <p:nvPicPr>
          <p:cNvPr id="127" name="Picture 126">
            <a:hlinkClick r:id="rId10"/>
            <a:extLst>
              <a:ext uri="{FF2B5EF4-FFF2-40B4-BE49-F238E27FC236}">
                <a16:creationId xmlns:a16="http://schemas.microsoft.com/office/drawing/2014/main" id="{864DBC57-98D1-DE45-4833-44B6DD9BA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903888" y="5202331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128" name="TextBox 127">
            <a:extLst>
              <a:ext uri="{FF2B5EF4-FFF2-40B4-BE49-F238E27FC236}">
                <a16:creationId xmlns:a16="http://schemas.microsoft.com/office/drawing/2014/main" id="{7AD86C0D-CD26-7430-719C-080ED484980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362839" y="5297693"/>
            <a:ext cx="1275258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87" name="Step 6 Bottom">
            <a:extLst>
              <a:ext uri="{FF2B5EF4-FFF2-40B4-BE49-F238E27FC236}">
                <a16:creationId xmlns:a16="http://schemas.microsoft.com/office/drawing/2014/main" id="{CF0F04CA-7B82-2295-845A-15ED68FB22C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584200" y="5641938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Effortlessly research</a:t>
            </a:r>
            <a:r>
              <a:rPr lang="en-US" noProof="0" dirty="0"/>
              <a:t> and prepare to give details about yourself efficiently and professionally. </a:t>
            </a:r>
          </a:p>
        </p:txBody>
      </p:sp>
      <p:pic>
        <p:nvPicPr>
          <p:cNvPr id="2050" name="Picture 2" descr="A person with her hand on her chin&#10;&#10;Description automatically generated">
            <a:extLst>
              <a:ext uri="{FF2B5EF4-FFF2-40B4-BE49-F238E27FC236}">
                <a16:creationId xmlns:a16="http://schemas.microsoft.com/office/drawing/2014/main" id="{EEDC668A-B974-CBF3-D1D5-31ABFDBCA9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83155" y="3208260"/>
            <a:ext cx="2695542" cy="363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12735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353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an  MBA student using Copilot Chat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2025-02-11T15:13:59Z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