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54028-3880-7D38-34E6-22048C2CB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A40B4-D685-7F4E-5A4F-9EF06BCF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Law student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B78888EB-C10C-B1A8-2418-C94ABB87D52A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CD3FE4AB-03DD-82D6-9A8D-AF90ED57FAAE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5D0BC9E8-740C-42B4-F5D2-5603C077E2E8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C79D47AB-33F4-DAF1-7100-B77CC02C4695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 dirty="0"/>
              <a:t>Buy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7A71CA5B-46A8-6A9E-27D8-A968272AE76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267CB9A0-B06E-15F7-965A-C7110101604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45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171D476-63FD-ABDB-55F3-83746C68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EFDE3991-708A-7478-4589-1CCFBF5C60B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to study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3935AF76-488A-075B-46F1-8A147CC8A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A3BB233F-EA61-ACC9-692B-B273521F29C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Enhance experiences​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9D4DCC37-F034-64CC-A3F3-A23AD9B7D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3FF079-1072-F8FE-B365-8BDFF44AB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7F18A79C-409C-7749-476A-51CF49C50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FE811151-ED6A-8EBF-092B-8BB45ED6B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BCA1EC61-9527-84E4-13F3-26751406B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D663DF49-17D3-4D9B-CA17-4732CE471776}"/>
              </a:ext>
            </a:extLst>
          </p:cNvPr>
          <p:cNvSpPr txBox="1"/>
          <p:nvPr/>
        </p:nvSpPr>
        <p:spPr>
          <a:xfrm>
            <a:off x="10430234" y="1954918"/>
            <a:ext cx="1461442" cy="61555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Megan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 Law student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8A45F7AC-6415-1E3B-2D6A-B813097E5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A7FA583E-CDBA-9B6B-9041-12EF92BAFF9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7:00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BD1BC520-4284-38F2-7722-E0A537B0A2D5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needs to connect with her professor before class, so she asks Copilot to summarize the latest from the professor and draft an email addressing her remaining questions.​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E31028-CFE6-C852-D8DB-66283613B0B7}"/>
              </a:ext>
            </a:extLst>
          </p:cNvPr>
          <p:cNvGrpSpPr/>
          <p:nvPr/>
        </p:nvGrpSpPr>
        <p:grpSpPr>
          <a:xfrm>
            <a:off x="800227" y="2743541"/>
            <a:ext cx="2351135" cy="360000"/>
            <a:chOff x="588263" y="1697756"/>
            <a:chExt cx="2351135" cy="360000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182BDBE-F8AB-D1F7-9444-7184070A3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7">
              <a:extLst>
                <a:ext uri="{FF2B5EF4-FFF2-40B4-BE49-F238E27FC236}">
                  <a16:creationId xmlns:a16="http://schemas.microsoft.com/office/drawing/2014/main" id="{FAF6DEF4-EC84-C92A-46D8-0A8DFCCFFA4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7" name="Step 1 Bottom">
            <a:extLst>
              <a:ext uri="{FF2B5EF4-FFF2-40B4-BE49-F238E27FC236}">
                <a16:creationId xmlns:a16="http://schemas.microsoft.com/office/drawing/2014/main" id="{FEE2809D-0621-069F-6C1A-57AD6E019D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catch up </a:t>
            </a:r>
            <a:r>
              <a:rPr lang="en-US" noProof="0" dirty="0"/>
              <a:t>on mail and focus on the most important messages to address. Use additional time to prepare for the day. 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BAEC6AD4-9325-9421-3610-498958DB2A9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8:15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0DD594B8-9D6E-12DD-3CDB-255DCD02A95B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Segoe UI"/>
              </a:rPr>
              <a:t>Megan asks Copilot in Teams to review the deposition from yesterday to review the meeting summary and highlight key pieces of evidence.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E6885D-1B81-9EFF-6357-FED3973CE811}"/>
              </a:ext>
            </a:extLst>
          </p:cNvPr>
          <p:cNvGrpSpPr/>
          <p:nvPr/>
        </p:nvGrpSpPr>
        <p:grpSpPr>
          <a:xfrm>
            <a:off x="3905609" y="2759747"/>
            <a:ext cx="2351135" cy="360000"/>
            <a:chOff x="588263" y="3617084"/>
            <a:chExt cx="2351135" cy="360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2F4DB97-C656-2155-62F0-DEA168DAC1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59">
              <a:extLst>
                <a:ext uri="{FF2B5EF4-FFF2-40B4-BE49-F238E27FC236}">
                  <a16:creationId xmlns:a16="http://schemas.microsoft.com/office/drawing/2014/main" id="{5D08524A-743B-BC18-0E0B-9A58BD9715C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69" name="Step 2 Bottom">
            <a:extLst>
              <a:ext uri="{FF2B5EF4-FFF2-40B4-BE49-F238E27FC236}">
                <a16:creationId xmlns:a16="http://schemas.microsoft.com/office/drawing/2014/main" id="{F4BC0FF6-5127-2930-CE1A-2C7B88E55E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Stay connected</a:t>
            </a:r>
            <a:r>
              <a:rPr lang="en-US" noProof="0" dirty="0"/>
              <a:t> and prioritize with a summary of  your meeting or study session and spend more time working on the details based on the pacing of your assignments. ​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F45B7DBF-4C69-CA94-531A-4BE26E5815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9:00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772D637D-183F-7C57-9873-1A845F1B983D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creates a study guide with Copilot Chat as her personal study assistant to test her comprehension of her lecture notes and homework documents as she preps for her midterm exams.  ​</a:t>
            </a:r>
          </a:p>
        </p:txBody>
      </p:sp>
      <p:pic>
        <p:nvPicPr>
          <p:cNvPr id="79" name="Picture 78">
            <a:hlinkClick r:id="rId12"/>
            <a:extLst>
              <a:ext uri="{FF2B5EF4-FFF2-40B4-BE49-F238E27FC236}">
                <a16:creationId xmlns:a16="http://schemas.microsoft.com/office/drawing/2014/main" id="{B4CC4955-499E-B5AA-E54E-2852C270C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E04B2A16-6540-27BE-89C7-0A255B94C73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2848936"/>
            <a:ext cx="145718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71" name="Step 3 Bottom">
            <a:extLst>
              <a:ext uri="{FF2B5EF4-FFF2-40B4-BE49-F238E27FC236}">
                <a16:creationId xmlns:a16="http://schemas.microsoft.com/office/drawing/2014/main" id="{E7334BEA-6DCB-37DA-E24C-6D3F14E77BE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Personalize learning </a:t>
            </a:r>
            <a:r>
              <a:rPr lang="en-US" noProof="0" dirty="0"/>
              <a:t>for knowledge checks and study assistance to ensure you master the concepts presented in your class materials.​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2886EA0E-3DEF-8B6A-5164-9CE7E47D44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11:30 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254646AD-12F0-5007-6527-41408670A2FA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Copilot in Word assists Megan in drafting an amicus brief for her criminal law project, ensuring the interest, summary, argument, and conclusion are thoroughly represented. ​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9655830-BD6F-4A9A-0321-1B84AB842065}"/>
              </a:ext>
            </a:extLst>
          </p:cNvPr>
          <p:cNvGrpSpPr/>
          <p:nvPr/>
        </p:nvGrpSpPr>
        <p:grpSpPr>
          <a:xfrm>
            <a:off x="7145396" y="5171412"/>
            <a:ext cx="2351135" cy="360000"/>
            <a:chOff x="588263" y="2657420"/>
            <a:chExt cx="2351135" cy="360000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A9F401F8-F8CA-171B-C479-FC3345235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1" name="TextBox 43">
              <a:extLst>
                <a:ext uri="{FF2B5EF4-FFF2-40B4-BE49-F238E27FC236}">
                  <a16:creationId xmlns:a16="http://schemas.microsoft.com/office/drawing/2014/main" id="{D2363ACA-A109-D53E-57D1-21B4030A42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16" name="Step 4 Bottom">
            <a:extLst>
              <a:ext uri="{FF2B5EF4-FFF2-40B4-BE49-F238E27FC236}">
                <a16:creationId xmlns:a16="http://schemas.microsoft.com/office/drawing/2014/main" id="{51ED4F2D-C4F6-4114-D429-6C3C16960D8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Bring your case briefs to life</a:t>
            </a:r>
            <a:r>
              <a:rPr lang="en-US" noProof="0" dirty="0"/>
              <a:t> efficiently and professionally with templates and research condensed with ease, expediting your workflow.​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6A695E3A-2565-3EA7-0A8E-CC8BC49E35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6B51E034-A174-749C-C831-A357D4A054CC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uses Copilot to tailor her arguments for her mock trial assignment. Copilot helps create her presentation as she outlines her line of questioning with appropriate vocabulary and evidence.​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EF411A-1601-0F30-4735-A68E6BC803AB}"/>
              </a:ext>
            </a:extLst>
          </p:cNvPr>
          <p:cNvGrpSpPr/>
          <p:nvPr/>
        </p:nvGrpSpPr>
        <p:grpSpPr>
          <a:xfrm>
            <a:off x="3873235" y="5238029"/>
            <a:ext cx="2351135" cy="360000"/>
            <a:chOff x="588263" y="2177588"/>
            <a:chExt cx="2351135" cy="36000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7B24192-915F-D7E0-94B6-C24DDE4E3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46">
              <a:extLst>
                <a:ext uri="{FF2B5EF4-FFF2-40B4-BE49-F238E27FC236}">
                  <a16:creationId xmlns:a16="http://schemas.microsoft.com/office/drawing/2014/main" id="{C077A9AD-9E3E-06E5-699D-E98A1A8B7BD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97" name="Strep 5 Bottom">
            <a:extLst>
              <a:ext uri="{FF2B5EF4-FFF2-40B4-BE49-F238E27FC236}">
                <a16:creationId xmlns:a16="http://schemas.microsoft.com/office/drawing/2014/main" id="{916EF446-9F7F-55F8-C672-670A1FC807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Personalize presentations</a:t>
            </a:r>
            <a:r>
              <a:rPr lang="en-US" noProof="0" dirty="0"/>
              <a:t> for engaging your audience or professor and formally showcase your comprehension in an organized way.​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FE45105E-DF53-62C9-62B0-5D3600EED1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4:30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8DAA072E-EBC0-891A-8A71-0C9D8E3798CC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preps for her group’s mock trial project using Copilot to draft email introductions based on the individuals they need to attend to act as plaintiff, witnesses, and defense.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1305CC8-4BE8-ACED-7E27-D17D2D5478FD}"/>
              </a:ext>
            </a:extLst>
          </p:cNvPr>
          <p:cNvGrpSpPr/>
          <p:nvPr/>
        </p:nvGrpSpPr>
        <p:grpSpPr>
          <a:xfrm>
            <a:off x="859383" y="5264119"/>
            <a:ext cx="2351135" cy="360000"/>
            <a:chOff x="588263" y="1697756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1654519E-465A-C9A8-512F-BFCE1D55C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55">
              <a:extLst>
                <a:ext uri="{FF2B5EF4-FFF2-40B4-BE49-F238E27FC236}">
                  <a16:creationId xmlns:a16="http://schemas.microsoft.com/office/drawing/2014/main" id="{D756D355-825C-D8E8-B189-37658E39AC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87" name="Step 6 Bottom">
            <a:extLst>
              <a:ext uri="{FF2B5EF4-FFF2-40B4-BE49-F238E27FC236}">
                <a16:creationId xmlns:a16="http://schemas.microsoft.com/office/drawing/2014/main" id="{0D62237E-9BC4-DA6A-5430-1AB2565E67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Effortlessly create verbiage</a:t>
            </a:r>
            <a:r>
              <a:rPr lang="en-US" noProof="0" dirty="0"/>
              <a:t> with appropriate language and structure to give details about your content efficiently and professionally. </a:t>
            </a:r>
          </a:p>
        </p:txBody>
      </p:sp>
      <p:pic>
        <p:nvPicPr>
          <p:cNvPr id="5" name="Picture 2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65A8F6D2-1853-1B71-0A6C-D7C6F37DA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3155" y="3208260"/>
            <a:ext cx="2695542" cy="36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2749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Law student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