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hyperlink" Target="https://support.microsoft.com/en-us/topic/overview-of-microsoft-365-chat-preview-5b00a52d-7296-48ee-b938-b95b7209f737" TargetMode="External"/><Relationship Id="rId2" Type="http://schemas.openxmlformats.org/officeDocument/2006/relationships/image" Target="../media/image7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sv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F54028-3880-7D38-34E6-22048C2CB9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A40B4-D685-7F4E-5A4F-9EF06BCF7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noProof="0" dirty="0"/>
              <a:t>A day in the life of a </a:t>
            </a:r>
            <a:br>
              <a:rPr lang="en-US" noProof="0" dirty="0"/>
            </a:br>
            <a:r>
              <a:rPr lang="en-US" noProof="0" dirty="0"/>
              <a:t>Law student</a:t>
            </a:r>
          </a:p>
        </p:txBody>
      </p:sp>
      <p:sp>
        <p:nvSpPr>
          <p:cNvPr id="8" name="Available with">
            <a:extLst>
              <a:ext uri="{FF2B5EF4-FFF2-40B4-BE49-F238E27FC236}">
                <a16:creationId xmlns:a16="http://schemas.microsoft.com/office/drawing/2014/main" id="{B78888EB-C10C-B1A8-2418-C94ABB87D52A}"/>
              </a:ext>
            </a:extLst>
          </p:cNvPr>
          <p:cNvSpPr txBox="1"/>
          <p:nvPr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3" name="License">
            <a:extLst>
              <a:ext uri="{FF2B5EF4-FFF2-40B4-BE49-F238E27FC236}">
                <a16:creationId xmlns:a16="http://schemas.microsoft.com/office/drawing/2014/main" id="{CD3FE4AB-03DD-82D6-9A8D-AF90ED57FAAE}"/>
              </a:ext>
            </a:extLst>
          </p:cNvPr>
          <p:cNvSpPr txBox="1">
            <a:spLocks/>
          </p:cNvSpPr>
          <p:nvPr/>
        </p:nvSpPr>
        <p:spPr>
          <a:xfrm>
            <a:off x="6519224" y="521099"/>
            <a:ext cx="3599821" cy="169277"/>
          </a:xfrm>
          <a:prstGeom prst="rect">
            <a:avLst/>
          </a:prstGeom>
        </p:spPr>
        <p:txBody>
          <a:bodyPr lIns="0" rIns="0" anchor="ctr"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100" b="1" spc="-20" noProof="0" dirty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Microsoft 365 Copilot</a:t>
            </a:r>
          </a:p>
        </p:txBody>
      </p:sp>
      <p:sp>
        <p:nvSpPr>
          <p:cNvPr id="7" name="Scenario Level">
            <a:extLst>
              <a:ext uri="{FF2B5EF4-FFF2-40B4-BE49-F238E27FC236}">
                <a16:creationId xmlns:a16="http://schemas.microsoft.com/office/drawing/2014/main" id="{5D0BC9E8-740C-42B4-F5D2-5603C077E2E8}"/>
              </a:ext>
            </a:extLst>
          </p:cNvPr>
          <p:cNvSpPr txBox="1"/>
          <p:nvPr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4" name="Level">
            <a:extLst>
              <a:ext uri="{FF2B5EF4-FFF2-40B4-BE49-F238E27FC236}">
                <a16:creationId xmlns:a16="http://schemas.microsoft.com/office/drawing/2014/main" id="{C79D47AB-33F4-DAF1-7100-B77CC02C4695}"/>
              </a:ext>
            </a:extLst>
          </p:cNvPr>
          <p:cNvSpPr txBox="1">
            <a:spLocks/>
          </p:cNvSpPr>
          <p:nvPr/>
        </p:nvSpPr>
        <p:spPr>
          <a:xfrm>
            <a:off x="10443987" y="521099"/>
            <a:ext cx="1456966" cy="179100"/>
          </a:xfrm>
          <a:prstGeom prst="roundRect">
            <a:avLst>
              <a:gd name="adj" fmla="val 10035"/>
            </a:avLst>
          </a:prstGeom>
        </p:spPr>
        <p:txBody>
          <a:bodyPr lIns="0" rIns="0" anchor="ctr"/>
          <a:lstStyle>
            <a:defPPr>
              <a:defRPr lang="en-US"/>
            </a:defPPr>
            <a:lvl1pPr marR="0" indent="0" algn="r" defTabSz="932742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R="0" indent="-228600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spc="0" baseline="0"/>
            </a:lvl2pPr>
            <a:lvl3pPr marL="657225" marR="0" indent="-20002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spc="0" baseline="0"/>
            </a:lvl3pPr>
            <a:lvl4pPr marL="842963" marR="0" indent="-1809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4pPr>
            <a:lvl5pPr marL="1023938" marR="0" indent="-1682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5pPr>
            <a:lvl6pPr marL="2565040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3031412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97783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964155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noProof="0" dirty="0"/>
              <a:t>Buy</a:t>
            </a:r>
          </a:p>
        </p:txBody>
      </p:sp>
      <p:sp>
        <p:nvSpPr>
          <p:cNvPr id="3" name="Benefits">
            <a:extLst>
              <a:ext uri="{FF2B5EF4-FFF2-40B4-BE49-F238E27FC236}">
                <a16:creationId xmlns:a16="http://schemas.microsoft.com/office/drawing/2014/main" id="{7A71CA5B-46A8-6A9E-27D8-A968272AE76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sp>
        <p:nvSpPr>
          <p:cNvPr id="6" name="Benefit 1">
            <a:extLst>
              <a:ext uri="{FF2B5EF4-FFF2-40B4-BE49-F238E27FC236}">
                <a16:creationId xmlns:a16="http://schemas.microsoft.com/office/drawing/2014/main" id="{267CB9A0-B06E-15F7-965A-C7110101604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1286540" y="1134767"/>
            <a:ext cx="1703112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Save 45 minutes per day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B171D476-63FD-ABDB-55F3-83746C682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6270" y="1170767"/>
            <a:ext cx="144000" cy="144000"/>
          </a:xfrm>
          <a:prstGeom prst="rect">
            <a:avLst/>
          </a:prstGeom>
        </p:spPr>
      </p:pic>
      <p:sp>
        <p:nvSpPr>
          <p:cNvPr id="32" name="Benefit 2">
            <a:extLst>
              <a:ext uri="{FF2B5EF4-FFF2-40B4-BE49-F238E27FC236}">
                <a16:creationId xmlns:a16="http://schemas.microsoft.com/office/drawing/2014/main" id="{EFDE3991-708A-7478-4589-1CCFBF5C60B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3041355" y="1138427"/>
            <a:ext cx="1790096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More time to study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3935AF76-488A-075B-46F1-8A147CC8A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01189" y="1174427"/>
            <a:ext cx="144000" cy="144000"/>
          </a:xfrm>
          <a:prstGeom prst="rect">
            <a:avLst/>
          </a:prstGeom>
        </p:spPr>
      </p:pic>
      <p:sp>
        <p:nvSpPr>
          <p:cNvPr id="18" name="Benefit 3">
            <a:extLst>
              <a:ext uri="{FF2B5EF4-FFF2-40B4-BE49-F238E27FC236}">
                <a16:creationId xmlns:a16="http://schemas.microsoft.com/office/drawing/2014/main" id="{A3BB233F-EA61-ACC9-692B-B273521F29C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4877633" y="1145282"/>
            <a:ext cx="1712105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noProof="0" dirty="0">
                <a:solidFill>
                  <a:srgbClr val="73391D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Enhance experiences​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73391D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9D4DCC37-F034-64CC-A3F3-A23AD9B7D4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18140" y="1181282"/>
            <a:ext cx="144000" cy="1440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B3FF079-1072-F8FE-B365-8BDFF44ABC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0">
            <a:extLst>
              <a:ext uri="{FF2B5EF4-FFF2-40B4-BE49-F238E27FC236}">
                <a16:creationId xmlns:a16="http://schemas.microsoft.com/office/drawing/2014/main" id="{7F18A79C-409C-7749-476A-51CF49C50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0078D4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11" name="Text Placeholder 152">
            <a:extLst>
              <a:ext uri="{FF2B5EF4-FFF2-40B4-BE49-F238E27FC236}">
                <a16:creationId xmlns:a16="http://schemas.microsoft.com/office/drawing/2014/main" id="{FE811151-ED6A-8EBF-092B-8BB45ED6B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588781" y="365542"/>
            <a:ext cx="127000" cy="125999"/>
          </a:xfrm>
          <a:prstGeom prst="ellipse">
            <a:avLst/>
          </a:prstGeom>
          <a:solidFill>
            <a:srgbClr val="0078D4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12" name="Text Placeholder 152">
            <a:extLst>
              <a:ext uri="{FF2B5EF4-FFF2-40B4-BE49-F238E27FC236}">
                <a16:creationId xmlns:a16="http://schemas.microsoft.com/office/drawing/2014/main" id="{BCA1EC61-9527-84E4-13F3-26751406B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38" name="Name">
            <a:extLst>
              <a:ext uri="{FF2B5EF4-FFF2-40B4-BE49-F238E27FC236}">
                <a16:creationId xmlns:a16="http://schemas.microsoft.com/office/drawing/2014/main" id="{D663DF49-17D3-4D9B-CA17-4732CE471776}"/>
              </a:ext>
            </a:extLst>
          </p:cNvPr>
          <p:cNvSpPr txBox="1"/>
          <p:nvPr/>
        </p:nvSpPr>
        <p:spPr>
          <a:xfrm>
            <a:off x="10430234" y="1954918"/>
            <a:ext cx="1461442" cy="61555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Megan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is a Law student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3BC4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8A45F7AC-6415-1E3B-2D6A-B813097E5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11616886" y="2658889"/>
            <a:ext cx="274790" cy="274790"/>
          </a:xfrm>
          <a:prstGeom prst="rect">
            <a:avLst/>
          </a:prstGeom>
        </p:spPr>
      </p:pic>
      <p:sp>
        <p:nvSpPr>
          <p:cNvPr id="82" name="Step 1 Title">
            <a:extLst>
              <a:ext uri="{FF2B5EF4-FFF2-40B4-BE49-F238E27FC236}">
                <a16:creationId xmlns:a16="http://schemas.microsoft.com/office/drawing/2014/main" id="{A7FA583E-CDBA-9B6B-9041-12EF92BAFF9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7:00 am​</a:t>
            </a:r>
          </a:p>
        </p:txBody>
      </p:sp>
      <p:sp>
        <p:nvSpPr>
          <p:cNvPr id="66" name="Step 1 Top">
            <a:extLst>
              <a:ext uri="{FF2B5EF4-FFF2-40B4-BE49-F238E27FC236}">
                <a16:creationId xmlns:a16="http://schemas.microsoft.com/office/drawing/2014/main" id="{BD1BC520-4284-38F2-7722-E0A537B0A2D5}"/>
              </a:ext>
            </a:extLst>
          </p:cNvPr>
          <p:cNvSpPr txBox="1">
            <a:spLocks/>
          </p:cNvSpPr>
          <p:nvPr/>
        </p:nvSpPr>
        <p:spPr>
          <a:xfrm>
            <a:off x="584200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Megan needs to connect with her professor before class, so she asks Copilot to summarize the latest from the professor and draft an email addressing her remaining questions.​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EE31028-CFE6-C852-D8DB-66283613B0B7}"/>
              </a:ext>
            </a:extLst>
          </p:cNvPr>
          <p:cNvGrpSpPr/>
          <p:nvPr/>
        </p:nvGrpSpPr>
        <p:grpSpPr>
          <a:xfrm>
            <a:off x="800227" y="2743541"/>
            <a:ext cx="2351135" cy="360000"/>
            <a:chOff x="588263" y="1697756"/>
            <a:chExt cx="2351135" cy="360000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5182BDBE-F8AB-D1F7-9444-7184070A3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" name="TextBox 27">
              <a:extLst>
                <a:ext uri="{FF2B5EF4-FFF2-40B4-BE49-F238E27FC236}">
                  <a16:creationId xmlns:a16="http://schemas.microsoft.com/office/drawing/2014/main" id="{FAF6DEF4-EC84-C92A-46D8-0A8DFCCFFA4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67" name="Step 1 Bottom">
            <a:extLst>
              <a:ext uri="{FF2B5EF4-FFF2-40B4-BE49-F238E27FC236}">
                <a16:creationId xmlns:a16="http://schemas.microsoft.com/office/drawing/2014/main" id="{FEE2809D-0621-069F-6C1A-57AD6E019D9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3208260"/>
            <a:ext cx="2808000" cy="626701"/>
          </a:xfrm>
          <a:prstGeom prst="roundRect">
            <a:avLst>
              <a:gd name="adj" fmla="val 10001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Easily catch up </a:t>
            </a:r>
            <a:r>
              <a:rPr lang="en-US" noProof="0" dirty="0"/>
              <a:t>on mail and focus on the most important messages to address. Use additional time to prepare for the day. </a:t>
            </a:r>
          </a:p>
        </p:txBody>
      </p:sp>
      <p:sp>
        <p:nvSpPr>
          <p:cNvPr id="84" name="Step 2 Title">
            <a:extLst>
              <a:ext uri="{FF2B5EF4-FFF2-40B4-BE49-F238E27FC236}">
                <a16:creationId xmlns:a16="http://schemas.microsoft.com/office/drawing/2014/main" id="{BAEC6AD4-9325-9421-3610-498958DB2A9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8:15 am</a:t>
            </a:r>
          </a:p>
        </p:txBody>
      </p:sp>
      <p:sp>
        <p:nvSpPr>
          <p:cNvPr id="68" name="Step 2 Top">
            <a:extLst>
              <a:ext uri="{FF2B5EF4-FFF2-40B4-BE49-F238E27FC236}">
                <a16:creationId xmlns:a16="http://schemas.microsoft.com/office/drawing/2014/main" id="{0DD594B8-9D6E-12DD-3CDB-255DCD02A95B}"/>
              </a:ext>
            </a:extLst>
          </p:cNvPr>
          <p:cNvSpPr txBox="1">
            <a:spLocks/>
          </p:cNvSpPr>
          <p:nvPr/>
        </p:nvSpPr>
        <p:spPr>
          <a:xfrm>
            <a:off x="3776898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Segoe UI"/>
              </a:rPr>
              <a:t>Megan asks Copilot in Teams to review the deposition from yesterday to review the meeting summary and highlight key pieces of evidence.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E6885D-1B81-9EFF-6357-FED3973CE811}"/>
              </a:ext>
            </a:extLst>
          </p:cNvPr>
          <p:cNvGrpSpPr/>
          <p:nvPr/>
        </p:nvGrpSpPr>
        <p:grpSpPr>
          <a:xfrm>
            <a:off x="3905609" y="2759747"/>
            <a:ext cx="2351135" cy="360000"/>
            <a:chOff x="588263" y="3617084"/>
            <a:chExt cx="2351135" cy="360000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2F4DB97-C656-2155-62F0-DEA168DAC1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" name="TextBox 59">
              <a:extLst>
                <a:ext uri="{FF2B5EF4-FFF2-40B4-BE49-F238E27FC236}">
                  <a16:creationId xmlns:a16="http://schemas.microsoft.com/office/drawing/2014/main" id="{5D08524A-743B-BC18-0E0B-9A58BD9715C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69" name="Step 2 Bottom">
            <a:extLst>
              <a:ext uri="{FF2B5EF4-FFF2-40B4-BE49-F238E27FC236}">
                <a16:creationId xmlns:a16="http://schemas.microsoft.com/office/drawing/2014/main" id="{F4BC0FF6-5127-2930-CE1A-2C7B88E55E2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 lnSpcReduction="10000"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Stay connected</a:t>
            </a:r>
            <a:r>
              <a:rPr lang="en-US" noProof="0" dirty="0"/>
              <a:t> and prioritize with a summary of  your meeting or study session and spend more time working on the details based on the pacing of your assignments. ​</a:t>
            </a:r>
          </a:p>
        </p:txBody>
      </p:sp>
      <p:sp>
        <p:nvSpPr>
          <p:cNvPr id="83" name="Step 3 Title">
            <a:extLst>
              <a:ext uri="{FF2B5EF4-FFF2-40B4-BE49-F238E27FC236}">
                <a16:creationId xmlns:a16="http://schemas.microsoft.com/office/drawing/2014/main" id="{F45B7DBF-4C69-CA94-531A-4BE26E5815F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9:00 am</a:t>
            </a:r>
          </a:p>
        </p:txBody>
      </p:sp>
      <p:sp>
        <p:nvSpPr>
          <p:cNvPr id="70" name="Step 3 Top">
            <a:extLst>
              <a:ext uri="{FF2B5EF4-FFF2-40B4-BE49-F238E27FC236}">
                <a16:creationId xmlns:a16="http://schemas.microsoft.com/office/drawing/2014/main" id="{772D637D-183F-7C57-9873-1A845F1B983D}"/>
              </a:ext>
            </a:extLst>
          </p:cNvPr>
          <p:cNvSpPr txBox="1">
            <a:spLocks/>
          </p:cNvSpPr>
          <p:nvPr/>
        </p:nvSpPr>
        <p:spPr>
          <a:xfrm>
            <a:off x="6969595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Megan creates a study guide with Copilot Chat as her personal study assistant to test her comprehension of her lecture notes and homework documents as she preps for her midterm exams.  ​</a:t>
            </a:r>
          </a:p>
        </p:txBody>
      </p:sp>
      <p:pic>
        <p:nvPicPr>
          <p:cNvPr id="79" name="Picture 78">
            <a:hlinkClick r:id="rId12"/>
            <a:extLst>
              <a:ext uri="{FF2B5EF4-FFF2-40B4-BE49-F238E27FC236}">
                <a16:creationId xmlns:a16="http://schemas.microsoft.com/office/drawing/2014/main" id="{B4CC4955-499E-B5AA-E54E-2852C270C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7281015" y="275357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E04B2A16-6540-27BE-89C7-0A255B94C73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739966" y="2848936"/>
            <a:ext cx="1457189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71" name="Step 3 Bottom">
            <a:extLst>
              <a:ext uri="{FF2B5EF4-FFF2-40B4-BE49-F238E27FC236}">
                <a16:creationId xmlns:a16="http://schemas.microsoft.com/office/drawing/2014/main" id="{E7334BEA-6DCB-37DA-E24C-6D3F14E77BE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Personalize learning </a:t>
            </a:r>
            <a:r>
              <a:rPr lang="en-US" noProof="0" dirty="0"/>
              <a:t>for knowledge checks and study assistance to ensure you master the concepts presented in your class materials.​</a:t>
            </a:r>
          </a:p>
        </p:txBody>
      </p:sp>
      <p:sp>
        <p:nvSpPr>
          <p:cNvPr id="88" name="Step 4 Title">
            <a:extLst>
              <a:ext uri="{FF2B5EF4-FFF2-40B4-BE49-F238E27FC236}">
                <a16:creationId xmlns:a16="http://schemas.microsoft.com/office/drawing/2014/main" id="{2886EA0E-3DEF-8B6A-5164-9CE7E47D44A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11:30 am</a:t>
            </a:r>
          </a:p>
        </p:txBody>
      </p:sp>
      <p:sp>
        <p:nvSpPr>
          <p:cNvPr id="103" name="Step 4 Top">
            <a:extLst>
              <a:ext uri="{FF2B5EF4-FFF2-40B4-BE49-F238E27FC236}">
                <a16:creationId xmlns:a16="http://schemas.microsoft.com/office/drawing/2014/main" id="{254646AD-12F0-5007-6527-41408670A2FA}"/>
              </a:ext>
            </a:extLst>
          </p:cNvPr>
          <p:cNvSpPr txBox="1">
            <a:spLocks/>
          </p:cNvSpPr>
          <p:nvPr/>
        </p:nvSpPr>
        <p:spPr>
          <a:xfrm>
            <a:off x="6969595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Copilot in Word assists Megan in drafting an amicus brief for her criminal law project, ensuring the interest, summary, argument, and conclusion are thoroughly represented. ​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9655830-BD6F-4A9A-0321-1B84AB842065}"/>
              </a:ext>
            </a:extLst>
          </p:cNvPr>
          <p:cNvGrpSpPr/>
          <p:nvPr/>
        </p:nvGrpSpPr>
        <p:grpSpPr>
          <a:xfrm>
            <a:off x="7145396" y="5171412"/>
            <a:ext cx="2351135" cy="360000"/>
            <a:chOff x="588263" y="2657420"/>
            <a:chExt cx="2351135" cy="360000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A9F401F8-F8CA-171B-C479-FC3345235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1" name="TextBox 43">
              <a:extLst>
                <a:ext uri="{FF2B5EF4-FFF2-40B4-BE49-F238E27FC236}">
                  <a16:creationId xmlns:a16="http://schemas.microsoft.com/office/drawing/2014/main" id="{D2363ACA-A109-D53E-57D1-21B4030A42D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16" name="Step 4 Bottom">
            <a:extLst>
              <a:ext uri="{FF2B5EF4-FFF2-40B4-BE49-F238E27FC236}">
                <a16:creationId xmlns:a16="http://schemas.microsoft.com/office/drawing/2014/main" id="{51ED4F2D-C4F6-4114-D429-6C3C16960D8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Bring your case briefs to life</a:t>
            </a:r>
            <a:r>
              <a:rPr lang="en-US" noProof="0" dirty="0"/>
              <a:t> efficiently and professionally with templates and research condensed with ease, expediting your workflow.​</a:t>
            </a:r>
          </a:p>
        </p:txBody>
      </p:sp>
      <p:sp>
        <p:nvSpPr>
          <p:cNvPr id="86" name="Step 5 Title">
            <a:extLst>
              <a:ext uri="{FF2B5EF4-FFF2-40B4-BE49-F238E27FC236}">
                <a16:creationId xmlns:a16="http://schemas.microsoft.com/office/drawing/2014/main" id="{6A695E3A-2565-3EA7-0A8E-CC8BC49E351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2:00 pm</a:t>
            </a:r>
          </a:p>
        </p:txBody>
      </p:sp>
      <p:sp>
        <p:nvSpPr>
          <p:cNvPr id="91" name="Step 5 Top">
            <a:extLst>
              <a:ext uri="{FF2B5EF4-FFF2-40B4-BE49-F238E27FC236}">
                <a16:creationId xmlns:a16="http://schemas.microsoft.com/office/drawing/2014/main" id="{6B51E034-A174-749C-C831-A357D4A054CC}"/>
              </a:ext>
            </a:extLst>
          </p:cNvPr>
          <p:cNvSpPr txBox="1">
            <a:spLocks/>
          </p:cNvSpPr>
          <p:nvPr/>
        </p:nvSpPr>
        <p:spPr>
          <a:xfrm>
            <a:off x="3776898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Megan uses Copilot to tailor her arguments for her mock trial assignment. Copilot helps create her presentation as she outlines her line of questioning with appropriate vocabulary and evidence.​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EF411A-1601-0F30-4735-A68E6BC803AB}"/>
              </a:ext>
            </a:extLst>
          </p:cNvPr>
          <p:cNvGrpSpPr/>
          <p:nvPr/>
        </p:nvGrpSpPr>
        <p:grpSpPr>
          <a:xfrm>
            <a:off x="3873235" y="5238029"/>
            <a:ext cx="2351135" cy="360000"/>
            <a:chOff x="588263" y="2177588"/>
            <a:chExt cx="2351135" cy="360000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07B24192-915F-D7E0-94B6-C24DDE4E3A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6" name="TextBox 46">
              <a:extLst>
                <a:ext uri="{FF2B5EF4-FFF2-40B4-BE49-F238E27FC236}">
                  <a16:creationId xmlns:a16="http://schemas.microsoft.com/office/drawing/2014/main" id="{C077A9AD-9E3E-06E5-699D-E98A1A8B7BD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97" name="Strep 5 Bottom">
            <a:extLst>
              <a:ext uri="{FF2B5EF4-FFF2-40B4-BE49-F238E27FC236}">
                <a16:creationId xmlns:a16="http://schemas.microsoft.com/office/drawing/2014/main" id="{916EF446-9F7F-55F8-C672-670A1FC8074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Personalize presentations</a:t>
            </a:r>
            <a:r>
              <a:rPr lang="en-US" noProof="0" dirty="0"/>
              <a:t> for engaging your audience or professor and formally showcase your comprehension in an organized way.​</a:t>
            </a:r>
          </a:p>
        </p:txBody>
      </p:sp>
      <p:sp>
        <p:nvSpPr>
          <p:cNvPr id="85" name="Step 6 TItle">
            <a:extLst>
              <a:ext uri="{FF2B5EF4-FFF2-40B4-BE49-F238E27FC236}">
                <a16:creationId xmlns:a16="http://schemas.microsoft.com/office/drawing/2014/main" id="{FE45105E-DF53-62C9-62B0-5D3600EED1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4:30 pm</a:t>
            </a:r>
          </a:p>
        </p:txBody>
      </p:sp>
      <p:sp>
        <p:nvSpPr>
          <p:cNvPr id="81" name="Step 6 Top">
            <a:extLst>
              <a:ext uri="{FF2B5EF4-FFF2-40B4-BE49-F238E27FC236}">
                <a16:creationId xmlns:a16="http://schemas.microsoft.com/office/drawing/2014/main" id="{8DAA072E-EBC0-891A-8A71-0C9D8E3798CC}"/>
              </a:ext>
            </a:extLst>
          </p:cNvPr>
          <p:cNvSpPr txBox="1">
            <a:spLocks/>
          </p:cNvSpPr>
          <p:nvPr/>
        </p:nvSpPr>
        <p:spPr>
          <a:xfrm>
            <a:off x="584200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 anchor="t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Megan preps for her group’s mock trial project using Copilot to draft email introductions based on the individuals they need to attend to act as plaintiff, witnesses, and defense. 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1305CC8-4BE8-ACED-7E27-D17D2D5478FD}"/>
              </a:ext>
            </a:extLst>
          </p:cNvPr>
          <p:cNvGrpSpPr/>
          <p:nvPr/>
        </p:nvGrpSpPr>
        <p:grpSpPr>
          <a:xfrm>
            <a:off x="859383" y="5264119"/>
            <a:ext cx="2351135" cy="360000"/>
            <a:chOff x="588263" y="1697756"/>
            <a:chExt cx="2351135" cy="360000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1654519E-465A-C9A8-512F-BFCE1D55CF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" name="TextBox 55">
              <a:extLst>
                <a:ext uri="{FF2B5EF4-FFF2-40B4-BE49-F238E27FC236}">
                  <a16:creationId xmlns:a16="http://schemas.microsoft.com/office/drawing/2014/main" id="{D756D355-825C-D8E8-B189-37658E39AC5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87" name="Step 6 Bottom">
            <a:extLst>
              <a:ext uri="{FF2B5EF4-FFF2-40B4-BE49-F238E27FC236}">
                <a16:creationId xmlns:a16="http://schemas.microsoft.com/office/drawing/2014/main" id="{0D62237E-9BC4-DA6A-5430-1AB2565E674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Effortlessly create verbiage</a:t>
            </a:r>
            <a:r>
              <a:rPr lang="en-US" noProof="0" dirty="0"/>
              <a:t> with appropriate language and structure to give details about your content efficiently and professionally. </a:t>
            </a:r>
          </a:p>
        </p:txBody>
      </p:sp>
      <p:pic>
        <p:nvPicPr>
          <p:cNvPr id="5" name="Picture 2" descr="A person with her hand on her chin&#10;&#10;Description automatically generated">
            <a:extLst>
              <a:ext uri="{FF2B5EF4-FFF2-40B4-BE49-F238E27FC236}">
                <a16:creationId xmlns:a16="http://schemas.microsoft.com/office/drawing/2014/main" id="{65A8F6D2-1853-1B71-0A6C-D7C6F37DA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83155" y="3208260"/>
            <a:ext cx="2695542" cy="363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2749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400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 Law student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2025-02-11T15:15:03Z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