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5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AA5EF-6B1F-A3BD-7849-B6380776C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5BD9B-25AE-9A4B-4508-2C2CA1B9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 dirty="0"/>
              <a:t>A day in the life of a </a:t>
            </a:r>
            <a:br>
              <a:rPr lang="en-US" noProof="0" dirty="0"/>
            </a:br>
            <a:r>
              <a:rPr lang="en-US" noProof="0" dirty="0"/>
              <a:t>Law student using Copilot Chat</a:t>
            </a:r>
          </a:p>
        </p:txBody>
      </p:sp>
      <p:sp>
        <p:nvSpPr>
          <p:cNvPr id="8" name="Available with">
            <a:extLst>
              <a:ext uri="{FF2B5EF4-FFF2-40B4-BE49-F238E27FC236}">
                <a16:creationId xmlns:a16="http://schemas.microsoft.com/office/drawing/2014/main" id="{B85A8936-9CC1-4C8E-FDF4-F7CE0B0CA143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3" name="License">
            <a:extLst>
              <a:ext uri="{FF2B5EF4-FFF2-40B4-BE49-F238E27FC236}">
                <a16:creationId xmlns:a16="http://schemas.microsoft.com/office/drawing/2014/main" id="{FB906810-D435-90C7-C6EA-79CEEBE4836B}"/>
              </a:ext>
            </a:extLst>
          </p:cNvPr>
          <p:cNvSpPr txBox="1">
            <a:spLocks/>
          </p:cNvSpPr>
          <p:nvPr/>
        </p:nvSpPr>
        <p:spPr>
          <a:xfrm>
            <a:off x="6519224" y="521099"/>
            <a:ext cx="3599821" cy="169277"/>
          </a:xfrm>
          <a:prstGeom prst="rect">
            <a:avLst/>
          </a:prstGeom>
        </p:spPr>
        <p:txBody>
          <a:bodyPr lIns="0" rIns="0" anchor="ctr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100" b="1" spc="-20" noProof="0" dirty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Microsoft 365 Copilot Chat</a:t>
            </a:r>
          </a:p>
        </p:txBody>
      </p:sp>
      <p:sp>
        <p:nvSpPr>
          <p:cNvPr id="7" name="Scenario Level">
            <a:extLst>
              <a:ext uri="{FF2B5EF4-FFF2-40B4-BE49-F238E27FC236}">
                <a16:creationId xmlns:a16="http://schemas.microsoft.com/office/drawing/2014/main" id="{182FBCEF-1AA5-4BAD-AAD9-14E635F7CF2B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4" name="Level">
            <a:extLst>
              <a:ext uri="{FF2B5EF4-FFF2-40B4-BE49-F238E27FC236}">
                <a16:creationId xmlns:a16="http://schemas.microsoft.com/office/drawing/2014/main" id="{E6E8D9F7-D08C-96C9-99D5-4EBB870DA9B8}"/>
              </a:ext>
            </a:extLst>
          </p:cNvPr>
          <p:cNvSpPr txBox="1">
            <a:spLocks/>
          </p:cNvSpPr>
          <p:nvPr/>
        </p:nvSpPr>
        <p:spPr>
          <a:xfrm>
            <a:off x="10443987" y="521099"/>
            <a:ext cx="1456966" cy="179100"/>
          </a:xfrm>
          <a:prstGeom prst="roundRect">
            <a:avLst>
              <a:gd name="adj" fmla="val 10035"/>
            </a:avLst>
          </a:prstGeom>
        </p:spPr>
        <p:txBody>
          <a:bodyPr lIns="0" rIns="0" anchor="ctr"/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R="0" indent="-22860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spc="0" baseline="0"/>
            </a:lvl2pPr>
            <a:lvl3pPr marL="657225" marR="0" indent="-20002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spc="0" baseline="0"/>
            </a:lvl3pPr>
            <a:lvl4pPr marL="842963" marR="0" indent="-1809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4pPr>
            <a:lvl5pPr marL="1023938" marR="0" indent="-1682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noProof="0"/>
              <a:t>Start</a:t>
            </a:r>
          </a:p>
        </p:txBody>
      </p:sp>
      <p:sp>
        <p:nvSpPr>
          <p:cNvPr id="3" name="Benefits">
            <a:extLst>
              <a:ext uri="{FF2B5EF4-FFF2-40B4-BE49-F238E27FC236}">
                <a16:creationId xmlns:a16="http://schemas.microsoft.com/office/drawing/2014/main" id="{AA7356F5-381F-55FA-98BD-56BFF6D04A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6" name="Benefit 1">
            <a:extLst>
              <a:ext uri="{FF2B5EF4-FFF2-40B4-BE49-F238E27FC236}">
                <a16:creationId xmlns:a16="http://schemas.microsoft.com/office/drawing/2014/main" id="{45B0DB72-5ECF-3A22-6DE7-5158B09042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286540" y="1134767"/>
            <a:ext cx="1703112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Save 45 minutes per day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EDD6AC7-C8CF-F223-76B6-E44F893E5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32" name="Benefit 2">
            <a:extLst>
              <a:ext uri="{FF2B5EF4-FFF2-40B4-BE49-F238E27FC236}">
                <a16:creationId xmlns:a16="http://schemas.microsoft.com/office/drawing/2014/main" id="{D929918A-8938-A45C-D7BC-C303DFFAE4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041355" y="1138427"/>
            <a:ext cx="1790096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More time to study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A6327922-DB82-539C-E72A-D9E13FD91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1189" y="1174427"/>
            <a:ext cx="144000" cy="144000"/>
          </a:xfrm>
          <a:prstGeom prst="rect">
            <a:avLst/>
          </a:prstGeom>
        </p:spPr>
      </p:pic>
      <p:sp>
        <p:nvSpPr>
          <p:cNvPr id="18" name="Benefit 3">
            <a:extLst>
              <a:ext uri="{FF2B5EF4-FFF2-40B4-BE49-F238E27FC236}">
                <a16:creationId xmlns:a16="http://schemas.microsoft.com/office/drawing/2014/main" id="{34995E4C-3D16-6B6F-8CEF-824C0F493C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877633" y="1145282"/>
            <a:ext cx="17121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>
                <a:solidFill>
                  <a:srgbClr val="7339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Enhance experiences​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3391D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3CF8C32-0D72-3D9E-673A-2B29C87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8140" y="1181282"/>
            <a:ext cx="144000" cy="14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F39A6E-2BC9-6DF6-9127-9869A7E60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0">
            <a:extLst>
              <a:ext uri="{FF2B5EF4-FFF2-40B4-BE49-F238E27FC236}">
                <a16:creationId xmlns:a16="http://schemas.microsoft.com/office/drawing/2014/main" id="{64706AB7-0C4D-4808-924A-749876333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11" name="Text Placeholder 152">
            <a:extLst>
              <a:ext uri="{FF2B5EF4-FFF2-40B4-BE49-F238E27FC236}">
                <a16:creationId xmlns:a16="http://schemas.microsoft.com/office/drawing/2014/main" id="{7123E847-CDF0-38A6-E321-AAEDE3888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88781" y="365542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12" name="Text Placeholder 152">
            <a:extLst>
              <a:ext uri="{FF2B5EF4-FFF2-40B4-BE49-F238E27FC236}">
                <a16:creationId xmlns:a16="http://schemas.microsoft.com/office/drawing/2014/main" id="{FDD5EB9E-4AA2-9D58-055A-FFED135D4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38" name="Name">
            <a:extLst>
              <a:ext uri="{FF2B5EF4-FFF2-40B4-BE49-F238E27FC236}">
                <a16:creationId xmlns:a16="http://schemas.microsoft.com/office/drawing/2014/main" id="{84F8D506-8B17-16E8-25CF-127F0A9A47E3}"/>
              </a:ext>
            </a:extLst>
          </p:cNvPr>
          <p:cNvSpPr txBox="1"/>
          <p:nvPr/>
        </p:nvSpPr>
        <p:spPr>
          <a:xfrm>
            <a:off x="10430234" y="1954918"/>
            <a:ext cx="1461442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Alex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 Law student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7F3B57D0-1AEE-5610-B316-E49DA4E2A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1616886" y="2658889"/>
            <a:ext cx="274790" cy="274790"/>
          </a:xfrm>
          <a:prstGeom prst="rect">
            <a:avLst/>
          </a:prstGeom>
        </p:spPr>
      </p:pic>
      <p:sp>
        <p:nvSpPr>
          <p:cNvPr id="82" name="Step 1 Title">
            <a:extLst>
              <a:ext uri="{FF2B5EF4-FFF2-40B4-BE49-F238E27FC236}">
                <a16:creationId xmlns:a16="http://schemas.microsoft.com/office/drawing/2014/main" id="{74607BE1-2E8E-DACC-8F9B-7A4B56ADDD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8:15 am​</a:t>
            </a:r>
          </a:p>
        </p:txBody>
      </p:sp>
      <p:sp>
        <p:nvSpPr>
          <p:cNvPr id="66" name="Step 1 Top">
            <a:extLst>
              <a:ext uri="{FF2B5EF4-FFF2-40B4-BE49-F238E27FC236}">
                <a16:creationId xmlns:a16="http://schemas.microsoft.com/office/drawing/2014/main" id="{AEF830BA-90BF-C79B-E2B0-C4942A6DF43A}"/>
              </a:ext>
            </a:extLst>
          </p:cNvPr>
          <p:cNvSpPr txBox="1">
            <a:spLocks/>
          </p:cNvSpPr>
          <p:nvPr/>
        </p:nvSpPr>
        <p:spPr>
          <a:xfrm>
            <a:off x="584200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Alex needs to connect with her professor before lecture for the day, so she has Copilot Chat draft an email addressing her questions regarding the amicus brief requirements. </a:t>
            </a:r>
          </a:p>
        </p:txBody>
      </p:sp>
      <p:pic>
        <p:nvPicPr>
          <p:cNvPr id="73" name="Picture 72">
            <a:hlinkClick r:id="rId10"/>
            <a:extLst>
              <a:ext uri="{FF2B5EF4-FFF2-40B4-BE49-F238E27FC236}">
                <a16:creationId xmlns:a16="http://schemas.microsoft.com/office/drawing/2014/main" id="{D19968F6-2BDD-9C7E-531F-AE444D668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903889" y="2753574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2F02F3B-6E00-D744-FAD3-C7119EDE4F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62840" y="2848936"/>
            <a:ext cx="12016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100" noProof="0" dirty="0">
                <a:solidFill>
                  <a:prstClr val="black"/>
                </a:solidFill>
                <a:latin typeface="Segoe UI Semibold"/>
              </a:rPr>
              <a:t>Copilot Chat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  <a:endParaRPr lang="en-US" sz="1100" noProof="0" dirty="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67" name="Step 1 Bottom">
            <a:extLst>
              <a:ext uri="{FF2B5EF4-FFF2-40B4-BE49-F238E27FC236}">
                <a16:creationId xmlns:a16="http://schemas.microsoft.com/office/drawing/2014/main" id="{2E0A2AC3-CF68-8496-F6FB-66BCEA9E34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84200" y="3208260"/>
            <a:ext cx="2808000" cy="626701"/>
          </a:xfrm>
          <a:prstGeom prst="roundRect">
            <a:avLst>
              <a:gd name="adj" fmla="val 10001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Easily catch up </a:t>
            </a:r>
            <a:r>
              <a:rPr lang="en-US" noProof="0" dirty="0"/>
              <a:t>on mail and focus on the most important messages to address. Use additional time to prepare for the day. </a:t>
            </a:r>
          </a:p>
        </p:txBody>
      </p:sp>
      <p:sp>
        <p:nvSpPr>
          <p:cNvPr id="84" name="Step 2 Title">
            <a:extLst>
              <a:ext uri="{FF2B5EF4-FFF2-40B4-BE49-F238E27FC236}">
                <a16:creationId xmlns:a16="http://schemas.microsoft.com/office/drawing/2014/main" id="{B90B1A8A-376C-0B18-3D2D-49F5A4E0B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8:45 am</a:t>
            </a:r>
          </a:p>
        </p:txBody>
      </p:sp>
      <p:sp>
        <p:nvSpPr>
          <p:cNvPr id="68" name="Step 2 Top">
            <a:extLst>
              <a:ext uri="{FF2B5EF4-FFF2-40B4-BE49-F238E27FC236}">
                <a16:creationId xmlns:a16="http://schemas.microsoft.com/office/drawing/2014/main" id="{1F6869D3-7DB9-B9A8-E772-ACBF6F250255}"/>
              </a:ext>
            </a:extLst>
          </p:cNvPr>
          <p:cNvSpPr txBox="1">
            <a:spLocks/>
          </p:cNvSpPr>
          <p:nvPr/>
        </p:nvSpPr>
        <p:spPr>
          <a:xfrm>
            <a:off x="3776898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Alex asks Copilot Chat to create an outline for today's chapter of the criminal law textbook so she can organize her notes accordingly before the lecture begins. </a:t>
            </a:r>
          </a:p>
        </p:txBody>
      </p:sp>
      <p:pic>
        <p:nvPicPr>
          <p:cNvPr id="76" name="Picture 75">
            <a:hlinkClick r:id="rId10"/>
            <a:extLst>
              <a:ext uri="{FF2B5EF4-FFF2-40B4-BE49-F238E27FC236}">
                <a16:creationId xmlns:a16="http://schemas.microsoft.com/office/drawing/2014/main" id="{3AD798BF-84D9-B5ED-34AA-F2377DF4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4003675" y="2753574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8ADEAA3-BC18-604A-B537-50F973DC41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62626" y="2848936"/>
            <a:ext cx="1262249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100" noProof="0" dirty="0">
                <a:solidFill>
                  <a:prstClr val="black"/>
                </a:solidFill>
                <a:latin typeface="Segoe UI Semibold"/>
              </a:rPr>
              <a:t>Copilot Chat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  <a:endParaRPr lang="en-US" sz="1100" noProof="0" dirty="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69" name="Step 2 Bottom">
            <a:extLst>
              <a:ext uri="{FF2B5EF4-FFF2-40B4-BE49-F238E27FC236}">
                <a16:creationId xmlns:a16="http://schemas.microsoft.com/office/drawing/2014/main" id="{FF078704-CD94-65AA-CE66-9AC42B0E53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719286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Get started </a:t>
            </a:r>
            <a:r>
              <a:rPr lang="en-US" noProof="0" dirty="0"/>
              <a:t>with a draft or outline and spend more time working on the details based on the pacing of your assignments. </a:t>
            </a:r>
          </a:p>
        </p:txBody>
      </p:sp>
      <p:sp>
        <p:nvSpPr>
          <p:cNvPr id="83" name="Step 3 Title">
            <a:extLst>
              <a:ext uri="{FF2B5EF4-FFF2-40B4-BE49-F238E27FC236}">
                <a16:creationId xmlns:a16="http://schemas.microsoft.com/office/drawing/2014/main" id="{8A678699-0961-8F1A-8602-51E6B89B21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11:00 am</a:t>
            </a:r>
          </a:p>
        </p:txBody>
      </p:sp>
      <p:sp>
        <p:nvSpPr>
          <p:cNvPr id="70" name="Step 3 Top">
            <a:extLst>
              <a:ext uri="{FF2B5EF4-FFF2-40B4-BE49-F238E27FC236}">
                <a16:creationId xmlns:a16="http://schemas.microsoft.com/office/drawing/2014/main" id="{BC96825B-1BE3-FBD2-2094-CAC4DB4C4848}"/>
              </a:ext>
            </a:extLst>
          </p:cNvPr>
          <p:cNvSpPr txBox="1">
            <a:spLocks/>
          </p:cNvSpPr>
          <p:nvPr/>
        </p:nvSpPr>
        <p:spPr>
          <a:xfrm>
            <a:off x="6969595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Alex creates a study guide with Copilot Chat as her personal study assistant to test her comprehension as she preps for her midterm exams. </a:t>
            </a:r>
          </a:p>
        </p:txBody>
      </p:sp>
      <p:pic>
        <p:nvPicPr>
          <p:cNvPr id="79" name="Picture 78">
            <a:hlinkClick r:id="rId10"/>
            <a:extLst>
              <a:ext uri="{FF2B5EF4-FFF2-40B4-BE49-F238E27FC236}">
                <a16:creationId xmlns:a16="http://schemas.microsoft.com/office/drawing/2014/main" id="{5CFFDA58-4E9F-4236-D1F7-55A6CF17B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7281015" y="2753574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FE28709C-DBD6-75F0-28B6-8C80746B41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739966" y="2848936"/>
            <a:ext cx="1457189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100" noProof="0" dirty="0">
                <a:solidFill>
                  <a:prstClr val="black"/>
                </a:solidFill>
                <a:latin typeface="Segoe UI Semibold"/>
              </a:rPr>
              <a:t>Copilot Chat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  <a:endParaRPr lang="en-US" sz="1100" noProof="0" dirty="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71" name="Step 3 Bottom">
            <a:extLst>
              <a:ext uri="{FF2B5EF4-FFF2-40B4-BE49-F238E27FC236}">
                <a16:creationId xmlns:a16="http://schemas.microsoft.com/office/drawing/2014/main" id="{C3E87ED3-4C52-7729-C988-12AE978F90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6969595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Personalize learning </a:t>
            </a:r>
            <a:r>
              <a:rPr lang="en-US" noProof="0" dirty="0"/>
              <a:t>for knowledge checks and study assistance to ensure you master the concepts presented in your class materials.​</a:t>
            </a:r>
          </a:p>
        </p:txBody>
      </p:sp>
      <p:sp>
        <p:nvSpPr>
          <p:cNvPr id="88" name="Step 4 Title">
            <a:extLst>
              <a:ext uri="{FF2B5EF4-FFF2-40B4-BE49-F238E27FC236}">
                <a16:creationId xmlns:a16="http://schemas.microsoft.com/office/drawing/2014/main" id="{8AE68B17-1C02-E1F8-3E51-BAEC0B1E8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11:30 am</a:t>
            </a:r>
          </a:p>
        </p:txBody>
      </p:sp>
      <p:sp>
        <p:nvSpPr>
          <p:cNvPr id="103" name="Step 4 Top">
            <a:extLst>
              <a:ext uri="{FF2B5EF4-FFF2-40B4-BE49-F238E27FC236}">
                <a16:creationId xmlns:a16="http://schemas.microsoft.com/office/drawing/2014/main" id="{BFCD5308-FEAD-7D94-8DA2-097EBE6136AB}"/>
              </a:ext>
            </a:extLst>
          </p:cNvPr>
          <p:cNvSpPr txBox="1">
            <a:spLocks/>
          </p:cNvSpPr>
          <p:nvPr/>
        </p:nvSpPr>
        <p:spPr>
          <a:xfrm>
            <a:off x="6969595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Copilot Chat assists Alex in researching various cases for her criminal law project, enabling her to ask questions to go beyond surface level information. ​</a:t>
            </a:r>
          </a:p>
        </p:txBody>
      </p:sp>
      <p:pic>
        <p:nvPicPr>
          <p:cNvPr id="118" name="Picture 117">
            <a:hlinkClick r:id="rId10"/>
            <a:extLst>
              <a:ext uri="{FF2B5EF4-FFF2-40B4-BE49-F238E27FC236}">
                <a16:creationId xmlns:a16="http://schemas.microsoft.com/office/drawing/2014/main" id="{B5DD89B2-2923-ED52-1010-67B73E9D7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7281015" y="5202331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9FC8B63D-F985-1675-BE86-C6C13E80A2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739966" y="5297693"/>
            <a:ext cx="127791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100" noProof="0" dirty="0">
                <a:solidFill>
                  <a:prstClr val="black"/>
                </a:solidFill>
                <a:latin typeface="Segoe UI Semibold"/>
              </a:rPr>
              <a:t>Copilot Chat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  <a:endParaRPr lang="en-US" sz="1100" noProof="0" dirty="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116" name="Step 4 Bottom">
            <a:extLst>
              <a:ext uri="{FF2B5EF4-FFF2-40B4-BE49-F238E27FC236}">
                <a16:creationId xmlns:a16="http://schemas.microsoft.com/office/drawing/2014/main" id="{294A8C2C-E839-B5E3-B9A2-3E5CB89110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6969595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Dive deeper into content</a:t>
            </a:r>
            <a:r>
              <a:rPr lang="en-US" noProof="0" dirty="0"/>
              <a:t> with case summaries, and the ability to explore research and ask questions to improve understanding.</a:t>
            </a:r>
          </a:p>
        </p:txBody>
      </p:sp>
      <p:sp>
        <p:nvSpPr>
          <p:cNvPr id="86" name="Step 5 Title">
            <a:extLst>
              <a:ext uri="{FF2B5EF4-FFF2-40B4-BE49-F238E27FC236}">
                <a16:creationId xmlns:a16="http://schemas.microsoft.com/office/drawing/2014/main" id="{77F20DD7-F05B-71BD-E351-395C12A027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3:00 pm</a:t>
            </a:r>
          </a:p>
        </p:txBody>
      </p:sp>
      <p:sp>
        <p:nvSpPr>
          <p:cNvPr id="91" name="Step 5 Top">
            <a:extLst>
              <a:ext uri="{FF2B5EF4-FFF2-40B4-BE49-F238E27FC236}">
                <a16:creationId xmlns:a16="http://schemas.microsoft.com/office/drawing/2014/main" id="{0F44EC87-2B7C-4916-2CF1-2550CE57E2D7}"/>
              </a:ext>
            </a:extLst>
          </p:cNvPr>
          <p:cNvSpPr txBox="1">
            <a:spLocks/>
          </p:cNvSpPr>
          <p:nvPr/>
        </p:nvSpPr>
        <p:spPr>
          <a:xfrm>
            <a:off x="3776898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Alex enlists Copilot Chat to provide feedback on her resume with relevant keywords and phrases that highlight her legal skills, qualifications, and professional development. ​</a:t>
            </a:r>
          </a:p>
        </p:txBody>
      </p:sp>
      <p:pic>
        <p:nvPicPr>
          <p:cNvPr id="124" name="Picture 123">
            <a:hlinkClick r:id="rId10"/>
            <a:extLst>
              <a:ext uri="{FF2B5EF4-FFF2-40B4-BE49-F238E27FC236}">
                <a16:creationId xmlns:a16="http://schemas.microsoft.com/office/drawing/2014/main" id="{C5DEA795-1177-213D-2750-EABC15767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4003675" y="5202331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37D61C8-9DF6-386F-2F04-7C50D5EB17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62626" y="5297693"/>
            <a:ext cx="1549291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100" noProof="0" dirty="0">
                <a:solidFill>
                  <a:prstClr val="black"/>
                </a:solidFill>
                <a:latin typeface="Segoe UI Semibold"/>
              </a:rPr>
              <a:t>Copilot Chat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  <a:endParaRPr lang="en-US" sz="1100" noProof="0" dirty="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97" name="Strep 5 Bottom">
            <a:extLst>
              <a:ext uri="{FF2B5EF4-FFF2-40B4-BE49-F238E27FC236}">
                <a16:creationId xmlns:a16="http://schemas.microsoft.com/office/drawing/2014/main" id="{DB13786C-4BB3-F15C-A836-12C3FA2DB2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719286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Stand out </a:t>
            </a:r>
            <a:r>
              <a:rPr lang="en-US" noProof="0" dirty="0"/>
              <a:t>against the competition with a  detailed resume and personalized cover letter to secure the desired internship or clerkship.​</a:t>
            </a:r>
          </a:p>
        </p:txBody>
      </p:sp>
      <p:sp>
        <p:nvSpPr>
          <p:cNvPr id="85" name="Step 6 TItle">
            <a:extLst>
              <a:ext uri="{FF2B5EF4-FFF2-40B4-BE49-F238E27FC236}">
                <a16:creationId xmlns:a16="http://schemas.microsoft.com/office/drawing/2014/main" id="{A3BED463-37BB-E5F7-E5A5-4471331A6A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4:30 pm</a:t>
            </a:r>
          </a:p>
        </p:txBody>
      </p:sp>
      <p:sp>
        <p:nvSpPr>
          <p:cNvPr id="81" name="Step 6 Top">
            <a:extLst>
              <a:ext uri="{FF2B5EF4-FFF2-40B4-BE49-F238E27FC236}">
                <a16:creationId xmlns:a16="http://schemas.microsoft.com/office/drawing/2014/main" id="{6D02B1AD-39EE-AC04-06F4-A3259B557C41}"/>
              </a:ext>
            </a:extLst>
          </p:cNvPr>
          <p:cNvSpPr txBox="1">
            <a:spLocks/>
          </p:cNvSpPr>
          <p:nvPr/>
        </p:nvSpPr>
        <p:spPr>
          <a:xfrm>
            <a:off x="584200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 anchor="t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Alex preps for tonight’s networking event using Copilot Chat to research attendees and prepare introductions based on relationships she hopes to build.​ </a:t>
            </a:r>
          </a:p>
        </p:txBody>
      </p:sp>
      <p:pic>
        <p:nvPicPr>
          <p:cNvPr id="127" name="Picture 126">
            <a:hlinkClick r:id="rId10"/>
            <a:extLst>
              <a:ext uri="{FF2B5EF4-FFF2-40B4-BE49-F238E27FC236}">
                <a16:creationId xmlns:a16="http://schemas.microsoft.com/office/drawing/2014/main" id="{5BCEA16E-AB60-69F6-24C9-77AD5871A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903888" y="5202331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57BD572-56F8-5724-2EE7-B123D07A97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62839" y="5297693"/>
            <a:ext cx="127525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100" noProof="0" dirty="0">
                <a:solidFill>
                  <a:prstClr val="black"/>
                </a:solidFill>
                <a:latin typeface="Segoe UI Semibold"/>
              </a:rPr>
              <a:t>Copilot Chat </a:t>
            </a:r>
            <a:r>
              <a: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  <a:endParaRPr lang="en-US" sz="1100" noProof="0" dirty="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87" name="Step 6 Bottom">
            <a:extLst>
              <a:ext uri="{FF2B5EF4-FFF2-40B4-BE49-F238E27FC236}">
                <a16:creationId xmlns:a16="http://schemas.microsoft.com/office/drawing/2014/main" id="{F09D2B5D-FD27-896E-4CD7-22C598D4E6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84200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 noProof="0" dirty="0"/>
              <a:t>Effortlessly research</a:t>
            </a:r>
            <a:r>
              <a:rPr lang="en-US" noProof="0" dirty="0"/>
              <a:t> and prepare to give details about yourself efficiently and professionally. </a:t>
            </a:r>
          </a:p>
        </p:txBody>
      </p:sp>
      <p:pic>
        <p:nvPicPr>
          <p:cNvPr id="1026" name="Picture 2" descr="A young person holding a pencil&#10;&#10;Description automatically generated">
            <a:extLst>
              <a:ext uri="{FF2B5EF4-FFF2-40B4-BE49-F238E27FC236}">
                <a16:creationId xmlns:a16="http://schemas.microsoft.com/office/drawing/2014/main" id="{F41E54D8-D6FC-5787-EA76-C973C3CDF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949075" y="3916275"/>
            <a:ext cx="2325461" cy="29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828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374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 Law student using Copilot Chat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2025-02-11T15:13:06Z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