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image" Target="../media/image19.sv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7BFE1-4687-38A8-DB8E-B999559D6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63810-1CA6-4D09-3BBF-5F6A99F9E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 </a:t>
            </a:r>
            <a:br>
              <a:rPr lang="en-US" noProof="0" dirty="0"/>
            </a:br>
            <a:r>
              <a:rPr lang="en-US" noProof="0" dirty="0"/>
              <a:t>Law Professor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BC1E4D31-6531-36F6-4A0D-EEDC9AC1EDEB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FBC39DC0-F4F7-E0E5-E30A-E615A1801A31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</a:t>
            </a:r>
          </a:p>
        </p:txBody>
      </p:sp>
      <p:sp>
        <p:nvSpPr>
          <p:cNvPr id="7" name="Scenario Level">
            <a:extLst>
              <a:ext uri="{FF2B5EF4-FFF2-40B4-BE49-F238E27FC236}">
                <a16:creationId xmlns:a16="http://schemas.microsoft.com/office/drawing/2014/main" id="{009D819D-10AA-4C12-FD81-54F792559FE3}"/>
              </a:ext>
            </a:extLst>
          </p:cNvPr>
          <p:cNvSpPr txBox="1"/>
          <p:nvPr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41D0B45D-722A-C42E-1912-E43B3E00A8BD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 dirty="0"/>
              <a:t>Buy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9B019833-6BF9-99EA-625B-3C74E444F1D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E38DAC97-2381-5052-FBED-4424D5CD562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30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547E2706-5085-7EC5-F8C5-4B271DC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D5D8E75E-1142-8B6D-247A-202A561FFA4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More time for research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C78E4F2B-FA8C-8538-1A27-B953BA5CF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857B86A9-FEDA-E25D-8C06-B3A1CB3A9C4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Improve preparation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467BC38A-A299-39B2-6C06-8E1479F48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FB73C5-02D7-7963-2BB6-54F7AF08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0">
            <a:extLst>
              <a:ext uri="{FF2B5EF4-FFF2-40B4-BE49-F238E27FC236}">
                <a16:creationId xmlns:a16="http://schemas.microsoft.com/office/drawing/2014/main" id="{99B1839B-7F08-A3FE-DC71-FD43C1985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1" name="Text Placeholder 152">
            <a:extLst>
              <a:ext uri="{FF2B5EF4-FFF2-40B4-BE49-F238E27FC236}">
                <a16:creationId xmlns:a16="http://schemas.microsoft.com/office/drawing/2014/main" id="{CA8BCF60-2ECC-226B-F81F-BA7A67104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88781" y="365542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2" name="Text Placeholder 152">
            <a:extLst>
              <a:ext uri="{FF2B5EF4-FFF2-40B4-BE49-F238E27FC236}">
                <a16:creationId xmlns:a16="http://schemas.microsoft.com/office/drawing/2014/main" id="{73AA3929-F894-5957-7AC4-7225712E1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38" name="Name">
            <a:extLst>
              <a:ext uri="{FF2B5EF4-FFF2-40B4-BE49-F238E27FC236}">
                <a16:creationId xmlns:a16="http://schemas.microsoft.com/office/drawing/2014/main" id="{6B098A55-C18C-46FF-3E32-DADB3D237C86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Cassandra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 Law Professor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2D259021-F807-3C8F-B426-6F82A633B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81714E2A-8183-FACC-2F7B-B8C5FF22B77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8:30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959C6C47-673D-E44E-755E-646E40312238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Cassandra asks Copilot Chat to search through previous messages to find more information regarding the mock trial and draft an outline of the plan.​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62E5BBE-EE73-3AC8-2ADB-C25D199EDBBE}"/>
              </a:ext>
            </a:extLst>
          </p:cNvPr>
          <p:cNvGrpSpPr/>
          <p:nvPr/>
        </p:nvGrpSpPr>
        <p:grpSpPr>
          <a:xfrm>
            <a:off x="690220" y="2775288"/>
            <a:ext cx="2351135" cy="360000"/>
            <a:chOff x="588263" y="1217924"/>
            <a:chExt cx="2351135" cy="360000"/>
          </a:xfrm>
        </p:grpSpPr>
        <p:pic>
          <p:nvPicPr>
            <p:cNvPr id="40" name="Picture 39" descr="Zip Co logo SVG free download, id: 101874 - Brandlogos.net">
              <a:hlinkClick r:id="rId10"/>
              <a:extLst>
                <a:ext uri="{FF2B5EF4-FFF2-40B4-BE49-F238E27FC236}">
                  <a16:creationId xmlns:a16="http://schemas.microsoft.com/office/drawing/2014/main" id="{9A737CBD-C1DE-EE66-D368-92E5559AFD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24">
              <a:extLst>
                <a:ext uri="{FF2B5EF4-FFF2-40B4-BE49-F238E27FC236}">
                  <a16:creationId xmlns:a16="http://schemas.microsoft.com/office/drawing/2014/main" id="{E5165B4D-7A4E-1BF8-B550-E6EACCEA81A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Chat</a:t>
              </a:r>
              <a:r>
                <a:rPr lang="en-US" sz="800" b="1" baseline="50000" dirty="0">
                  <a:solidFill>
                    <a:prstClr val="black"/>
                  </a:solidFill>
                  <a:latin typeface="Segoe UI Semibold"/>
                  <a:cs typeface="Segoe UI"/>
                </a:rPr>
                <a:t>1</a:t>
              </a:r>
              <a:endParaRPr kumimoji="0" lang="en-US" sz="1100" b="1" i="0" u="none" strike="noStrike" kern="1200" cap="none" spc="0" normalizeH="0" baseline="5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7" name="Step 1 Bottom">
            <a:extLst>
              <a:ext uri="{FF2B5EF4-FFF2-40B4-BE49-F238E27FC236}">
                <a16:creationId xmlns:a16="http://schemas.microsoft.com/office/drawing/2014/main" id="{39792C37-180E-A4AE-22A3-A3689BEE28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Easily catch up on mail</a:t>
            </a:r>
            <a:r>
              <a:rPr lang="en-US" noProof="0" dirty="0"/>
              <a:t> and focus on the most important messages to address. Use additional time to prepare for the day. </a:t>
            </a:r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A06F1ED3-1575-4CBC-A18D-1076C4135F4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9:15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5D2E8948-94E0-8134-BED6-9810C4413FD8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Segoe UI"/>
              </a:rPr>
              <a:t>Cassandra uses Copilot in Word to review her lesson plan for the trial, add differentiated learning activities, and adjust the comprehension level for first year and second year students. ​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92FE1D9-A6D4-ED1F-007D-D6A2DE6F1317}"/>
              </a:ext>
            </a:extLst>
          </p:cNvPr>
          <p:cNvGrpSpPr/>
          <p:nvPr/>
        </p:nvGrpSpPr>
        <p:grpSpPr>
          <a:xfrm>
            <a:off x="3953298" y="2782147"/>
            <a:ext cx="2351135" cy="360000"/>
            <a:chOff x="588263" y="2657420"/>
            <a:chExt cx="2351135" cy="360000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BF416E9E-CD74-8292-F2FA-8CFBFC7BC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3" name="TextBox 68">
              <a:extLst>
                <a:ext uri="{FF2B5EF4-FFF2-40B4-BE49-F238E27FC236}">
                  <a16:creationId xmlns:a16="http://schemas.microsoft.com/office/drawing/2014/main" id="{BA13782B-97F6-088B-9C40-45AA00EF617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9" name="Step 2 Bottom">
            <a:extLst>
              <a:ext uri="{FF2B5EF4-FFF2-40B4-BE49-F238E27FC236}">
                <a16:creationId xmlns:a16="http://schemas.microsoft.com/office/drawing/2014/main" id="{5216A6A3-9638-0930-CBBB-602529D9430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Personalize learning </a:t>
            </a:r>
            <a:r>
              <a:rPr lang="en-US" noProof="0" dirty="0"/>
              <a:t>for students to ensure the class materials are provided in the way that works best for them with a formative assessment structure. ​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34E0260D-E9DC-4577-2283-EA7A60A3BF0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10:30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ACE92EED-0EF5-4BA9-428F-5051AD64F99B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Cassandra asks Copilot to create a general message that outlines the mock trial plan, with requirements for students, to send to the college’s law program.​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22073A-35AF-1069-F65C-711B312EC5C6}"/>
              </a:ext>
            </a:extLst>
          </p:cNvPr>
          <p:cNvGrpSpPr/>
          <p:nvPr/>
        </p:nvGrpSpPr>
        <p:grpSpPr>
          <a:xfrm>
            <a:off x="7143566" y="2784404"/>
            <a:ext cx="2351135" cy="360000"/>
            <a:chOff x="588263" y="1697756"/>
            <a:chExt cx="2351135" cy="360000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92B32B32-C19B-B9E8-C5F4-6C04E32A9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5" name="TextBox 56">
              <a:extLst>
                <a:ext uri="{FF2B5EF4-FFF2-40B4-BE49-F238E27FC236}">
                  <a16:creationId xmlns:a16="http://schemas.microsoft.com/office/drawing/2014/main" id="{4F8A0E58-957C-6123-BCBB-A51C53BF07A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71" name="Step 3 Bottom">
            <a:extLst>
              <a:ext uri="{FF2B5EF4-FFF2-40B4-BE49-F238E27FC236}">
                <a16:creationId xmlns:a16="http://schemas.microsoft.com/office/drawing/2014/main" id="{99BB77B9-D37C-45CF-70DD-B85F5DE9F45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Get started</a:t>
            </a:r>
            <a:r>
              <a:rPr lang="en-US" noProof="0" dirty="0"/>
              <a:t> with a draft and spend more time working on the details based on recent ​</a:t>
            </a:r>
          </a:p>
          <a:p>
            <a:r>
              <a:rPr lang="en-US" noProof="0" dirty="0"/>
              <a:t>staff feedback.​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7573757C-AFFC-4EEA-D79E-20C76096A33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11:00 am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1656B0B8-1B28-AA76-488F-9B7F0EEA308D}"/>
              </a:ext>
            </a:extLst>
          </p:cNvPr>
          <p:cNvSpPr txBox="1">
            <a:spLocks/>
          </p:cNvSpPr>
          <p:nvPr/>
        </p:nvSpPr>
        <p:spPr>
          <a:xfrm>
            <a:off x="6969595" y="4415070"/>
            <a:ext cx="2808000" cy="849049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Cassandra uses Copilot in Loop to start a grant proposal for various research projects, new educational programs, and community initiatives to delegate the research and academic data collection among faculty. ​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DA31899-F804-778C-9B59-A03155906392}"/>
              </a:ext>
            </a:extLst>
          </p:cNvPr>
          <p:cNvGrpSpPr/>
          <p:nvPr/>
        </p:nvGrpSpPr>
        <p:grpSpPr>
          <a:xfrm>
            <a:off x="7310829" y="5365452"/>
            <a:ext cx="2284653" cy="209090"/>
            <a:chOff x="3361061" y="2717041"/>
            <a:chExt cx="2284653" cy="209090"/>
          </a:xfrm>
        </p:grpSpPr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7952BE96-3348-B686-686F-BCAE0D13C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361061" y="2717041"/>
              <a:ext cx="209090" cy="209090"/>
            </a:xfrm>
            <a:prstGeom prst="rect">
              <a:avLst/>
            </a:prstGeom>
            <a:effectLst/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6A98B57-95B1-6D66-B1E6-63CFBE9883F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1704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16" name="Step 4 Bottom">
            <a:extLst>
              <a:ext uri="{FF2B5EF4-FFF2-40B4-BE49-F238E27FC236}">
                <a16:creationId xmlns:a16="http://schemas.microsoft.com/office/drawing/2014/main" id="{29FA4F56-9AED-296D-6445-4B9CF834F53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Effortlessly co-author in real-time </a:t>
            </a:r>
            <a:r>
              <a:rPr lang="en-US" noProof="0" dirty="0"/>
              <a:t>and track progress the grant proposal to ensure all university information is captured across departments.​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C0ABC02C-7089-B66C-0950-3654F6AD7CF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2:00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CA3237A9-6D3A-6F70-F0C3-C4F7FE6EE91B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Cassandra missed the leadership meeting while facilitating the mock trial. She uses Copilot to review the meeting summary and next steps.​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1AB091A-C2BF-DA70-ACE1-3F58F51B6EF6}"/>
              </a:ext>
            </a:extLst>
          </p:cNvPr>
          <p:cNvGrpSpPr/>
          <p:nvPr/>
        </p:nvGrpSpPr>
        <p:grpSpPr>
          <a:xfrm>
            <a:off x="3960536" y="5305831"/>
            <a:ext cx="2351135" cy="360000"/>
            <a:chOff x="588263" y="3617084"/>
            <a:chExt cx="2351135" cy="360000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7DE72E75-E2FB-5BE8-45D7-683AE0FD0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1" name="TextBox 90">
              <a:extLst>
                <a:ext uri="{FF2B5EF4-FFF2-40B4-BE49-F238E27FC236}">
                  <a16:creationId xmlns:a16="http://schemas.microsoft.com/office/drawing/2014/main" id="{2524DC28-A627-A4EE-6517-1D3976FD102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97" name="Strep 5 Bottom">
            <a:extLst>
              <a:ext uri="{FF2B5EF4-FFF2-40B4-BE49-F238E27FC236}">
                <a16:creationId xmlns:a16="http://schemas.microsoft.com/office/drawing/2014/main" id="{6C0BDA80-ACA9-59D0-0BE1-BBF295981B7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Avoid feeling behind</a:t>
            </a:r>
            <a:r>
              <a:rPr lang="en-US" noProof="0" dirty="0"/>
              <a:t> and stay connected while prioritizing time with students. </a:t>
            </a:r>
            <a:r>
              <a:rPr lang="en-US" b="1" noProof="0" dirty="0"/>
              <a:t>​</a:t>
            </a:r>
            <a:endParaRPr lang="en-US" noProof="0" dirty="0"/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1FD10C88-1AA8-AFA1-F666-E31D8FECAB4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4:00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DD308895-532C-3A99-8B7B-BACAF38F093E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Cassandra is making the final touches for tomorrow’s lecture. She uses Copilot in PowerPoint to quickly build a presentation based on the case brief the class is studying. ​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BECAAF7-AE68-366B-8750-CB7FDA1B0025}"/>
              </a:ext>
            </a:extLst>
          </p:cNvPr>
          <p:cNvGrpSpPr/>
          <p:nvPr/>
        </p:nvGrpSpPr>
        <p:grpSpPr>
          <a:xfrm>
            <a:off x="750054" y="5305831"/>
            <a:ext cx="2351135" cy="360000"/>
            <a:chOff x="588263" y="2177588"/>
            <a:chExt cx="2351135" cy="360000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EDFD1C15-D63C-5EFF-987D-F09A2C4B12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9" name="TextBox 113">
              <a:extLst>
                <a:ext uri="{FF2B5EF4-FFF2-40B4-BE49-F238E27FC236}">
                  <a16:creationId xmlns:a16="http://schemas.microsoft.com/office/drawing/2014/main" id="{1242551D-4D69-F236-46FA-C19010ACC32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87" name="Step 6 Bottom">
            <a:extLst>
              <a:ext uri="{FF2B5EF4-FFF2-40B4-BE49-F238E27FC236}">
                <a16:creationId xmlns:a16="http://schemas.microsoft.com/office/drawing/2014/main" id="{4FA39CC0-38BE-9B42-FDCF-34BA86B35F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Bring your ideas to life</a:t>
            </a:r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focus on your ideas and final touches for your classes. ​</a:t>
            </a:r>
            <a:endParaRPr lang="en-US" noProof="0" dirty="0"/>
          </a:p>
        </p:txBody>
      </p:sp>
      <p:pic>
        <p:nvPicPr>
          <p:cNvPr id="3074" name="Picture 2" descr="A person holding a notebook and pen&#10;&#10;Description automatically generated">
            <a:extLst>
              <a:ext uri="{FF2B5EF4-FFF2-40B4-BE49-F238E27FC236}">
                <a16:creationId xmlns:a16="http://schemas.microsoft.com/office/drawing/2014/main" id="{77B9FCC0-4A06-1C71-1C51-FA7DFD48B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595482" y="3934295"/>
            <a:ext cx="2660996" cy="292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06909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382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Law Professor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