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1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1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17" Type="http://schemas.openxmlformats.org/officeDocument/2006/relationships/hyperlink" Target="https://www.microsoft.com/en-us/videoplayer/embed/RW1lvKH" TargetMode="External"/><Relationship Id="rId2" Type="http://schemas.openxmlformats.org/officeDocument/2006/relationships/image" Target="../media/image7.png"/><Relationship Id="rId16" Type="http://schemas.openxmlformats.org/officeDocument/2006/relationships/image" Target="../media/image20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23F16038-3ECA-5B93-BFF2-67AAFF1E2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/>
              <a:t>A day in the life of a Launch Infrastructure Manager</a:t>
            </a:r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64378299-3226-F8AA-1A31-4D7A041A6D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79D624F-A860-9CE9-D756-825F407619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976461" cy="345600"/>
          </a:xfrm>
        </p:spPr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5782EA4-388F-0D82-82C0-730E539B8B8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784426"/>
          </a:xfrm>
        </p:spPr>
        <p:txBody>
          <a:bodyPr>
            <a:normAutofit/>
          </a:bodyPr>
          <a:lstStyle/>
          <a:p>
            <a:pPr lvl="0"/>
            <a:r>
              <a:rPr lang="en-US" noProof="0" dirty="0"/>
              <a:t>Jeff begins his day wanting to get caught up on </a:t>
            </a:r>
            <a:br>
              <a:rPr lang="en-US" noProof="0" dirty="0"/>
            </a:br>
            <a:r>
              <a:rPr lang="en-US" noProof="0" dirty="0"/>
              <a:t>a few meetings. He asks Microsoft 365 Copilot Chat</a:t>
            </a:r>
            <a:r>
              <a:rPr lang="en-US" baseline="30000" noProof="0" dirty="0"/>
              <a:t>2</a:t>
            </a:r>
            <a:r>
              <a:rPr lang="en-US" noProof="0" dirty="0"/>
              <a:t> to provide a list of open issues assigned to him from Jira using an agent built in Copilot Studio.</a:t>
            </a:r>
          </a:p>
        </p:txBody>
      </p:sp>
      <p:sp>
        <p:nvSpPr>
          <p:cNvPr id="179" name="Text Placeholder 178">
            <a:extLst>
              <a:ext uri="{FF2B5EF4-FFF2-40B4-BE49-F238E27FC236}">
                <a16:creationId xmlns:a16="http://schemas.microsoft.com/office/drawing/2014/main" id="{85D43FA8-B323-06B5-9B86-9832147970C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meeting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notes and actions from meetings recorded yesterday and call out any specific actions called out.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F786ECC7-0497-8250-7086-DCE4E9C52A0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76898" y="1593881"/>
            <a:ext cx="976461" cy="345600"/>
          </a:xfrm>
        </p:spPr>
        <p:txBody>
          <a:bodyPr/>
          <a:lstStyle/>
          <a:p>
            <a:r>
              <a:rPr lang="en-US" noProof="0"/>
              <a:t>9:30 am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25BBE530-2649-6CCB-1805-A18004E8065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/>
          <a:lstStyle/>
          <a:p>
            <a:r>
              <a:rPr lang="en-US" noProof="0"/>
              <a:t>He later has a regular 1:1 with a business stakeholder and wants to prep for the meeting. He uses Copilot to summarize key topics from email, Teams, and various documents.</a:t>
            </a:r>
          </a:p>
        </p:txBody>
      </p:sp>
      <p:sp>
        <p:nvSpPr>
          <p:cNvPr id="180" name="Text Placeholder 179">
            <a:extLst>
              <a:ext uri="{FF2B5EF4-FFF2-40B4-BE49-F238E27FC236}">
                <a16:creationId xmlns:a16="http://schemas.microsoft.com/office/drawing/2014/main" id="{555B1487-38AF-2C0D-00D0-11561AF2D70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the emails, Teams messages, and documents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and be sure to list all asks and actions that need to be discussed or closed out.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711834C-1181-E54E-3F35-4A3D37910D8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69595" y="1593881"/>
            <a:ext cx="976461" cy="345600"/>
          </a:xfrm>
        </p:spPr>
        <p:txBody>
          <a:bodyPr/>
          <a:lstStyle/>
          <a:p>
            <a:r>
              <a:rPr lang="en-US" noProof="0"/>
              <a:t>10:00 am</a:t>
            </a:r>
          </a:p>
        </p:txBody>
      </p:sp>
      <p:sp>
        <p:nvSpPr>
          <p:cNvPr id="130" name="Text Placeholder 129">
            <a:extLst>
              <a:ext uri="{FF2B5EF4-FFF2-40B4-BE49-F238E27FC236}">
                <a16:creationId xmlns:a16="http://schemas.microsoft.com/office/drawing/2014/main" id="{EE01249F-3779-EECF-C288-C8E99374150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919316" cy="784426"/>
          </a:xfrm>
        </p:spPr>
        <p:txBody>
          <a:bodyPr>
            <a:normAutofit/>
          </a:bodyPr>
          <a:lstStyle/>
          <a:p>
            <a:r>
              <a:rPr lang="en-US" noProof="0"/>
              <a:t>Jeff is working on a proposal for a launch process. He received a deck on the proposal but wants to share a whitepaper with stakeholders. He uses Copilot in Word to draft the whitepaper from the deck.</a:t>
            </a:r>
          </a:p>
        </p:txBody>
      </p:sp>
      <p:sp>
        <p:nvSpPr>
          <p:cNvPr id="181" name="Text Placeholder 180">
            <a:extLst>
              <a:ext uri="{FF2B5EF4-FFF2-40B4-BE49-F238E27FC236}">
                <a16:creationId xmlns:a16="http://schemas.microsoft.com/office/drawing/2014/main" id="{7F258D29-0ECB-CC7C-9A6F-E520B037A85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Generate whitepaper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from PowerPoint with the following key headings and be clear on next steps and schedule.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9B71A71-82A6-309C-41D4-38ECA93CF52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84200" y="4053821"/>
            <a:ext cx="976461" cy="345600"/>
          </a:xfrm>
        </p:spPr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182" name="Text Placeholder 181">
            <a:extLst>
              <a:ext uri="{FF2B5EF4-FFF2-40B4-BE49-F238E27FC236}">
                <a16:creationId xmlns:a16="http://schemas.microsoft.com/office/drawing/2014/main" id="{3D6063C7-688E-5E6D-B789-76B816A084C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After completing his review of the engineering scenarios, he utilizes Copilot in PowerPoint to draft </a:t>
            </a:r>
            <a:b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</a:b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 deck to share with key stakeholders the next week.</a:t>
            </a:r>
          </a:p>
        </p:txBody>
      </p:sp>
      <p:sp>
        <p:nvSpPr>
          <p:cNvPr id="183" name="Text Placeholder 182">
            <a:extLst>
              <a:ext uri="{FF2B5EF4-FFF2-40B4-BE49-F238E27FC236}">
                <a16:creationId xmlns:a16="http://schemas.microsoft.com/office/drawing/2014/main" id="{4F6E75AC-D8D5-3209-C5A9-EA95CC01FAA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PowerPoint deck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with content from the excel and whitepaper.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4F50D37-8419-C7C8-D6C1-C4A6598A526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76898" y="4053821"/>
            <a:ext cx="976461" cy="345600"/>
          </a:xfrm>
        </p:spPr>
        <p:txBody>
          <a:bodyPr/>
          <a:lstStyle/>
          <a:p>
            <a:r>
              <a:rPr lang="en-US" noProof="0"/>
              <a:t>2:00 pm</a:t>
            </a:r>
          </a:p>
        </p:txBody>
      </p:sp>
      <p:sp>
        <p:nvSpPr>
          <p:cNvPr id="184" name="Text Placeholder 183">
            <a:extLst>
              <a:ext uri="{FF2B5EF4-FFF2-40B4-BE49-F238E27FC236}">
                <a16:creationId xmlns:a16="http://schemas.microsoft.com/office/drawing/2014/main" id="{773742F1-6EF5-48D5-ABE2-1B7932846230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Switching gears, Jeff uses Copilot in Excel review and summarize the list of submitted engineering scenarios that have come in across the organization as the final review is next week.</a:t>
            </a:r>
          </a:p>
        </p:txBody>
      </p:sp>
      <p:sp>
        <p:nvSpPr>
          <p:cNvPr id="185" name="Text Placeholder 184">
            <a:extLst>
              <a:ext uri="{FF2B5EF4-FFF2-40B4-BE49-F238E27FC236}">
                <a16:creationId xmlns:a16="http://schemas.microsoft.com/office/drawing/2014/main" id="{6F7C37A2-3BAD-85FB-68C9-D66CE65662E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engineering scenarios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by key initiative, impact category and financial value in a table.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0F9A379-1E39-4C5C-CC0A-EE307058616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969595" y="4053821"/>
            <a:ext cx="976461" cy="345600"/>
          </a:xfrm>
        </p:spPr>
        <p:txBody>
          <a:bodyPr/>
          <a:lstStyle/>
          <a:p>
            <a:r>
              <a:rPr lang="en-US" noProof="0"/>
              <a:t>11:00 am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DFE51ACE-8937-179B-D1F7-E0724F9A844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After creating the whitepaper, Jeff wants some help drafting a mail to his stakeholders to get feedback on the whitepaper so utilizes Copilot in Outlook.</a:t>
            </a:r>
          </a:p>
        </p:txBody>
      </p:sp>
      <p:sp>
        <p:nvSpPr>
          <p:cNvPr id="187" name="Text Placeholder 186">
            <a:extLst>
              <a:ext uri="{FF2B5EF4-FFF2-40B4-BE49-F238E27FC236}">
                <a16:creationId xmlns:a16="http://schemas.microsoft.com/office/drawing/2014/main" id="{45AF0F50-C47B-8F91-305D-CE1572D9BD5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>
            <a:normAutofit/>
          </a:bodyPr>
          <a:lstStyle/>
          <a:p>
            <a:r>
              <a:rPr lang="en-US" sz="900" kern="0" noProof="0">
                <a:solidFill>
                  <a:srgbClr val="1A1A1A"/>
                </a:solidFill>
                <a:latin typeface="Segoe UI"/>
              </a:rPr>
              <a:t>Sample 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an email to my stakeholders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with this content ensuring it is clear and actionable on next steps.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D916D14-9732-1289-3A7F-3CAE7C63F3F3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sz="1100" noProof="0"/>
              <a:t>Extend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FD64C1C-F771-5311-0762-2E86CE4AE266}"/>
              </a:ext>
            </a:extLst>
          </p:cNvPr>
          <p:cNvGrpSpPr/>
          <p:nvPr/>
        </p:nvGrpSpPr>
        <p:grpSpPr>
          <a:xfrm>
            <a:off x="10195084" y="1462475"/>
            <a:ext cx="1696592" cy="1445921"/>
            <a:chOff x="10195084" y="1462475"/>
            <a:chExt cx="1696592" cy="1445921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7214391-A987-6AB8-2A0D-A379E348139E}"/>
                </a:ext>
              </a:extLst>
            </p:cNvPr>
            <p:cNvSpPr txBox="1"/>
            <p:nvPr/>
          </p:nvSpPr>
          <p:spPr>
            <a:xfrm>
              <a:off x="10195084" y="1462475"/>
              <a:ext cx="1696592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defRPr/>
              </a:pPr>
              <a:r>
                <a:rPr lang="en-US" sz="2400" noProof="0">
                  <a:solidFill>
                    <a:srgbClr val="C03BC4"/>
                  </a:solidFill>
                  <a:latin typeface="Segoe UI Semibold"/>
                </a:rPr>
                <a:t>Jeff</a:t>
              </a:r>
              <a:br>
                <a:rPr lang="en-US" sz="2400" noProof="0">
                  <a:solidFill>
                    <a:srgbClr val="C03BC4"/>
                  </a:solidFill>
                  <a:latin typeface="Segoe UI Semibold"/>
                </a:rPr>
              </a:br>
              <a: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a Launch Infrastructure Manager</a:t>
              </a: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F740AD35-159B-35FB-416A-BC6F1683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1616886" y="2633606"/>
              <a:ext cx="274790" cy="274790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2CDAF34-F2D1-B48D-B130-6113032A7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88911" y="2938683"/>
            <a:ext cx="2303089" cy="3919318"/>
          </a:xfrm>
          <a:prstGeom prst="rect">
            <a:avLst/>
          </a:prstGeom>
        </p:spPr>
      </p:pic>
      <p:grpSp>
        <p:nvGrpSpPr>
          <p:cNvPr id="224" name="Group 223">
            <a:extLst>
              <a:ext uri="{FF2B5EF4-FFF2-40B4-BE49-F238E27FC236}">
                <a16:creationId xmlns:a16="http://schemas.microsoft.com/office/drawing/2014/main" id="{FFEC4FF2-B48A-581E-FBE2-50FD27CD53C7}"/>
              </a:ext>
            </a:extLst>
          </p:cNvPr>
          <p:cNvGrpSpPr/>
          <p:nvPr/>
        </p:nvGrpSpPr>
        <p:grpSpPr>
          <a:xfrm>
            <a:off x="3947719" y="2833012"/>
            <a:ext cx="2351135" cy="360000"/>
            <a:chOff x="588263" y="1217924"/>
            <a:chExt cx="2351135" cy="360000"/>
          </a:xfrm>
        </p:grpSpPr>
        <p:pic>
          <p:nvPicPr>
            <p:cNvPr id="225" name="Picture 224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8549BC52-E620-4AE3-D7F0-B82A4220A5F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04542F74-BBF5-9A45-BF8C-31DC6032198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545E5EBC-4FF6-63EA-7235-DC41EB8B3D64}"/>
              </a:ext>
            </a:extLst>
          </p:cNvPr>
          <p:cNvGrpSpPr/>
          <p:nvPr/>
        </p:nvGrpSpPr>
        <p:grpSpPr>
          <a:xfrm>
            <a:off x="812633" y="5156688"/>
            <a:ext cx="2351135" cy="360000"/>
            <a:chOff x="588263" y="2177588"/>
            <a:chExt cx="2351135" cy="360000"/>
          </a:xfrm>
        </p:grpSpPr>
        <p:pic>
          <p:nvPicPr>
            <p:cNvPr id="228" name="Picture 227">
              <a:extLst>
                <a:ext uri="{FF2B5EF4-FFF2-40B4-BE49-F238E27FC236}">
                  <a16:creationId xmlns:a16="http://schemas.microsoft.com/office/drawing/2014/main" id="{16DA5E2F-0C9E-9F03-0CC1-D8CFA7ED1E2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13784042-1402-84E5-76F1-75F1A75532A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18B3C03F-5A1E-8837-67D1-DDA5868244F3}"/>
              </a:ext>
            </a:extLst>
          </p:cNvPr>
          <p:cNvGrpSpPr/>
          <p:nvPr/>
        </p:nvGrpSpPr>
        <p:grpSpPr>
          <a:xfrm>
            <a:off x="7198028" y="2833012"/>
            <a:ext cx="2351135" cy="360000"/>
            <a:chOff x="588263" y="2657420"/>
            <a:chExt cx="2351135" cy="360000"/>
          </a:xfrm>
        </p:grpSpPr>
        <p:pic>
          <p:nvPicPr>
            <p:cNvPr id="231" name="Picture 230">
              <a:extLst>
                <a:ext uri="{FF2B5EF4-FFF2-40B4-BE49-F238E27FC236}">
                  <a16:creationId xmlns:a16="http://schemas.microsoft.com/office/drawing/2014/main" id="{B60C94B3-CE8E-7B2D-8494-824AC4838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32" name="TextBox 231">
              <a:extLst>
                <a:ext uri="{FF2B5EF4-FFF2-40B4-BE49-F238E27FC236}">
                  <a16:creationId xmlns:a16="http://schemas.microsoft.com/office/drawing/2014/main" id="{9D0B1965-0198-EB33-7C8E-0AA7A162102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82EA251E-A430-61B9-4250-C5F27373E259}"/>
              </a:ext>
            </a:extLst>
          </p:cNvPr>
          <p:cNvGrpSpPr/>
          <p:nvPr/>
        </p:nvGrpSpPr>
        <p:grpSpPr>
          <a:xfrm>
            <a:off x="7198028" y="5156688"/>
            <a:ext cx="2351135" cy="360000"/>
            <a:chOff x="588263" y="1697756"/>
            <a:chExt cx="2351135" cy="360000"/>
          </a:xfrm>
        </p:grpSpPr>
        <p:pic>
          <p:nvPicPr>
            <p:cNvPr id="234" name="Picture 233">
              <a:extLst>
                <a:ext uri="{FF2B5EF4-FFF2-40B4-BE49-F238E27FC236}">
                  <a16:creationId xmlns:a16="http://schemas.microsoft.com/office/drawing/2014/main" id="{4A4265AD-2361-EC03-B45B-656D2015E5C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14E07075-A88D-B90E-452A-BB4E3A61FC1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98A518B2-CD41-27F9-751B-2C1C9AE47AA8}"/>
              </a:ext>
            </a:extLst>
          </p:cNvPr>
          <p:cNvGrpSpPr/>
          <p:nvPr/>
        </p:nvGrpSpPr>
        <p:grpSpPr>
          <a:xfrm>
            <a:off x="3947719" y="5156688"/>
            <a:ext cx="2361959" cy="360000"/>
            <a:chOff x="577439" y="3137252"/>
            <a:chExt cx="2361959" cy="360000"/>
          </a:xfrm>
        </p:grpSpPr>
        <p:pic>
          <p:nvPicPr>
            <p:cNvPr id="237" name="Picture 236">
              <a:extLst>
                <a:ext uri="{FF2B5EF4-FFF2-40B4-BE49-F238E27FC236}">
                  <a16:creationId xmlns:a16="http://schemas.microsoft.com/office/drawing/2014/main" id="{5C96E77F-3FE0-D246-60D7-DA567ED85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549ACC7F-C5F5-51F1-C055-A64E9385F9A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239" name="Text Placeholder 60">
            <a:extLst>
              <a:ext uri="{FF2B5EF4-FFF2-40B4-BE49-F238E27FC236}">
                <a16:creationId xmlns:a16="http://schemas.microsoft.com/office/drawing/2014/main" id="{9FFCED35-3727-7143-0828-856EB8F2D95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40" name="Text Placeholder 61">
            <a:extLst>
              <a:ext uri="{FF2B5EF4-FFF2-40B4-BE49-F238E27FC236}">
                <a16:creationId xmlns:a16="http://schemas.microsoft.com/office/drawing/2014/main" id="{B0189F5A-8A6A-19F9-A278-EA322C4C362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41" name="Text Placeholder 62">
            <a:extLst>
              <a:ext uri="{FF2B5EF4-FFF2-40B4-BE49-F238E27FC236}">
                <a16:creationId xmlns:a16="http://schemas.microsoft.com/office/drawing/2014/main" id="{BAF11F7D-DFA2-6112-BB81-F16A3449414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6" name="Rectangle: Rounded Corners 6">
            <a:extLst>
              <a:ext uri="{FF2B5EF4-FFF2-40B4-BE49-F238E27FC236}">
                <a16:creationId xmlns:a16="http://schemas.microsoft.com/office/drawing/2014/main" id="{D71821D4-4053-6717-C7CB-8C9B4163C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AF9BE2C-DCCD-DBCE-AB14-2B4102BDF433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DEE266D7-04C6-ACAE-F94D-94CAC8B2B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~1 hour per week</a:t>
              </a: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B42E94A3-8D6B-D21B-93F2-9B88267F7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77AE40D-BE68-C0A8-9933-0917928A5B1F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21" name="Rectangle: Rounded Corners 6">
              <a:extLst>
                <a:ext uri="{FF2B5EF4-FFF2-40B4-BE49-F238E27FC236}">
                  <a16:creationId xmlns:a16="http://schemas.microsoft.com/office/drawing/2014/main" id="{8E51E235-26CD-0FC4-C53E-00A9D5C54D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Managing additional projects</a:t>
              </a:r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1AEE76D9-23B1-E3A2-4FBC-388F36D532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16989D-0BFE-C335-9FF3-765D5BC035BB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B5EDAFC5-30B6-3657-DD0C-869A1D64BF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Analysis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5819D51F-D4E2-A27B-0E4C-6DACBD16EEC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34" name="Graphic 2">
            <a:hlinkClick r:id="rId17"/>
            <a:extLst>
              <a:ext uri="{FF2B5EF4-FFF2-40B4-BE49-F238E27FC236}">
                <a16:creationId xmlns:a16="http://schemas.microsoft.com/office/drawing/2014/main" id="{246BE58B-4E0C-D817-B1EA-11222CC12B72}"/>
              </a:ext>
            </a:extLst>
          </p:cNvPr>
          <p:cNvSpPr/>
          <p:nvPr/>
        </p:nvSpPr>
        <p:spPr>
          <a:xfrm>
            <a:off x="5979601" y="419677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B53D71E-0CBA-E8A2-9BCE-81CAE0E69E5B}"/>
              </a:ext>
            </a:extLst>
          </p:cNvPr>
          <p:cNvGrpSpPr/>
          <p:nvPr/>
        </p:nvGrpSpPr>
        <p:grpSpPr>
          <a:xfrm>
            <a:off x="804187" y="2830419"/>
            <a:ext cx="2250050" cy="480390"/>
            <a:chOff x="767112" y="2825909"/>
            <a:chExt cx="2250050" cy="48039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6D536B7-8348-B778-68A6-F46B05E599B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Jira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DBA6C024-6482-D132-86C4-1B83FC51B36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2050368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398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Launch Infrastructure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