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45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5" Type="http://schemas.openxmlformats.org/officeDocument/2006/relationships/image" Target="../media/image19.png"/><Relationship Id="rId10" Type="http://schemas.openxmlformats.org/officeDocument/2006/relationships/hyperlink" Target="https://support.microsoft.com/en-us/topic/overview-of-microsoft-365-chat-preview-5b00a52d-7296-48ee-b938-b95b7209f737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B8FF2-10DD-FEC9-1734-03392E995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31B6-B55B-CFF9-C4FA-E14D05B2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 </a:t>
            </a:r>
            <a:br>
              <a:rPr lang="en-US" noProof="0"/>
            </a:br>
            <a:r>
              <a:rPr lang="en-US" noProof="0"/>
              <a:t>K-12 Special Education Assistant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E29E2F5-C562-AB0E-3A7E-AE631179D9DC}"/>
              </a:ext>
            </a:extLst>
          </p:cNvPr>
          <p:cNvGrpSpPr/>
          <p:nvPr/>
        </p:nvGrpSpPr>
        <p:grpSpPr>
          <a:xfrm>
            <a:off x="10430234" y="1462475"/>
            <a:ext cx="1461442" cy="1471204"/>
            <a:chOff x="10430234" y="1462475"/>
            <a:chExt cx="1461442" cy="147120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2315D1-5843-67C3-708C-58BFD11FD6BC}"/>
                </a:ext>
              </a:extLst>
            </p:cNvPr>
            <p:cNvSpPr txBox="1"/>
            <p:nvPr/>
          </p:nvSpPr>
          <p:spPr>
            <a:xfrm>
              <a:off x="10430234" y="1462475"/>
              <a:ext cx="1461442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Alex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a K-12 Special Education Assistant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F57F282A-422A-0C96-2DB6-92F6FE1A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1616886" y="2658889"/>
              <a:ext cx="274790" cy="274790"/>
            </a:xfrm>
            <a:prstGeom prst="rect">
              <a:avLst/>
            </a:prstGeom>
          </p:spPr>
        </p:pic>
      </p:grpSp>
      <p:sp>
        <p:nvSpPr>
          <p:cNvPr id="82" name="Rectangle: Rounded Corners 11">
            <a:extLst>
              <a:ext uri="{FF2B5EF4-FFF2-40B4-BE49-F238E27FC236}">
                <a16:creationId xmlns:a16="http://schemas.microsoft.com/office/drawing/2014/main" id="{5F7BED8F-F92C-0B56-1BA4-4898C4B17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/>
              <a:t>7:00 am</a:t>
            </a:r>
          </a:p>
        </p:txBody>
      </p:sp>
      <p:sp>
        <p:nvSpPr>
          <p:cNvPr id="83" name="Rectangle: Rounded Corners 15">
            <a:extLst>
              <a:ext uri="{FF2B5EF4-FFF2-40B4-BE49-F238E27FC236}">
                <a16:creationId xmlns:a16="http://schemas.microsoft.com/office/drawing/2014/main" id="{190F5776-0DB1-FC74-8C56-724E9B947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/>
              <a:t>9:00 am</a:t>
            </a:r>
          </a:p>
        </p:txBody>
      </p:sp>
      <p:sp>
        <p:nvSpPr>
          <p:cNvPr id="84" name="Rectangle: Rounded Corners 13">
            <a:extLst>
              <a:ext uri="{FF2B5EF4-FFF2-40B4-BE49-F238E27FC236}">
                <a16:creationId xmlns:a16="http://schemas.microsoft.com/office/drawing/2014/main" id="{6904EDC9-6EF1-3109-5FFA-8BA63E588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/>
              <a:t>8:15 am</a:t>
            </a:r>
          </a:p>
        </p:txBody>
      </p:sp>
      <p:sp>
        <p:nvSpPr>
          <p:cNvPr id="85" name="Rectangle: Rounded Corners 4">
            <a:extLst>
              <a:ext uri="{FF2B5EF4-FFF2-40B4-BE49-F238E27FC236}">
                <a16:creationId xmlns:a16="http://schemas.microsoft.com/office/drawing/2014/main" id="{2005E07C-8612-C237-DC0D-7F91041C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/>
              <a:t>4:00 pm</a:t>
            </a:r>
          </a:p>
        </p:txBody>
      </p:sp>
      <p:sp>
        <p:nvSpPr>
          <p:cNvPr id="86" name="Rectangle: Rounded Corners 19">
            <a:extLst>
              <a:ext uri="{FF2B5EF4-FFF2-40B4-BE49-F238E27FC236}">
                <a16:creationId xmlns:a16="http://schemas.microsoft.com/office/drawing/2014/main" id="{1FEE4870-5D13-F402-80E0-A992DC7B1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/>
              <a:t>2:00 pm</a:t>
            </a:r>
          </a:p>
        </p:txBody>
      </p:sp>
      <p:sp>
        <p:nvSpPr>
          <p:cNvPr id="88" name="Rectangle: Rounded Corners 7">
            <a:extLst>
              <a:ext uri="{FF2B5EF4-FFF2-40B4-BE49-F238E27FC236}">
                <a16:creationId xmlns:a16="http://schemas.microsoft.com/office/drawing/2014/main" id="{EB2E98C4-7209-F70D-CD48-FA0DA0D6B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/>
              <a:t>11:00 am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B074CE-44EE-B0C7-B7A2-5917CBB66558}"/>
              </a:ext>
            </a:extLst>
          </p:cNvPr>
          <p:cNvGrpSpPr/>
          <p:nvPr/>
        </p:nvGrpSpPr>
        <p:grpSpPr>
          <a:xfrm>
            <a:off x="6519224" y="351933"/>
            <a:ext cx="5368093" cy="338443"/>
            <a:chOff x="6519224" y="351933"/>
            <a:chExt cx="5368093" cy="33844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D9F991-2D20-11B3-3464-722D50A16C9F}"/>
                </a:ext>
              </a:extLst>
            </p:cNvPr>
            <p:cNvSpPr txBox="1"/>
            <p:nvPr/>
          </p:nvSpPr>
          <p:spPr>
            <a:xfrm>
              <a:off x="1036986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Scenario level: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13F568-2B87-C00C-789F-B509BEF76D02}"/>
                </a:ext>
              </a:extLst>
            </p:cNvPr>
            <p:cNvSpPr txBox="1"/>
            <p:nvPr/>
          </p:nvSpPr>
          <p:spPr>
            <a:xfrm>
              <a:off x="912679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Available with: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7AD35E1-74B5-E70C-4571-424FC6ADDB89}"/>
                </a:ext>
              </a:extLst>
            </p:cNvPr>
            <p:cNvCxnSpPr/>
            <p:nvPr/>
          </p:nvCxnSpPr>
          <p:spPr>
            <a:xfrm>
              <a:off x="10357789" y="358721"/>
              <a:ext cx="0" cy="331655"/>
            </a:xfrm>
            <a:prstGeom prst="line">
              <a:avLst/>
            </a:prstGeom>
            <a:ln>
              <a:solidFill>
                <a:srgbClr val="B1B3B3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Placeholder 150">
              <a:extLst>
                <a:ext uri="{FF2B5EF4-FFF2-40B4-BE49-F238E27FC236}">
                  <a16:creationId xmlns:a16="http://schemas.microsoft.com/office/drawing/2014/main" id="{1ABFB98D-3EDB-A41F-346F-8BECE27EBDED}"/>
                </a:ext>
              </a:extLst>
            </p:cNvPr>
            <p:cNvSpPr txBox="1">
              <a:spLocks/>
            </p:cNvSpPr>
            <p:nvPr/>
          </p:nvSpPr>
          <p:spPr>
            <a:xfrm>
              <a:off x="11417245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noProof="0"/>
                <a:t> </a:t>
              </a:r>
            </a:p>
          </p:txBody>
        </p:sp>
        <p:sp>
          <p:nvSpPr>
            <p:cNvPr id="11" name="Text Placeholder 151">
              <a:extLst>
                <a:ext uri="{FF2B5EF4-FFF2-40B4-BE49-F238E27FC236}">
                  <a16:creationId xmlns:a16="http://schemas.microsoft.com/office/drawing/2014/main" id="{ACB75469-B014-905F-D85C-B3F673D6DAFB}"/>
                </a:ext>
              </a:extLst>
            </p:cNvPr>
            <p:cNvSpPr txBox="1">
              <a:spLocks/>
            </p:cNvSpPr>
            <p:nvPr/>
          </p:nvSpPr>
          <p:spPr>
            <a:xfrm>
              <a:off x="11588781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noProof="0"/>
                <a:t> </a:t>
              </a:r>
            </a:p>
          </p:txBody>
        </p:sp>
        <p:sp>
          <p:nvSpPr>
            <p:cNvPr id="12" name="Text Placeholder 152">
              <a:extLst>
                <a:ext uri="{FF2B5EF4-FFF2-40B4-BE49-F238E27FC236}">
                  <a16:creationId xmlns:a16="http://schemas.microsoft.com/office/drawing/2014/main" id="{B0D47E38-1FDE-3EDB-057C-9CB063596F13}"/>
                </a:ext>
              </a:extLst>
            </p:cNvPr>
            <p:cNvSpPr txBox="1">
              <a:spLocks/>
            </p:cNvSpPr>
            <p:nvPr/>
          </p:nvSpPr>
          <p:spPr>
            <a:xfrm>
              <a:off x="11760317" y="357645"/>
              <a:ext cx="127000" cy="125999"/>
            </a:xfrm>
            <a:prstGeom prst="ellipse">
              <a:avLst/>
            </a:prstGeom>
            <a:solidFill>
              <a:srgbClr val="B1B3B3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noProof="0"/>
                <a:t> </a:t>
              </a:r>
            </a:p>
          </p:txBody>
        </p:sp>
        <p:sp>
          <p:nvSpPr>
            <p:cNvPr id="13" name="Text Placeholder 185">
              <a:extLst>
                <a:ext uri="{FF2B5EF4-FFF2-40B4-BE49-F238E27FC236}">
                  <a16:creationId xmlns:a16="http://schemas.microsoft.com/office/drawing/2014/main" id="{2F29F157-6427-7509-2C51-13AFCADA538E}"/>
                </a:ext>
              </a:extLst>
            </p:cNvPr>
            <p:cNvSpPr txBox="1">
              <a:spLocks/>
            </p:cNvSpPr>
            <p:nvPr/>
          </p:nvSpPr>
          <p:spPr>
            <a:xfrm>
              <a:off x="6519224" y="521099"/>
              <a:ext cx="3599821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 noProof="0">
                  <a:solidFill>
                    <a:srgbClr val="C03BC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Microsoft 365 Copilot</a:t>
              </a:r>
            </a:p>
          </p:txBody>
        </p:sp>
        <p:sp>
          <p:nvSpPr>
            <p:cNvPr id="14" name="Text Placeholder 198">
              <a:extLst>
                <a:ext uri="{FF2B5EF4-FFF2-40B4-BE49-F238E27FC236}">
                  <a16:creationId xmlns:a16="http://schemas.microsoft.com/office/drawing/2014/main" id="{8F5757F5-27E9-977F-23AA-9BAB4E0E6C75}"/>
                </a:ext>
              </a:extLst>
            </p:cNvPr>
            <p:cNvSpPr txBox="1">
              <a:spLocks/>
            </p:cNvSpPr>
            <p:nvPr/>
          </p:nvSpPr>
          <p:spPr>
            <a:xfrm>
              <a:off x="10429875" y="520700"/>
              <a:ext cx="1457325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 noProof="0">
                  <a:solidFill>
                    <a:srgbClr val="0078D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Buy</a:t>
              </a:r>
            </a:p>
          </p:txBody>
        </p:sp>
      </p:grp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B787A5D1-B6C4-69D1-2BEB-464B79C37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EACAB2-A392-B88A-0B60-46E08B9A5C8F}"/>
              </a:ext>
            </a:extLst>
          </p:cNvPr>
          <p:cNvGrpSpPr/>
          <p:nvPr/>
        </p:nvGrpSpPr>
        <p:grpSpPr>
          <a:xfrm>
            <a:off x="3044435" y="1134767"/>
            <a:ext cx="1547442" cy="216000"/>
            <a:chOff x="4654575" y="1134767"/>
            <a:chExt cx="1547442" cy="216000"/>
          </a:xfrm>
        </p:grpSpPr>
        <p:sp>
          <p:nvSpPr>
            <p:cNvPr id="26" name="Rectangle: Rounded Corners 6">
              <a:extLst>
                <a:ext uri="{FF2B5EF4-FFF2-40B4-BE49-F238E27FC236}">
                  <a16:creationId xmlns:a16="http://schemas.microsoft.com/office/drawing/2014/main" id="{2A27FF5C-6462-1923-156E-06EC988A4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654575" y="1134767"/>
              <a:ext cx="1547442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More time for </a:t>
              </a:r>
              <a:r>
                <a:rPr lang="en-US" sz="900" noProof="0">
                  <a:solidFill>
                    <a:srgbClr val="73391D"/>
                  </a:solidFill>
                  <a:latin typeface="Segoe UI Semibold"/>
                  <a:cs typeface="Segoe UI Semibold"/>
                </a:rPr>
                <a:t>students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CB3BD07C-C87B-1B28-AD19-200181B43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01708" y="1170767"/>
              <a:ext cx="144000" cy="1440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72CF74A-B7ED-08DF-3DEB-E828D0B16B30}"/>
              </a:ext>
            </a:extLst>
          </p:cNvPr>
          <p:cNvGrpSpPr/>
          <p:nvPr/>
        </p:nvGrpSpPr>
        <p:grpSpPr>
          <a:xfrm>
            <a:off x="1298101" y="1134767"/>
            <a:ext cx="1690263" cy="216000"/>
            <a:chOff x="2908241" y="1134767"/>
            <a:chExt cx="1690263" cy="216000"/>
          </a:xfrm>
        </p:grpSpPr>
        <p:sp>
          <p:nvSpPr>
            <p:cNvPr id="42" name="Rectangle: Rounded Corners 6">
              <a:extLst>
                <a:ext uri="{FF2B5EF4-FFF2-40B4-BE49-F238E27FC236}">
                  <a16:creationId xmlns:a16="http://schemas.microsoft.com/office/drawing/2014/main" id="{6D4F1FA4-3EF1-F1EB-0E7B-6EF0E20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908241" y="1134767"/>
              <a:ext cx="169026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lang="en-US" sz="900" noProof="0">
                  <a:solidFill>
                    <a:srgbClr val="73391D"/>
                  </a:solidFill>
                  <a:latin typeface="Segoe UI Semibold"/>
                  <a:cs typeface="Segoe UI Semibold"/>
                </a:rPr>
                <a:t>Less time spent prepping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6FB36352-7146-5627-9807-158F5CDE1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68076" y="1170767"/>
              <a:ext cx="144000" cy="144000"/>
            </a:xfrm>
            <a:prstGeom prst="rect">
              <a:avLst/>
            </a:prstGeom>
          </p:spPr>
        </p:pic>
      </p:grpSp>
      <p:sp>
        <p:nvSpPr>
          <p:cNvPr id="68" name="Text Placeholder 88">
            <a:extLst>
              <a:ext uri="{FF2B5EF4-FFF2-40B4-BE49-F238E27FC236}">
                <a16:creationId xmlns:a16="http://schemas.microsoft.com/office/drawing/2014/main" id="{DCA83A4E-E856-C74B-DC4B-F918E98C2092}"/>
              </a:ext>
            </a:extLst>
          </p:cNvPr>
          <p:cNvSpPr txBox="1">
            <a:spLocks/>
          </p:cNvSpPr>
          <p:nvPr/>
        </p:nvSpPr>
        <p:spPr>
          <a:xfrm>
            <a:off x="584200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>
                <a:cs typeface="Segoe UI"/>
              </a:rPr>
              <a:t>Alex asks Copilot to summarize her day ahead, listing any actions that need to be taken and student information to be aware of, providing a concise summary of student support needs.</a:t>
            </a:r>
          </a:p>
        </p:txBody>
      </p:sp>
      <p:sp>
        <p:nvSpPr>
          <p:cNvPr id="69" name="Text Placeholder 89">
            <a:extLst>
              <a:ext uri="{FF2B5EF4-FFF2-40B4-BE49-F238E27FC236}">
                <a16:creationId xmlns:a16="http://schemas.microsoft.com/office/drawing/2014/main" id="{7090A4EB-F7C9-2A91-F6C3-3B4BAE140DE9}"/>
              </a:ext>
            </a:extLst>
          </p:cNvPr>
          <p:cNvSpPr txBox="1">
            <a:spLocks/>
          </p:cNvSpPr>
          <p:nvPr/>
        </p:nvSpPr>
        <p:spPr>
          <a:xfrm>
            <a:off x="3776898" y="2032188"/>
            <a:ext cx="2523562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>
                <a:cs typeface="Segoe UI"/>
              </a:rPr>
              <a:t>Alex asks Copilot to draft her monthly parent update email that highlights the progress of students she looks after. </a:t>
            </a:r>
          </a:p>
        </p:txBody>
      </p:sp>
      <p:sp>
        <p:nvSpPr>
          <p:cNvPr id="70" name="Text Placeholder 91">
            <a:extLst>
              <a:ext uri="{FF2B5EF4-FFF2-40B4-BE49-F238E27FC236}">
                <a16:creationId xmlns:a16="http://schemas.microsoft.com/office/drawing/2014/main" id="{750A0117-7F18-7033-D452-6D1C265D927B}"/>
              </a:ext>
            </a:extLst>
          </p:cNvPr>
          <p:cNvSpPr txBox="1">
            <a:spLocks/>
          </p:cNvSpPr>
          <p:nvPr/>
        </p:nvSpPr>
        <p:spPr>
          <a:xfrm>
            <a:off x="6969595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fontScale="925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>
                <a:cs typeface="Segoe UI"/>
              </a:rPr>
              <a:t>Alex uses Copilot in Word to review the teacher lesson plans, then uses Copilot to suggest differentiated learning activities, and adjust the reading level for the formative assessment questions. </a:t>
            </a:r>
          </a:p>
        </p:txBody>
      </p:sp>
      <p:sp>
        <p:nvSpPr>
          <p:cNvPr id="71" name="Rectangle: Rounded Corners 6">
            <a:extLst>
              <a:ext uri="{FF2B5EF4-FFF2-40B4-BE49-F238E27FC236}">
                <a16:creationId xmlns:a16="http://schemas.microsoft.com/office/drawing/2014/main" id="{0977BF0F-98A8-FFB1-B705-F004774AC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584200" y="3208260"/>
            <a:ext cx="2808000" cy="626701"/>
          </a:xfrm>
          <a:prstGeom prst="roundRect">
            <a:avLst>
              <a:gd name="adj" fmla="val 10001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/>
              <a:t>Easily outline the day ahead </a:t>
            </a:r>
            <a:r>
              <a:rPr lang="en-US" noProof="0"/>
              <a:t>gather information from mail and chats. Use additional time to prepare for the day. </a:t>
            </a:r>
          </a:p>
        </p:txBody>
      </p:sp>
      <p:sp>
        <p:nvSpPr>
          <p:cNvPr id="72" name="Rectangle: Rounded Corners 6">
            <a:extLst>
              <a:ext uri="{FF2B5EF4-FFF2-40B4-BE49-F238E27FC236}">
                <a16:creationId xmlns:a16="http://schemas.microsoft.com/office/drawing/2014/main" id="{BC3D5F75-BE3B-4878-EE4B-285EB13D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3719286" y="3208260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/>
              <a:t>Get started </a:t>
            </a:r>
            <a:r>
              <a:rPr lang="en-US" noProof="0"/>
              <a:t>with a draft and spend more time working on the details based on recent </a:t>
            </a:r>
            <a:br>
              <a:rPr lang="en-US" noProof="0"/>
            </a:br>
            <a:r>
              <a:rPr lang="en-US" noProof="0"/>
              <a:t>student outcomes.</a:t>
            </a:r>
          </a:p>
        </p:txBody>
      </p:sp>
      <p:sp>
        <p:nvSpPr>
          <p:cNvPr id="73" name="Rectangle: Rounded Corners 6">
            <a:extLst>
              <a:ext uri="{FF2B5EF4-FFF2-40B4-BE49-F238E27FC236}">
                <a16:creationId xmlns:a16="http://schemas.microsoft.com/office/drawing/2014/main" id="{409F979E-3DC1-2B9C-66C7-9FC871151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6969595" y="3208260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/>
              <a:t>Personalize learning </a:t>
            </a:r>
            <a:r>
              <a:rPr lang="en-US" noProof="0"/>
              <a:t>for students to ensure the class materials are provided in the way that works best for them. 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C2C030B-3E46-78B8-F703-8D2C7245D44B}"/>
              </a:ext>
            </a:extLst>
          </p:cNvPr>
          <p:cNvGrpSpPr/>
          <p:nvPr/>
        </p:nvGrpSpPr>
        <p:grpSpPr>
          <a:xfrm>
            <a:off x="3949325" y="2728999"/>
            <a:ext cx="2351135" cy="360000"/>
            <a:chOff x="588263" y="1697756"/>
            <a:chExt cx="2351135" cy="360000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D218E69-62C3-B4DF-ABAB-73C5BF747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D3EFB7-4CD7-7148-94F0-B63537F050A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5DB5A2B-E94F-97A6-BFC3-0A072054480C}"/>
              </a:ext>
            </a:extLst>
          </p:cNvPr>
          <p:cNvGrpSpPr/>
          <p:nvPr/>
        </p:nvGrpSpPr>
        <p:grpSpPr>
          <a:xfrm>
            <a:off x="7075880" y="2728999"/>
            <a:ext cx="2351135" cy="360000"/>
            <a:chOff x="588263" y="2657420"/>
            <a:chExt cx="2351135" cy="360000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56DC8601-86CD-BDFA-9CFA-B0934B3A8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EEBB52C-DE70-8C2A-C0A4-3D357AE6BF1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FE1A843-DCB9-78F3-3974-97A23A0A921D}"/>
              </a:ext>
            </a:extLst>
          </p:cNvPr>
          <p:cNvGrpSpPr/>
          <p:nvPr/>
        </p:nvGrpSpPr>
        <p:grpSpPr>
          <a:xfrm>
            <a:off x="818241" y="2763683"/>
            <a:ext cx="2351135" cy="360000"/>
            <a:chOff x="588263" y="1217924"/>
            <a:chExt cx="2351135" cy="360000"/>
          </a:xfrm>
        </p:grpSpPr>
        <p:pic>
          <p:nvPicPr>
            <p:cNvPr id="81" name="Picture 80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86065A0A-1003-9D61-4FFB-450FC62891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0687D34-250F-8392-4FD0-1DCC7E00DD8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91" name="Text Placeholder 92">
            <a:extLst>
              <a:ext uri="{FF2B5EF4-FFF2-40B4-BE49-F238E27FC236}">
                <a16:creationId xmlns:a16="http://schemas.microsoft.com/office/drawing/2014/main" id="{C4420D19-A9A0-331C-84BD-8DDF401DE13F}"/>
              </a:ext>
            </a:extLst>
          </p:cNvPr>
          <p:cNvSpPr txBox="1">
            <a:spLocks/>
          </p:cNvSpPr>
          <p:nvPr/>
        </p:nvSpPr>
        <p:spPr>
          <a:xfrm>
            <a:off x="6969594" y="4488366"/>
            <a:ext cx="3149333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>
                <a:cs typeface="Segoe UI"/>
              </a:rPr>
              <a:t>Alex uses Copilot in Excel to get insights from the data that help her understand where and which students might need more support ahead of their next exam.</a:t>
            </a:r>
          </a:p>
        </p:txBody>
      </p:sp>
      <p:sp>
        <p:nvSpPr>
          <p:cNvPr id="97" name="Text Placeholder 93">
            <a:extLst>
              <a:ext uri="{FF2B5EF4-FFF2-40B4-BE49-F238E27FC236}">
                <a16:creationId xmlns:a16="http://schemas.microsoft.com/office/drawing/2014/main" id="{FD2AF8E8-1722-A5D5-E7A2-F0FEC256CCC7}"/>
              </a:ext>
            </a:extLst>
          </p:cNvPr>
          <p:cNvSpPr txBox="1">
            <a:spLocks/>
          </p:cNvSpPr>
          <p:nvPr/>
        </p:nvSpPr>
        <p:spPr>
          <a:xfrm>
            <a:off x="3776898" y="4488366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>
                <a:cs typeface="Segoe UI"/>
              </a:rPr>
              <a:t>Alex missed a staff meeting while taking students on a school trip. She uses Copilot to review the meeting summary and any actions relating to her and the students she supports.</a:t>
            </a:r>
          </a:p>
        </p:txBody>
      </p:sp>
      <p:sp>
        <p:nvSpPr>
          <p:cNvPr id="103" name="Text Placeholder 94">
            <a:extLst>
              <a:ext uri="{FF2B5EF4-FFF2-40B4-BE49-F238E27FC236}">
                <a16:creationId xmlns:a16="http://schemas.microsoft.com/office/drawing/2014/main" id="{99A191D5-A48D-2B7D-A2B9-64C66CAB9D2E}"/>
              </a:ext>
            </a:extLst>
          </p:cNvPr>
          <p:cNvSpPr txBox="1">
            <a:spLocks/>
          </p:cNvSpPr>
          <p:nvPr/>
        </p:nvSpPr>
        <p:spPr>
          <a:xfrm>
            <a:off x="584200" y="4488366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>
                <a:cs typeface="Segoe UI"/>
              </a:rPr>
              <a:t>Alex is making the final touches for tomorrows team meeting. She uses Copilot in PowerPoint to quickly build a presentation based on relevant student data outlining the next steps. </a:t>
            </a:r>
          </a:p>
        </p:txBody>
      </p:sp>
      <p:sp>
        <p:nvSpPr>
          <p:cNvPr id="116" name="Rectangle: Rounded Corners 6">
            <a:extLst>
              <a:ext uri="{FF2B5EF4-FFF2-40B4-BE49-F238E27FC236}">
                <a16:creationId xmlns:a16="http://schemas.microsoft.com/office/drawing/2014/main" id="{8EE09841-28B0-7551-F4B6-603CF0FDC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6969595" y="5641938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/>
              <a:t>Effortlessly identify insights </a:t>
            </a:r>
            <a:r>
              <a:rPr lang="en-US" noProof="0"/>
              <a:t>and use them to build a plan for a review session for the upcoming exam. </a:t>
            </a:r>
          </a:p>
        </p:txBody>
      </p:sp>
      <p:sp>
        <p:nvSpPr>
          <p:cNvPr id="117" name="Rectangle: Rounded Corners 6">
            <a:extLst>
              <a:ext uri="{FF2B5EF4-FFF2-40B4-BE49-F238E27FC236}">
                <a16:creationId xmlns:a16="http://schemas.microsoft.com/office/drawing/2014/main" id="{3B419258-E14B-A7D7-BFE2-BC47B6975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3719286" y="5641938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/>
              <a:t>Easily catch up </a:t>
            </a:r>
            <a:r>
              <a:rPr lang="en-US" noProof="0"/>
              <a:t>and stay in the know while prioritizing time with students. </a:t>
            </a:r>
          </a:p>
        </p:txBody>
      </p:sp>
      <p:sp>
        <p:nvSpPr>
          <p:cNvPr id="118" name="Rectangle: Rounded Corners 6">
            <a:extLst>
              <a:ext uri="{FF2B5EF4-FFF2-40B4-BE49-F238E27FC236}">
                <a16:creationId xmlns:a16="http://schemas.microsoft.com/office/drawing/2014/main" id="{2B873DE1-A77D-C3A1-ACA7-F924596B8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584200" y="5641938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/>
              <a:t>Bring your data to life </a:t>
            </a:r>
            <a:r>
              <a:rPr lang="en-US" noProof="0"/>
              <a:t>and focus on your ideas for the next meeting. 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BE451F7-72D9-1105-699B-7F5EE7607DB7}"/>
              </a:ext>
            </a:extLst>
          </p:cNvPr>
          <p:cNvGrpSpPr/>
          <p:nvPr/>
        </p:nvGrpSpPr>
        <p:grpSpPr>
          <a:xfrm>
            <a:off x="3949325" y="5092700"/>
            <a:ext cx="2351135" cy="360000"/>
            <a:chOff x="588263" y="3617084"/>
            <a:chExt cx="2351135" cy="360000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295ECB30-B0F8-D25E-FF48-3FFFAEC5A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9E97BE0-CF9C-5F5F-1D03-928407A080B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A98AC6F-CF78-5DBC-8505-E34D221E807C}"/>
              </a:ext>
            </a:extLst>
          </p:cNvPr>
          <p:cNvGrpSpPr/>
          <p:nvPr/>
        </p:nvGrpSpPr>
        <p:grpSpPr>
          <a:xfrm>
            <a:off x="818241" y="5092700"/>
            <a:ext cx="2351135" cy="360000"/>
            <a:chOff x="588263" y="2177588"/>
            <a:chExt cx="2351135" cy="360000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F8A43FA6-ACD9-9F13-1D6E-8B8809F6E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A999EAF-C22E-5A3C-5D1A-6D569A222C2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4CDF080-D09C-ECF8-F465-0473CC91FFD6}"/>
              </a:ext>
            </a:extLst>
          </p:cNvPr>
          <p:cNvGrpSpPr/>
          <p:nvPr/>
        </p:nvGrpSpPr>
        <p:grpSpPr>
          <a:xfrm>
            <a:off x="7192616" y="5092700"/>
            <a:ext cx="2361959" cy="360000"/>
            <a:chOff x="577439" y="3137252"/>
            <a:chExt cx="2361959" cy="360000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1A9E4A92-A2D7-05B5-9019-46EF09EA1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3081508-168B-7E1D-B604-E4C3E219ABF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CA1607F5-7852-5D53-6450-C35D8399E72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9735" y="3048406"/>
            <a:ext cx="2152265" cy="380959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4C58106-8ACA-288C-2190-270D769B7CDA}"/>
              </a:ext>
            </a:extLst>
          </p:cNvPr>
          <p:cNvGrpSpPr/>
          <p:nvPr/>
        </p:nvGrpSpPr>
        <p:grpSpPr>
          <a:xfrm>
            <a:off x="4644280" y="1134767"/>
            <a:ext cx="2795593" cy="216000"/>
            <a:chOff x="3133720" y="969899"/>
            <a:chExt cx="2795593" cy="216000"/>
          </a:xfrm>
        </p:grpSpPr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72A9C502-0F73-7433-7792-150BE02DC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More effective planning and communication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24C9624-9F95-4815-D8A0-BB5426A45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830914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375</Words>
  <Application>Microsoft Office PowerPoint</Application>
  <PresentationFormat>Widescreen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 K-12 Special Education Assistant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2025-02-11T15:11:56Z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