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5EFFA9-988C-B53C-47AF-5BF1238E2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93A2-47AE-FAB9-6F90-23053BAC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 </a:t>
            </a:r>
            <a:br>
              <a:rPr lang="en-US" noProof="0" dirty="0"/>
            </a:br>
            <a:r>
              <a:rPr lang="en-US" noProof="0" dirty="0"/>
              <a:t>K-12 Educator using Copilot Chat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0EF39C05-8551-B64F-C0A7-1F275B5B9397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6748BFA8-5FFC-81D0-4A0E-FCB2A43EFDCB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 Chat</a:t>
            </a:r>
          </a:p>
        </p:txBody>
      </p:sp>
      <p:sp>
        <p:nvSpPr>
          <p:cNvPr id="7" name="Scenario Level">
            <a:extLst>
              <a:ext uri="{FF2B5EF4-FFF2-40B4-BE49-F238E27FC236}">
                <a16:creationId xmlns:a16="http://schemas.microsoft.com/office/drawing/2014/main" id="{118001F5-3F12-45A2-B70F-32D019BE2EC7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62782C54-AA75-C126-520F-03C92CE7583A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/>
              <a:t>Start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183BF2B1-813B-D44C-ABDB-F9BFE2E057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AFC06553-35E8-1630-EE1A-53BE8644A7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25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CF1811A-7413-AAE7-58BE-82827E52C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573B6E1D-03D7-EEF9-17BE-EE1CA43187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More time to plan lessons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8058149F-174F-E3F7-175E-D6E246420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16D8E346-4EEE-CAA9-47EA-5327CF2778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Increased communication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E3C9E5E7-B44D-CAD8-BCAF-9C55CDA5C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3B2011-AA8C-837D-EFBB-5ACC7D0F9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0">
            <a:extLst>
              <a:ext uri="{FF2B5EF4-FFF2-40B4-BE49-F238E27FC236}">
                <a16:creationId xmlns:a16="http://schemas.microsoft.com/office/drawing/2014/main" id="{8091C4BF-60F6-30B3-0C2E-FDB04DC41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1" name="Text Placeholder 152">
            <a:extLst>
              <a:ext uri="{FF2B5EF4-FFF2-40B4-BE49-F238E27FC236}">
                <a16:creationId xmlns:a16="http://schemas.microsoft.com/office/drawing/2014/main" id="{44AEDB77-5CE2-B504-17B8-4FC76902A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88781" y="365542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2" name="Text Placeholder 152">
            <a:extLst>
              <a:ext uri="{FF2B5EF4-FFF2-40B4-BE49-F238E27FC236}">
                <a16:creationId xmlns:a16="http://schemas.microsoft.com/office/drawing/2014/main" id="{91C5B221-F372-D5D6-1E2B-F2C484AB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38" name="Name">
            <a:extLst>
              <a:ext uri="{FF2B5EF4-FFF2-40B4-BE49-F238E27FC236}">
                <a16:creationId xmlns:a16="http://schemas.microsoft.com/office/drawing/2014/main" id="{3462AFAE-68C9-862B-86E3-98188E0CD629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Dierdra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 K-12 Educator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4F680B65-B9F5-E4D0-D86D-55E0E44FC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pic>
        <p:nvPicPr>
          <p:cNvPr id="129" name="Picture 128" descr="A person holding a tabletgenerated">
            <a:extLst>
              <a:ext uri="{FF2B5EF4-FFF2-40B4-BE49-F238E27FC236}">
                <a16:creationId xmlns:a16="http://schemas.microsoft.com/office/drawing/2014/main" id="{F9929C66-2D82-6796-8F49-41A0DDCD3F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7595" y="3267375"/>
            <a:ext cx="2446355" cy="3609499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C38D55FC-3FA8-C0E8-DD96-DAEED3273E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7:00 am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F107CFF1-8613-5CF6-8ED6-13A0798BB6B0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Dierdra needs to catch up parent emails and critical messages from school administration, so she has Copilot draft a reply email to the head of school addressing her professional development plans. </a:t>
            </a:r>
          </a:p>
        </p:txBody>
      </p:sp>
      <p:pic>
        <p:nvPicPr>
          <p:cNvPr id="73" name="Picture 72">
            <a:hlinkClick r:id="rId11"/>
            <a:extLst>
              <a:ext uri="{FF2B5EF4-FFF2-40B4-BE49-F238E27FC236}">
                <a16:creationId xmlns:a16="http://schemas.microsoft.com/office/drawing/2014/main" id="{EDF97886-E548-EFDD-5C67-1E2B609CC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9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E3E542EF-7101-AA50-D853-877EE01596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40" y="2848936"/>
            <a:ext cx="12016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7" name="Step 1 Bottom">
            <a:extLst>
              <a:ext uri="{FF2B5EF4-FFF2-40B4-BE49-F238E27FC236}">
                <a16:creationId xmlns:a16="http://schemas.microsoft.com/office/drawing/2014/main" id="{0E94C3EB-C8A0-495F-273E-90478CB5C96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Easily catch up </a:t>
            </a:r>
            <a:r>
              <a:rPr lang="en-US" noProof="0" dirty="0"/>
              <a:t>on mail and focus on the most important messages to address. Use additional time to prepare for the day. </a:t>
            </a:r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9F9F24D6-23B3-B056-0F18-55597F1A20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8:15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019C2485-EBE7-0408-DD54-7E583E3993DF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asks Copilot to create a lesson plan for each chapter of The Iliad that includes a reading, discussion, and writing assignment for the next unit. </a:t>
            </a:r>
          </a:p>
        </p:txBody>
      </p:sp>
      <p:pic>
        <p:nvPicPr>
          <p:cNvPr id="76" name="Picture 75">
            <a:hlinkClick r:id="rId11"/>
            <a:extLst>
              <a:ext uri="{FF2B5EF4-FFF2-40B4-BE49-F238E27FC236}">
                <a16:creationId xmlns:a16="http://schemas.microsoft.com/office/drawing/2014/main" id="{2F00FF95-C1F2-8C29-0509-0246EBAFB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3CF82EDC-0120-FF31-B037-9DD76627D7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2848936"/>
            <a:ext cx="126224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9" name="Step 2 Bottom">
            <a:extLst>
              <a:ext uri="{FF2B5EF4-FFF2-40B4-BE49-F238E27FC236}">
                <a16:creationId xmlns:a16="http://schemas.microsoft.com/office/drawing/2014/main" id="{E456751D-09CA-7577-F576-85C56C591A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Get started </a:t>
            </a:r>
            <a:r>
              <a:rPr lang="en-US" noProof="0"/>
              <a:t>with a draft and spend more time working on the details based on the pacing of your class. 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6001B8B8-7D53-C665-3800-2D768CF1F1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9:00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DA87B185-AD35-8FA2-2549-65E72EA0A562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uses Copilot to create various comprehension questions to use with her lesson plan and add differentiated learning activities for her students. </a:t>
            </a:r>
          </a:p>
        </p:txBody>
      </p:sp>
      <p:pic>
        <p:nvPicPr>
          <p:cNvPr id="79" name="Picture 78">
            <a:hlinkClick r:id="rId11"/>
            <a:extLst>
              <a:ext uri="{FF2B5EF4-FFF2-40B4-BE49-F238E27FC236}">
                <a16:creationId xmlns:a16="http://schemas.microsoft.com/office/drawing/2014/main" id="{1455DAA2-3795-37FC-0227-639A9996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56E05056-E87A-835F-467A-6FEC39C706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2848936"/>
            <a:ext cx="145718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71" name="Step 3 Bottom">
            <a:extLst>
              <a:ext uri="{FF2B5EF4-FFF2-40B4-BE49-F238E27FC236}">
                <a16:creationId xmlns:a16="http://schemas.microsoft.com/office/drawing/2014/main" id="{2ABC17B7-3640-AE5A-F21B-009F3FFFF1F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Personalize learning </a:t>
            </a:r>
            <a:r>
              <a:rPr lang="en-US" noProof="0"/>
              <a:t>for students to ensure the class materials are provided in the way that works best for them. 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094FAE4C-A7F0-1094-C501-C9E334A9B6E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11:00 am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3E4CA967-4D83-B538-ACF1-0349EC112EA5}"/>
              </a:ext>
            </a:extLst>
          </p:cNvPr>
          <p:cNvSpPr txBox="1">
            <a:spLocks/>
          </p:cNvSpPr>
          <p:nvPr/>
        </p:nvSpPr>
        <p:spPr>
          <a:xfrm>
            <a:off x="6969595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uses Copilot to create a gradebook spreadsheet to track her class participation and homework scores for her next literature unit. </a:t>
            </a:r>
          </a:p>
        </p:txBody>
      </p:sp>
      <p:pic>
        <p:nvPicPr>
          <p:cNvPr id="118" name="Picture 117">
            <a:hlinkClick r:id="rId11"/>
            <a:extLst>
              <a:ext uri="{FF2B5EF4-FFF2-40B4-BE49-F238E27FC236}">
                <a16:creationId xmlns:a16="http://schemas.microsoft.com/office/drawing/2014/main" id="{6AC212A5-ED26-F1F5-ECE7-A404C0D12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A46BE0A4-C55A-1DB0-C516-70B104619B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5297693"/>
            <a:ext cx="1277910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116" name="Step 4 Bottom">
            <a:extLst>
              <a:ext uri="{FF2B5EF4-FFF2-40B4-BE49-F238E27FC236}">
                <a16:creationId xmlns:a16="http://schemas.microsoft.com/office/drawing/2014/main" id="{141669C5-2DD5-464C-DD43-36DD9C39337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Effortlessly create spreadsheets </a:t>
            </a:r>
            <a:r>
              <a:rPr lang="en-US" noProof="0"/>
              <a:t>and use them to track student progress to gain insights over time to see where they might need more support. 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29DDD882-AFD8-C842-6343-F3C11169D9F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7D4FF495-1182-E7CD-3B4D-B7081984CDF4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missed the curriculum meeting while taking students to the library. She uses Copilot to review the meeting summary and research implementation next steps.</a:t>
            </a:r>
          </a:p>
        </p:txBody>
      </p:sp>
      <p:pic>
        <p:nvPicPr>
          <p:cNvPr id="124" name="Picture 123">
            <a:hlinkClick r:id="rId11"/>
            <a:extLst>
              <a:ext uri="{FF2B5EF4-FFF2-40B4-BE49-F238E27FC236}">
                <a16:creationId xmlns:a16="http://schemas.microsoft.com/office/drawing/2014/main" id="{EF4A9C1E-E62B-2FF5-F665-0C96A8D90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B78DE542-5828-DFE4-DF5F-E7FCA1C4499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5297693"/>
            <a:ext cx="1549291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97" name="Strep 5 Bottom">
            <a:extLst>
              <a:ext uri="{FF2B5EF4-FFF2-40B4-BE49-F238E27FC236}">
                <a16:creationId xmlns:a16="http://schemas.microsoft.com/office/drawing/2014/main" id="{67DC7D67-20DC-E7EE-1B34-56FC88C829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Avoid feeling behind </a:t>
            </a:r>
            <a:r>
              <a:rPr lang="en-US" noProof="0"/>
              <a:t>and stay connected while prioritizing time with students. </a:t>
            </a:r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00D4952C-FAE4-5497-C147-DD7D2AC03F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4:00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6BE945F0-AE79-F0C3-26BF-B6E855C18895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err="1">
                <a:cs typeface="Segoe UI"/>
              </a:rPr>
              <a:t>Dierdra</a:t>
            </a:r>
            <a:r>
              <a:rPr lang="en-US" noProof="0">
                <a:cs typeface="Segoe UI"/>
              </a:rPr>
              <a:t> is making the final touches for tonight's meeting. She uses Copilot to quickly check for clarity and completeness.  </a:t>
            </a:r>
          </a:p>
        </p:txBody>
      </p:sp>
      <p:pic>
        <p:nvPicPr>
          <p:cNvPr id="127" name="Picture 126">
            <a:hlinkClick r:id="rId11"/>
            <a:extLst>
              <a:ext uri="{FF2B5EF4-FFF2-40B4-BE49-F238E27FC236}">
                <a16:creationId xmlns:a16="http://schemas.microsoft.com/office/drawing/2014/main" id="{10A05405-056B-6DEE-0465-9DDA31871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8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A0E940CB-9C85-40BE-8C62-9EF142EF7C4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39" y="5297693"/>
            <a:ext cx="1275258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87" name="Step 6 Bottom">
            <a:extLst>
              <a:ext uri="{FF2B5EF4-FFF2-40B4-BE49-F238E27FC236}">
                <a16:creationId xmlns:a16="http://schemas.microsoft.com/office/drawing/2014/main" id="{DB7076CE-72F8-8EF5-0D85-A57DCFD97B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Bring your files to life </a:t>
            </a:r>
            <a:r>
              <a:rPr lang="en-US" noProof="0"/>
              <a:t>and focus on your ideas and final touches for the meeting. </a:t>
            </a:r>
          </a:p>
        </p:txBody>
      </p:sp>
    </p:spTree>
    <p:extLst>
      <p:ext uri="{BB962C8B-B14F-4D97-AF65-F5344CB8AC3E}">
        <p14:creationId xmlns:p14="http://schemas.microsoft.com/office/powerpoint/2010/main" val="42055346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K-12 Educator using Copilot Chat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