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45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FFA9-988C-B53C-47AF-5BF1238E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93A2-47AE-FAB9-6F90-23053BAC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CA" dirty="0"/>
              <a:t>A day in the life of a </a:t>
            </a:r>
            <a:br>
              <a:rPr lang="en-CA" dirty="0"/>
            </a:br>
            <a:r>
              <a:rPr lang="en-CA" dirty="0"/>
              <a:t>K-12 Educator using Copilot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7EDC4D-499F-22C6-FA75-3F956B8FC013}"/>
              </a:ext>
            </a:extLst>
          </p:cNvPr>
          <p:cNvGrpSpPr/>
          <p:nvPr/>
        </p:nvGrpSpPr>
        <p:grpSpPr>
          <a:xfrm>
            <a:off x="10430234" y="1708697"/>
            <a:ext cx="1461442" cy="1224982"/>
            <a:chOff x="10430234" y="1708697"/>
            <a:chExt cx="1461442" cy="122498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62AFAE-68C9-862B-86E3-98188E0CD629}"/>
                </a:ext>
              </a:extLst>
            </p:cNvPr>
            <p:cNvSpPr txBox="1"/>
            <p:nvPr/>
          </p:nvSpPr>
          <p:spPr>
            <a:xfrm>
              <a:off x="10430234" y="1708697"/>
              <a:ext cx="1461442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Dierdra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K-12 Educator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F680B65-B9F5-E4D0-D86D-55E0E44FC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sp>
        <p:nvSpPr>
          <p:cNvPr id="82" name="Rectangle: Rounded Corners 11">
            <a:extLst>
              <a:ext uri="{FF2B5EF4-FFF2-40B4-BE49-F238E27FC236}">
                <a16:creationId xmlns:a16="http://schemas.microsoft.com/office/drawing/2014/main" id="{C38D55FC-3FA8-C0E8-DD96-DAEED327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7:00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3" name="Rectangle: Rounded Corners 15">
            <a:extLst>
              <a:ext uri="{FF2B5EF4-FFF2-40B4-BE49-F238E27FC236}">
                <a16:creationId xmlns:a16="http://schemas.microsoft.com/office/drawing/2014/main" id="{6001B8B8-7D53-C665-3800-2D768CF1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9:00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4" name="Rectangle: Rounded Corners 13">
            <a:extLst>
              <a:ext uri="{FF2B5EF4-FFF2-40B4-BE49-F238E27FC236}">
                <a16:creationId xmlns:a16="http://schemas.microsoft.com/office/drawing/2014/main" id="{9F9F24D6-23B3-B056-0F18-55597F1A2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8:15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00D4952C-FAE4-5497-C147-DD7D2AC03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4:00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6" name="Rectangle: Rounded Corners 19">
            <a:extLst>
              <a:ext uri="{FF2B5EF4-FFF2-40B4-BE49-F238E27FC236}">
                <a16:creationId xmlns:a16="http://schemas.microsoft.com/office/drawing/2014/main" id="{29DDD882-AFD8-C842-6343-F3C11169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2:00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8" name="Rectangle: Rounded Corners 7">
            <a:extLst>
              <a:ext uri="{FF2B5EF4-FFF2-40B4-BE49-F238E27FC236}">
                <a16:creationId xmlns:a16="http://schemas.microsoft.com/office/drawing/2014/main" id="{094FAE4C-A7F0-1094-C501-C9E334A9B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11:00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001F5-3F12-45A2-B70F-32D019BE2EC7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39C05-8551-B64F-C0A7-1F275B5B9397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B2011-AA8C-837D-EFBB-5ACC7D0F9AF9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8091C4BF-60F6-30B3-0C2E-FDB04DC41C16}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91C5B221-F372-D5D6-1E2B-F2C484ABF7F4}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 </a:t>
            </a:r>
          </a:p>
        </p:txBody>
      </p:sp>
      <p:sp>
        <p:nvSpPr>
          <p:cNvPr id="13" name="Text Placeholder 185">
            <a:extLst>
              <a:ext uri="{FF2B5EF4-FFF2-40B4-BE49-F238E27FC236}">
                <a16:creationId xmlns:a16="http://schemas.microsoft.com/office/drawing/2014/main" id="{6748BFA8-5FFC-81D0-4A0E-FCB2A43EFDCB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Copilot</a:t>
            </a:r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448A43B3-525F-0AF5-0774-6550C5FACF80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4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4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66" name="Text Placeholder 88">
            <a:extLst>
              <a:ext uri="{FF2B5EF4-FFF2-40B4-BE49-F238E27FC236}">
                <a16:creationId xmlns:a16="http://schemas.microsoft.com/office/drawing/2014/main" id="{F107CFF1-8613-5CF6-8ED6-13A0798BB6B0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needs to catch up parent emails and critical messages from school administration, so she has Copilot draft a reply email to the head of school addressing her professional development plans. </a:t>
            </a:r>
          </a:p>
        </p:txBody>
      </p:sp>
      <p:sp>
        <p:nvSpPr>
          <p:cNvPr id="67" name="Rectangle: Rounded Corners 6">
            <a:extLst>
              <a:ext uri="{FF2B5EF4-FFF2-40B4-BE49-F238E27FC236}">
                <a16:creationId xmlns:a16="http://schemas.microsoft.com/office/drawing/2014/main" id="{0E94C3EB-C8A0-495F-273E-90478CB5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Easily catch up </a:t>
            </a:r>
            <a:r>
              <a:rPr lang="en-US"/>
              <a:t>on mail and focus on the most important messages to address. Use additional time to prepare for the day. </a:t>
            </a:r>
          </a:p>
        </p:txBody>
      </p:sp>
      <p:sp>
        <p:nvSpPr>
          <p:cNvPr id="68" name="Text Placeholder 89">
            <a:extLst>
              <a:ext uri="{FF2B5EF4-FFF2-40B4-BE49-F238E27FC236}">
                <a16:creationId xmlns:a16="http://schemas.microsoft.com/office/drawing/2014/main" id="{019C2485-EBE7-0408-DD54-7E583E3993DF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asks Copilot to create a lesson plan for each chapter of The Iliad that includes a reading, discussion, and writing assignment for the next unit. </a:t>
            </a:r>
          </a:p>
        </p:txBody>
      </p:sp>
      <p:sp>
        <p:nvSpPr>
          <p:cNvPr id="69" name="Rectangle: Rounded Corners 6">
            <a:extLst>
              <a:ext uri="{FF2B5EF4-FFF2-40B4-BE49-F238E27FC236}">
                <a16:creationId xmlns:a16="http://schemas.microsoft.com/office/drawing/2014/main" id="{E456751D-09CA-7577-F576-85C56C59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Get started </a:t>
            </a:r>
            <a:r>
              <a:rPr lang="en-US"/>
              <a:t>with a draft and spend more time working on the details based on the pacing of your class. </a:t>
            </a:r>
          </a:p>
        </p:txBody>
      </p:sp>
      <p:sp>
        <p:nvSpPr>
          <p:cNvPr id="70" name="Text Placeholder 91">
            <a:extLst>
              <a:ext uri="{FF2B5EF4-FFF2-40B4-BE49-F238E27FC236}">
                <a16:creationId xmlns:a16="http://schemas.microsoft.com/office/drawing/2014/main" id="{DA87B185-AD35-8FA2-2549-65E72EA0A562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uses Copilot to create various comprehension questions to use with her lesson plan and add differentiated learning activities for her students. 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2ABC17B7-3640-AE5A-F21B-009F3FFFF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Personalize learning </a:t>
            </a:r>
            <a:r>
              <a:rPr lang="en-US"/>
              <a:t>for students to ensure the class materials are provided in the way that works best for them. 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4E9511A-3E4A-FF77-ED3E-E752C6A55928}"/>
              </a:ext>
            </a:extLst>
          </p:cNvPr>
          <p:cNvGrpSpPr/>
          <p:nvPr/>
        </p:nvGrpSpPr>
        <p:grpSpPr>
          <a:xfrm>
            <a:off x="903889" y="2753574"/>
            <a:ext cx="1175520" cy="360000"/>
            <a:chOff x="588263" y="1217924"/>
            <a:chExt cx="1175520" cy="360000"/>
          </a:xfrm>
        </p:grpSpPr>
        <p:pic>
          <p:nvPicPr>
            <p:cNvPr id="73" name="Picture 7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EDF97886-E548-EFDD-5C67-1E2B609CC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3E542EF-7101-AA50-D853-877EE01596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4F6FD18-32B4-28EB-1CEE-3B30E76FF97A}"/>
              </a:ext>
            </a:extLst>
          </p:cNvPr>
          <p:cNvGrpSpPr/>
          <p:nvPr/>
        </p:nvGrpSpPr>
        <p:grpSpPr>
          <a:xfrm>
            <a:off x="4003675" y="2753574"/>
            <a:ext cx="1175520" cy="360000"/>
            <a:chOff x="588263" y="1217924"/>
            <a:chExt cx="1175520" cy="360000"/>
          </a:xfrm>
        </p:grpSpPr>
        <p:pic>
          <p:nvPicPr>
            <p:cNvPr id="76" name="Picture 7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2F00FF95-C1F2-8C29-0509-0246EBAFB0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F82EDC-0120-FF31-B037-9DD76627D7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2D2806-1CE2-723F-7676-CF4AE307F2DF}"/>
              </a:ext>
            </a:extLst>
          </p:cNvPr>
          <p:cNvGrpSpPr/>
          <p:nvPr/>
        </p:nvGrpSpPr>
        <p:grpSpPr>
          <a:xfrm>
            <a:off x="7281015" y="2753574"/>
            <a:ext cx="1175520" cy="360000"/>
            <a:chOff x="588263" y="1217924"/>
            <a:chExt cx="1175520" cy="360000"/>
          </a:xfrm>
        </p:grpSpPr>
        <p:pic>
          <p:nvPicPr>
            <p:cNvPr id="79" name="Picture 7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1455DAA2-3795-37FC-0227-639A999664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E05056-E87A-835F-467A-6FEC39C706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81" name="Text Placeholder 94">
            <a:extLst>
              <a:ext uri="{FF2B5EF4-FFF2-40B4-BE49-F238E27FC236}">
                <a16:creationId xmlns:a16="http://schemas.microsoft.com/office/drawing/2014/main" id="{6BE945F0-AE79-F0C3-26BF-B6E855C18895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is making the final touches for tonight's meeting. She uses Copilot to quickly check for clarity and completeness.  </a:t>
            </a:r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DB7076CE-72F8-8EF5-0D85-A57DCFD97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Bring your files to life </a:t>
            </a:r>
            <a:r>
              <a:rPr lang="en-US"/>
              <a:t>and focus on your ideas and final touches for the meeting. </a:t>
            </a:r>
          </a:p>
        </p:txBody>
      </p:sp>
      <p:sp>
        <p:nvSpPr>
          <p:cNvPr id="91" name="Text Placeholder 93">
            <a:extLst>
              <a:ext uri="{FF2B5EF4-FFF2-40B4-BE49-F238E27FC236}">
                <a16:creationId xmlns:a16="http://schemas.microsoft.com/office/drawing/2014/main" id="{7D4FF495-1182-E7CD-3B4D-B7081984CDF4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missed the curriculum meeting while taking students to the library. She uses Copilot to review the meeting summary and research implementation next steps.</a:t>
            </a:r>
          </a:p>
        </p:txBody>
      </p:sp>
      <p:sp>
        <p:nvSpPr>
          <p:cNvPr id="97" name="Rectangle: Rounded Corners 6">
            <a:extLst>
              <a:ext uri="{FF2B5EF4-FFF2-40B4-BE49-F238E27FC236}">
                <a16:creationId xmlns:a16="http://schemas.microsoft.com/office/drawing/2014/main" id="{67DC7D67-20DC-E7EE-1B34-56FC88C82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Avoid feeling behind </a:t>
            </a:r>
            <a:r>
              <a:rPr lang="en-US"/>
              <a:t>and stay connected while prioritizing time with students. </a:t>
            </a:r>
          </a:p>
        </p:txBody>
      </p:sp>
      <p:sp>
        <p:nvSpPr>
          <p:cNvPr id="103" name="Text Placeholder 92">
            <a:extLst>
              <a:ext uri="{FF2B5EF4-FFF2-40B4-BE49-F238E27FC236}">
                <a16:creationId xmlns:a16="http://schemas.microsoft.com/office/drawing/2014/main" id="{3E4CA967-4D83-B538-ACF1-0349EC112EA5}"/>
              </a:ext>
            </a:extLst>
          </p:cNvPr>
          <p:cNvSpPr txBox="1">
            <a:spLocks/>
          </p:cNvSpPr>
          <p:nvPr/>
        </p:nvSpPr>
        <p:spPr>
          <a:xfrm>
            <a:off x="6969595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Segoe UI"/>
              </a:rPr>
              <a:t>Dierdra</a:t>
            </a:r>
            <a:r>
              <a:rPr lang="en-US">
                <a:cs typeface="Segoe UI"/>
              </a:rPr>
              <a:t> uses Copilot to create a gradebook spreadsheet to track her class participation and homework scores for her next literature unit. </a:t>
            </a:r>
          </a:p>
        </p:txBody>
      </p:sp>
      <p:sp>
        <p:nvSpPr>
          <p:cNvPr id="116" name="Rectangle: Rounded Corners 6">
            <a:extLst>
              <a:ext uri="{FF2B5EF4-FFF2-40B4-BE49-F238E27FC236}">
                <a16:creationId xmlns:a16="http://schemas.microsoft.com/office/drawing/2014/main" id="{141669C5-2DD5-464C-DD43-36DD9C39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969595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Effortlessly create spreadsheets </a:t>
            </a:r>
            <a:r>
              <a:rPr lang="en-US"/>
              <a:t>and use them to track student progress to gain insights over time to see where they might need more support. 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0CF5FD1-9EB6-D14C-E220-8987ACAABAE2}"/>
              </a:ext>
            </a:extLst>
          </p:cNvPr>
          <p:cNvGrpSpPr/>
          <p:nvPr/>
        </p:nvGrpSpPr>
        <p:grpSpPr>
          <a:xfrm>
            <a:off x="7281015" y="5202331"/>
            <a:ext cx="1175520" cy="360000"/>
            <a:chOff x="588263" y="1217924"/>
            <a:chExt cx="1175520" cy="360000"/>
          </a:xfrm>
        </p:grpSpPr>
        <p:pic>
          <p:nvPicPr>
            <p:cNvPr id="118" name="Picture 11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6AC212A5-ED26-F1F5-ECE7-A404C0D12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46BE0A4-C55A-1DB0-C516-70B104619B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C23C7B5-C1D8-42D5-14AC-E4D60041A4FE}"/>
              </a:ext>
            </a:extLst>
          </p:cNvPr>
          <p:cNvGrpSpPr/>
          <p:nvPr/>
        </p:nvGrpSpPr>
        <p:grpSpPr>
          <a:xfrm>
            <a:off x="4003675" y="5202331"/>
            <a:ext cx="1175520" cy="360000"/>
            <a:chOff x="588263" y="1217924"/>
            <a:chExt cx="1175520" cy="360000"/>
          </a:xfrm>
        </p:grpSpPr>
        <p:pic>
          <p:nvPicPr>
            <p:cNvPr id="124" name="Picture 12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EF4A9C1E-E62B-2FF5-F665-0C96A8D90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78DE542-5828-DFE4-DF5F-E7FCA1C4499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C17D7A-344E-1F43-7881-CCA77A6D0297}"/>
              </a:ext>
            </a:extLst>
          </p:cNvPr>
          <p:cNvGrpSpPr/>
          <p:nvPr/>
        </p:nvGrpSpPr>
        <p:grpSpPr>
          <a:xfrm>
            <a:off x="903888" y="5202331"/>
            <a:ext cx="1175520" cy="360000"/>
            <a:chOff x="588263" y="1217924"/>
            <a:chExt cx="1175520" cy="360000"/>
          </a:xfrm>
        </p:grpSpPr>
        <p:pic>
          <p:nvPicPr>
            <p:cNvPr id="127" name="Picture 12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10A05405-056B-6DEE-0465-9DDA31871C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0E940CB-9C85-40BE-8C62-9EF142EF7C4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pic>
        <p:nvPicPr>
          <p:cNvPr id="129" name="Picture 128" descr="A person holding a tablet&#10;&#10;Description automatically generated">
            <a:extLst>
              <a:ext uri="{FF2B5EF4-FFF2-40B4-BE49-F238E27FC236}">
                <a16:creationId xmlns:a16="http://schemas.microsoft.com/office/drawing/2014/main" id="{F9929C66-2D82-6796-8F49-41A0DDCD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595" y="3267375"/>
            <a:ext cx="2446355" cy="3609499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183BF2B1-813B-D44C-ABDB-F9BFE2E0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761B7E-3827-5F41-E111-ED6D3D918290}"/>
              </a:ext>
            </a:extLst>
          </p:cNvPr>
          <p:cNvGrpSpPr/>
          <p:nvPr/>
        </p:nvGrpSpPr>
        <p:grpSpPr>
          <a:xfrm>
            <a:off x="1286540" y="1134767"/>
            <a:ext cx="1703112" cy="216000"/>
            <a:chOff x="1372194" y="969899"/>
            <a:chExt cx="1703112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AFC06553-35E8-1630-EE1A-53BE8644A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70311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Save 25 minutes per day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CF1811A-7413-AAE7-58BE-82827E52C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D834EE-2283-EBBC-93CF-FEEE43C2F848}"/>
              </a:ext>
            </a:extLst>
          </p:cNvPr>
          <p:cNvGrpSpPr/>
          <p:nvPr/>
        </p:nvGrpSpPr>
        <p:grpSpPr>
          <a:xfrm>
            <a:off x="4877633" y="1145282"/>
            <a:ext cx="1712105" cy="216000"/>
            <a:chOff x="4879419" y="1134767"/>
            <a:chExt cx="1712105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16D8E346-4EEE-CAA9-47EA-5327CF277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879419" y="1134767"/>
              <a:ext cx="17121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Increased communication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3C9E5E7-B44D-CAD8-BCAF-9C55CDA5C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1992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8829DA-7600-0F7C-EC71-0FDDB895F37B}"/>
              </a:ext>
            </a:extLst>
          </p:cNvPr>
          <p:cNvGrpSpPr/>
          <p:nvPr/>
        </p:nvGrpSpPr>
        <p:grpSpPr>
          <a:xfrm>
            <a:off x="3041355" y="1138427"/>
            <a:ext cx="1790096" cy="216000"/>
            <a:chOff x="3040322" y="1134767"/>
            <a:chExt cx="1790096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573B6E1D-03D7-EEF9-17BE-EE1CA4318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040322" y="1134767"/>
              <a:ext cx="17900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More time to plan lessons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058149F-174F-E3F7-175E-D6E24642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0156" y="1170767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2782C54-AA75-C126-520F-03C92CE7583A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emibold"/>
                <a:cs typeface="Segoe UI Semibold"/>
              </a:rPr>
              <a:t>Start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46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K-12 Educator using Copilot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2024-10-03T01:54:50Z</dcterms:modified>
</cp:coreProperties>
</file>