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2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hyperlink" Target="https://copilot.microsoft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19.pn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7DA9-1F4E-8AB1-C55F-C0F0FBC1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CA"/>
              <a:t>A day in the life of an </a:t>
            </a:r>
            <a:br>
              <a:rPr lang="en-CA"/>
            </a:br>
            <a:r>
              <a:rPr lang="en-CA"/>
              <a:t>Education Leader</a:t>
            </a:r>
          </a:p>
        </p:txBody>
      </p:sp>
      <p:sp>
        <p:nvSpPr>
          <p:cNvPr id="76" name="Rectangle: Rounded Corners 11">
            <a:extLst>
              <a:ext uri="{FF2B5EF4-FFF2-40B4-BE49-F238E27FC236}">
                <a16:creationId xmlns:a16="http://schemas.microsoft.com/office/drawing/2014/main" id="{8B913243-796A-ED75-14A1-5CBDCC3B7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8:00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77" name="Rectangle: Rounded Corners 13">
            <a:extLst>
              <a:ext uri="{FF2B5EF4-FFF2-40B4-BE49-F238E27FC236}">
                <a16:creationId xmlns:a16="http://schemas.microsoft.com/office/drawing/2014/main" id="{5CFB3150-4838-14F8-66EA-F67F30F21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8:15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F86742F8-0718-769E-2DE3-71B7F43C8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9:00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79" name="Rectangle: Rounded Corners 4">
            <a:extLst>
              <a:ext uri="{FF2B5EF4-FFF2-40B4-BE49-F238E27FC236}">
                <a16:creationId xmlns:a16="http://schemas.microsoft.com/office/drawing/2014/main" id="{B02EF6CC-0FC2-3975-427A-99EBED7B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4:00</a:t>
            </a:r>
            <a:r>
              <a:rPr lang="zh-TW" altLang="en-US"/>
              <a:t> </a:t>
            </a:r>
            <a:r>
              <a:rPr lang="en-US" altLang="zh-TW"/>
              <a:t>pm</a:t>
            </a:r>
            <a:endParaRPr lang="en-US"/>
          </a:p>
        </p:txBody>
      </p:sp>
      <p:sp>
        <p:nvSpPr>
          <p:cNvPr id="80" name="Rectangle: Rounded Corners 19">
            <a:extLst>
              <a:ext uri="{FF2B5EF4-FFF2-40B4-BE49-F238E27FC236}">
                <a16:creationId xmlns:a16="http://schemas.microsoft.com/office/drawing/2014/main" id="{B33D5832-8869-9910-EEBA-BE466A9DC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2:00</a:t>
            </a:r>
            <a:r>
              <a:rPr lang="zh-TW" altLang="en-US"/>
              <a:t> </a:t>
            </a:r>
            <a:r>
              <a:rPr lang="en-US" altLang="zh-TW"/>
              <a:t>pm</a:t>
            </a:r>
            <a:endParaRPr lang="en-US"/>
          </a:p>
        </p:txBody>
      </p:sp>
      <p:sp>
        <p:nvSpPr>
          <p:cNvPr id="81" name="Rectangle: Rounded Corners 7">
            <a:extLst>
              <a:ext uri="{FF2B5EF4-FFF2-40B4-BE49-F238E27FC236}">
                <a16:creationId xmlns:a16="http://schemas.microsoft.com/office/drawing/2014/main" id="{2179060E-11B5-61A9-3C59-8BF0F0A8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11:00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70D4176B-F450-B830-1F49-401AE7451237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Megan starts the day by using Copilot to summarize her calendar for that day with  details to help her prepare for each meeting.</a:t>
            </a: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8AEC77FA-A20C-1AF7-C3DF-730B9A21BBBE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Megan summarizes her email threads about grants and curriculum reviews and uses Copilot in Outlook to draft responses.</a:t>
            </a:r>
          </a:p>
          <a:p>
            <a:endParaRPr lang="en-US">
              <a:cs typeface="Segoe UI"/>
            </a:endParaRP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FD725478-775D-5620-C30B-B9526CD5EB92}"/>
              </a:ext>
            </a:extLst>
          </p:cNvPr>
          <p:cNvSpPr txBox="1"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Megan joins late for a meeting her leadership team to discuss progress. She uses Copilot in Teams to catch up and suggest next steps.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E5473D0C-9DB9-D08D-2519-99B4290F1572}"/>
              </a:ext>
            </a:extLst>
          </p:cNvPr>
          <p:cNvSpPr txBox="1">
            <a:spLocks noGrp="1"/>
          </p:cNvSpPr>
          <p:nvPr>
            <p:ph type="body" sz="quarter" idx="29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Megan is asked to prepare a speech for graduation. To get started, she prompts Copilot in Word to draft ideas and potential outlines.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69DC5577-58CE-5917-AAAE-2F5C2CEBDCF1}"/>
              </a:ext>
            </a:extLst>
          </p:cNvPr>
          <p:cNvSpPr txBox="1">
            <a:spLocks noGrp="1"/>
          </p:cNvSpPr>
          <p:nvPr>
            <p:ph type="body" sz="quarter" idx="32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Megan is scheduled to present new department programs and initiatives at tonight’s Alumni Donor event. She uses Copilot in PowerPoint to quickly build a presentation.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86551785-4D8F-2091-F605-5D3018DDEE06}"/>
              </a:ext>
            </a:extLst>
          </p:cNvPr>
          <p:cNvSpPr txBox="1">
            <a:spLocks noGrp="1"/>
          </p:cNvSpPr>
          <p:nvPr>
            <p:ph type="body" sz="quarter" idx="35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Megan needs to work on the budget for her school. She asks Copilot to add a column for budget variance.</a:t>
            </a:r>
          </a:p>
        </p:txBody>
      </p:sp>
      <p:sp>
        <p:nvSpPr>
          <p:cNvPr id="137" name="Rectangle: Rounded Corners 6">
            <a:extLst>
              <a:ext uri="{FF2B5EF4-FFF2-40B4-BE49-F238E27FC236}">
                <a16:creationId xmlns:a16="http://schemas.microsoft.com/office/drawing/2014/main" id="{3BDAED90-CBAD-6DB4-B76B-01AE6E8B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prstGeom prst="roundRect">
            <a:avLst>
              <a:gd name="adj" fmla="val 10001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Start the day with confidence </a:t>
            </a:r>
            <a:r>
              <a:rPr lang="en-US"/>
              <a:t>and identify where more preparation is needed. </a:t>
            </a:r>
          </a:p>
        </p:txBody>
      </p:sp>
      <p:sp>
        <p:nvSpPr>
          <p:cNvPr id="138" name="Rectangle: Rounded Corners 6">
            <a:extLst>
              <a:ext uri="{FF2B5EF4-FFF2-40B4-BE49-F238E27FC236}">
                <a16:creationId xmlns:a16="http://schemas.microsoft.com/office/drawing/2014/main" id="{E936D6D8-F8FD-DA3C-C6C4-3B5059344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Transform long conversations </a:t>
            </a:r>
            <a:r>
              <a:rPr lang="en-US"/>
              <a:t>into short summaries and save time with a drafting partner. </a:t>
            </a:r>
          </a:p>
        </p:txBody>
      </p:sp>
      <p:sp>
        <p:nvSpPr>
          <p:cNvPr id="139" name="Rectangle: Rounded Corners 6">
            <a:extLst>
              <a:ext uri="{FF2B5EF4-FFF2-40B4-BE49-F238E27FC236}">
                <a16:creationId xmlns:a16="http://schemas.microsoft.com/office/drawing/2014/main" id="{CEB613D6-A855-0D82-DCC9-A2C6591D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Get up to speed </a:t>
            </a:r>
            <a:r>
              <a:rPr lang="en-US"/>
              <a:t>and have more effective conversations in real-time and for follow-ups. </a:t>
            </a:r>
          </a:p>
        </p:txBody>
      </p:sp>
      <p:sp>
        <p:nvSpPr>
          <p:cNvPr id="144" name="Rectangle: Rounded Corners 6">
            <a:extLst>
              <a:ext uri="{FF2B5EF4-FFF2-40B4-BE49-F238E27FC236}">
                <a16:creationId xmlns:a16="http://schemas.microsoft.com/office/drawing/2014/main" id="{D3680F6F-0026-F56C-B2AC-3A1F71D9F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Go deeper with data </a:t>
            </a:r>
            <a:r>
              <a:rPr lang="en-US"/>
              <a:t>and easily visualize insights to share them with the rest of the team. </a:t>
            </a:r>
          </a:p>
        </p:txBody>
      </p:sp>
      <p:sp>
        <p:nvSpPr>
          <p:cNvPr id="149" name="Rectangle: Rounded Corners 6">
            <a:extLst>
              <a:ext uri="{FF2B5EF4-FFF2-40B4-BE49-F238E27FC236}">
                <a16:creationId xmlns:a16="http://schemas.microsoft.com/office/drawing/2014/main" id="{1F08953B-5F48-8AB4-92F3-FCC7AC65B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>
                <a:solidFill>
                  <a:schemeClr val="tx1"/>
                </a:solidFill>
                <a:cs typeface="Segoe UI" panose="020B0502040204020203" pitchFamily="34" charset="0"/>
              </a:rPr>
              <a:t>Spend less time building presentations </a:t>
            </a:r>
            <a:r>
              <a:rPr lang="en-US">
                <a:solidFill>
                  <a:schemeClr val="tx1"/>
                </a:solidFill>
                <a:cs typeface="Segoe UI" panose="020B0502040204020203" pitchFamily="34" charset="0"/>
              </a:rPr>
              <a:t>and more time on making sure messages are clear.</a:t>
            </a:r>
          </a:p>
        </p:txBody>
      </p:sp>
      <p:sp>
        <p:nvSpPr>
          <p:cNvPr id="150" name="Rectangle: Rounded Corners 6">
            <a:extLst>
              <a:ext uri="{FF2B5EF4-FFF2-40B4-BE49-F238E27FC236}">
                <a16:creationId xmlns:a16="http://schemas.microsoft.com/office/drawing/2014/main" id="{90C4FAC1-9CB5-5FE8-95C8-5C55BD271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Quickly inspire more ideas </a:t>
            </a:r>
            <a:r>
              <a:rPr lang="en-US"/>
              <a:t>and build on your expertise, receive immediate feedback and support as you iterate. </a:t>
            </a:r>
          </a:p>
        </p:txBody>
      </p:sp>
      <p:sp>
        <p:nvSpPr>
          <p:cNvPr id="151" name="Rectangle: Rounded Corners 6">
            <a:extLst>
              <a:ext uri="{FF2B5EF4-FFF2-40B4-BE49-F238E27FC236}">
                <a16:creationId xmlns:a16="http://schemas.microsoft.com/office/drawing/2014/main" id="{E4E992B4-BADB-5FC9-B29B-4901E490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F9F7E7-0DDB-13D3-3A78-CE9F057C6297}"/>
              </a:ext>
            </a:extLst>
          </p:cNvPr>
          <p:cNvGrpSpPr/>
          <p:nvPr/>
        </p:nvGrpSpPr>
        <p:grpSpPr>
          <a:xfrm>
            <a:off x="1286540" y="1134767"/>
            <a:ext cx="2387546" cy="216000"/>
            <a:chOff x="1286540" y="1134767"/>
            <a:chExt cx="2387546" cy="216000"/>
          </a:xfrm>
        </p:grpSpPr>
        <p:sp>
          <p:nvSpPr>
            <p:cNvPr id="153" name="Rectangle: Rounded Corners 6">
              <a:extLst>
                <a:ext uri="{FF2B5EF4-FFF2-40B4-BE49-F238E27FC236}">
                  <a16:creationId xmlns:a16="http://schemas.microsoft.com/office/drawing/2014/main" id="{4B891E96-2E41-6ED7-5214-90B445976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286540" y="1134767"/>
              <a:ext cx="238754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Less time spent on administrative tasks</a:t>
              </a:r>
            </a:p>
          </p:txBody>
        </p: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059659B2-71A9-60FF-12A2-532157F7D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6270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608829-54B7-902C-119F-36900AEE43FA}"/>
              </a:ext>
            </a:extLst>
          </p:cNvPr>
          <p:cNvGrpSpPr/>
          <p:nvPr/>
        </p:nvGrpSpPr>
        <p:grpSpPr>
          <a:xfrm>
            <a:off x="5276496" y="1127781"/>
            <a:ext cx="1952567" cy="216000"/>
            <a:chOff x="4468111" y="1127781"/>
            <a:chExt cx="1952567" cy="216000"/>
          </a:xfrm>
        </p:grpSpPr>
        <p:sp>
          <p:nvSpPr>
            <p:cNvPr id="156" name="Rectangle: Rounded Corners 6">
              <a:extLst>
                <a:ext uri="{FF2B5EF4-FFF2-40B4-BE49-F238E27FC236}">
                  <a16:creationId xmlns:a16="http://schemas.microsoft.com/office/drawing/2014/main" id="{61A010CB-DCD1-21F3-0BD9-36896D04E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468111" y="1127781"/>
              <a:ext cx="1952567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More time spent with </a:t>
              </a:r>
              <a:r>
                <a:rPr lang="en-US" sz="900">
                  <a:solidFill>
                    <a:srgbClr val="73391D"/>
                  </a:solidFill>
                  <a:latin typeface="Segoe UI Semibold"/>
                  <a:cs typeface="Segoe UI Semibold"/>
                </a:rPr>
                <a:t>students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57" name="Graphic 156">
              <a:extLst>
                <a:ext uri="{FF2B5EF4-FFF2-40B4-BE49-F238E27FC236}">
                  <a16:creationId xmlns:a16="http://schemas.microsoft.com/office/drawing/2014/main" id="{F3E878DD-2545-6C0C-30F2-6B44071C8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15244" y="1163781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BFB5CF-38AB-E834-B394-BB2F5A9110D4}"/>
              </a:ext>
            </a:extLst>
          </p:cNvPr>
          <p:cNvGrpSpPr/>
          <p:nvPr/>
        </p:nvGrpSpPr>
        <p:grpSpPr>
          <a:xfrm>
            <a:off x="3716626" y="1134767"/>
            <a:ext cx="1500035" cy="212950"/>
            <a:chOff x="2908241" y="1134767"/>
            <a:chExt cx="1500035" cy="212950"/>
          </a:xfrm>
        </p:grpSpPr>
        <p:sp>
          <p:nvSpPr>
            <p:cNvPr id="159" name="Rectangle: Rounded Corners 6">
              <a:extLst>
                <a:ext uri="{FF2B5EF4-FFF2-40B4-BE49-F238E27FC236}">
                  <a16:creationId xmlns:a16="http://schemas.microsoft.com/office/drawing/2014/main" id="{6D530B97-EBE6-5C1C-BA91-37D5D6DBA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908241" y="1134767"/>
              <a:ext cx="1500035" cy="2129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73391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Less time in meetings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60" name="Graphic 159">
              <a:extLst>
                <a:ext uri="{FF2B5EF4-FFF2-40B4-BE49-F238E27FC236}">
                  <a16:creationId xmlns:a16="http://schemas.microsoft.com/office/drawing/2014/main" id="{50A91A1B-2F04-AF93-B379-9D1B3269B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68076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4754062-68DA-A8E5-E75C-DF58C2262A9C}"/>
              </a:ext>
            </a:extLst>
          </p:cNvPr>
          <p:cNvGrpSpPr/>
          <p:nvPr/>
        </p:nvGrpSpPr>
        <p:grpSpPr>
          <a:xfrm>
            <a:off x="10195084" y="1708697"/>
            <a:ext cx="1696592" cy="1224982"/>
            <a:chOff x="10195084" y="1708697"/>
            <a:chExt cx="1696592" cy="1224982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4841EF1-E386-0C51-9ED5-F23A0D5446A9}"/>
                </a:ext>
              </a:extLst>
            </p:cNvPr>
            <p:cNvSpPr txBox="1"/>
            <p:nvPr/>
          </p:nvSpPr>
          <p:spPr>
            <a:xfrm>
              <a:off x="10195084" y="1708697"/>
              <a:ext cx="1696592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Megan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an Education Leader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163" name="Graphic 162">
              <a:extLst>
                <a:ext uri="{FF2B5EF4-FFF2-40B4-BE49-F238E27FC236}">
                  <a16:creationId xmlns:a16="http://schemas.microsoft.com/office/drawing/2014/main" id="{D66EDA22-E35C-2C81-69F3-AB60316FF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11616886" y="2658889"/>
              <a:ext cx="274790" cy="274790"/>
            </a:xfrm>
            <a:prstGeom prst="rect">
              <a:avLst/>
            </a:prstGeom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8C93127-972F-4249-5DE4-D3EC781C4B06}"/>
              </a:ext>
            </a:extLst>
          </p:cNvPr>
          <p:cNvGrpSpPr/>
          <p:nvPr/>
        </p:nvGrpSpPr>
        <p:grpSpPr>
          <a:xfrm>
            <a:off x="818241" y="2658888"/>
            <a:ext cx="2351135" cy="360000"/>
            <a:chOff x="588263" y="1217924"/>
            <a:chExt cx="2351135" cy="360000"/>
          </a:xfrm>
        </p:grpSpPr>
        <p:pic>
          <p:nvPicPr>
            <p:cNvPr id="165" name="Picture 164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CE28A8A6-C47E-F837-1C19-59850867DB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5A1C01C-8A11-2CB3-8394-2EC8B535BB3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8C3BD5F-8052-7724-A669-CF901C85E3AB}"/>
              </a:ext>
            </a:extLst>
          </p:cNvPr>
          <p:cNvGrpSpPr/>
          <p:nvPr/>
        </p:nvGrpSpPr>
        <p:grpSpPr>
          <a:xfrm>
            <a:off x="3949325" y="5167344"/>
            <a:ext cx="2351135" cy="360000"/>
            <a:chOff x="588263" y="2177588"/>
            <a:chExt cx="2351135" cy="360000"/>
          </a:xfrm>
        </p:grpSpPr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D85C9BB3-CCF3-2162-DAEA-3C16ABD39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798CAEA3-DC68-47FA-2D99-61D209A230F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A490B4E-450F-ECD4-1C28-730315696187}"/>
              </a:ext>
            </a:extLst>
          </p:cNvPr>
          <p:cNvGrpSpPr/>
          <p:nvPr/>
        </p:nvGrpSpPr>
        <p:grpSpPr>
          <a:xfrm>
            <a:off x="7192616" y="5167344"/>
            <a:ext cx="2361959" cy="360000"/>
            <a:chOff x="577439" y="3137252"/>
            <a:chExt cx="2361959" cy="360000"/>
          </a:xfrm>
        </p:grpSpPr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18F722AB-3207-F69E-DE46-829B27B02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DFA41F0B-29D9-ABE1-B9F6-1D06480F7AA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E8FDE4B-9E15-D939-565C-A423BEFBCB9D}"/>
              </a:ext>
            </a:extLst>
          </p:cNvPr>
          <p:cNvGrpSpPr/>
          <p:nvPr/>
        </p:nvGrpSpPr>
        <p:grpSpPr>
          <a:xfrm>
            <a:off x="7192616" y="2654355"/>
            <a:ext cx="2351135" cy="360000"/>
            <a:chOff x="588263" y="3617084"/>
            <a:chExt cx="2351135" cy="360000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01D0E611-5E0E-FF57-EF6D-47BB15533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592871E-EE82-B4B9-2817-276EC523FD3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000EBE5-CFFF-E918-5764-9CB1EE31E47E}"/>
              </a:ext>
            </a:extLst>
          </p:cNvPr>
          <p:cNvGrpSpPr/>
          <p:nvPr/>
        </p:nvGrpSpPr>
        <p:grpSpPr>
          <a:xfrm>
            <a:off x="3949325" y="2654355"/>
            <a:ext cx="2351135" cy="360000"/>
            <a:chOff x="588263" y="1697756"/>
            <a:chExt cx="2351135" cy="360000"/>
          </a:xfrm>
        </p:grpSpPr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4F3B9B97-6928-39B6-5EEB-64BFDBD9B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618D741-003E-4FE1-2D7D-E9AF2AD9C26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CB75049-B4A7-0FA9-A993-0F1E81BC3E61}"/>
              </a:ext>
            </a:extLst>
          </p:cNvPr>
          <p:cNvGrpSpPr/>
          <p:nvPr/>
        </p:nvGrpSpPr>
        <p:grpSpPr>
          <a:xfrm>
            <a:off x="818241" y="5167344"/>
            <a:ext cx="2351135" cy="360000"/>
            <a:chOff x="588263" y="2657420"/>
            <a:chExt cx="2351135" cy="360000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1C654C61-C121-47C6-C842-35C1D6969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6EBC37C-1B78-9029-3B8E-00ED26A7128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8" name="Picture 7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387616C0-E282-45AE-4D17-55981352394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7371" y="3334258"/>
            <a:ext cx="2304630" cy="352374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B906FF0-74AF-BE80-2284-8ACB9CEDCCF0}"/>
              </a:ext>
            </a:extLst>
          </p:cNvPr>
          <p:cNvGrpSpPr/>
          <p:nvPr/>
        </p:nvGrpSpPr>
        <p:grpSpPr>
          <a:xfrm>
            <a:off x="6519224" y="351933"/>
            <a:ext cx="5368093" cy="338443"/>
            <a:chOff x="6519224" y="351933"/>
            <a:chExt cx="5368093" cy="3384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13A63B-2018-2A77-5473-0BEED1A4977A}"/>
                </a:ext>
              </a:extLst>
            </p:cNvPr>
            <p:cNvSpPr txBox="1"/>
            <p:nvPr/>
          </p:nvSpPr>
          <p:spPr>
            <a:xfrm>
              <a:off x="1036986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Scenario level: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F0376F-6F03-9896-48B3-9B867612C115}"/>
                </a:ext>
              </a:extLst>
            </p:cNvPr>
            <p:cNvSpPr txBox="1"/>
            <p:nvPr/>
          </p:nvSpPr>
          <p:spPr>
            <a:xfrm>
              <a:off x="912679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Available with: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76BC33-D5D8-774F-DA06-5A58FD6EC21B}"/>
                </a:ext>
              </a:extLst>
            </p:cNvPr>
            <p:cNvCxnSpPr/>
            <p:nvPr/>
          </p:nvCxnSpPr>
          <p:spPr>
            <a:xfrm>
              <a:off x="10357789" y="358721"/>
              <a:ext cx="0" cy="331655"/>
            </a:xfrm>
            <a:prstGeom prst="line">
              <a:avLst/>
            </a:prstGeom>
            <a:ln>
              <a:solidFill>
                <a:srgbClr val="B1B3B3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Placeholder 150">
              <a:extLst>
                <a:ext uri="{FF2B5EF4-FFF2-40B4-BE49-F238E27FC236}">
                  <a16:creationId xmlns:a16="http://schemas.microsoft.com/office/drawing/2014/main" id="{55B8EBB7-BAD8-49A7-6759-0BD7F90B582A}"/>
                </a:ext>
              </a:extLst>
            </p:cNvPr>
            <p:cNvSpPr txBox="1">
              <a:spLocks/>
            </p:cNvSpPr>
            <p:nvPr/>
          </p:nvSpPr>
          <p:spPr>
            <a:xfrm>
              <a:off x="11417245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1" name="Text Placeholder 151">
              <a:extLst>
                <a:ext uri="{FF2B5EF4-FFF2-40B4-BE49-F238E27FC236}">
                  <a16:creationId xmlns:a16="http://schemas.microsoft.com/office/drawing/2014/main" id="{C52E3BB7-9880-FBA6-8B39-D7C6FF793387}"/>
                </a:ext>
              </a:extLst>
            </p:cNvPr>
            <p:cNvSpPr txBox="1">
              <a:spLocks/>
            </p:cNvSpPr>
            <p:nvPr/>
          </p:nvSpPr>
          <p:spPr>
            <a:xfrm>
              <a:off x="11588781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2" name="Text Placeholder 152">
              <a:extLst>
                <a:ext uri="{FF2B5EF4-FFF2-40B4-BE49-F238E27FC236}">
                  <a16:creationId xmlns:a16="http://schemas.microsoft.com/office/drawing/2014/main" id="{B6C82076-2A89-BAE9-CC48-8F21D97C73D5}"/>
                </a:ext>
              </a:extLst>
            </p:cNvPr>
            <p:cNvSpPr txBox="1">
              <a:spLocks/>
            </p:cNvSpPr>
            <p:nvPr/>
          </p:nvSpPr>
          <p:spPr>
            <a:xfrm>
              <a:off x="11760317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3" name="Text Placeholder 185">
              <a:extLst>
                <a:ext uri="{FF2B5EF4-FFF2-40B4-BE49-F238E27FC236}">
                  <a16:creationId xmlns:a16="http://schemas.microsoft.com/office/drawing/2014/main" id="{C63859C7-C2F9-53AA-D379-04602DBCB68A}"/>
                </a:ext>
              </a:extLst>
            </p:cNvPr>
            <p:cNvSpPr txBox="1">
              <a:spLocks/>
            </p:cNvSpPr>
            <p:nvPr/>
          </p:nvSpPr>
          <p:spPr>
            <a:xfrm>
              <a:off x="6519224" y="521099"/>
              <a:ext cx="3599821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C03BC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Microsoft 365 Copilot</a:t>
              </a:r>
            </a:p>
          </p:txBody>
        </p:sp>
        <p:sp>
          <p:nvSpPr>
            <p:cNvPr id="14" name="Text Placeholder 198">
              <a:extLst>
                <a:ext uri="{FF2B5EF4-FFF2-40B4-BE49-F238E27FC236}">
                  <a16:creationId xmlns:a16="http://schemas.microsoft.com/office/drawing/2014/main" id="{ABA990E1-0AFF-B3F8-EEEE-C7BA706CA9F2}"/>
                </a:ext>
              </a:extLst>
            </p:cNvPr>
            <p:cNvSpPr txBox="1">
              <a:spLocks/>
            </p:cNvSpPr>
            <p:nvPr/>
          </p:nvSpPr>
          <p:spPr>
            <a:xfrm>
              <a:off x="10429875" y="520700"/>
              <a:ext cx="1457325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0078D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Buy</a:t>
              </a:r>
            </a:p>
          </p:txBody>
        </p:sp>
      </p:grp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CBF505E3-B4DF-E391-FB1A-8E8B03E5F4EB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8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8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518330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 Education Leader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2024-10-03T01:50:23Z</dcterms:modified>
</cp:coreProperties>
</file>