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50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1900F6-E75F-13FE-7507-E27584272D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5DC152F-1089-3D93-99D6-305B6D0CFEF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D0A7E2F-2813-2DB5-E720-71F59364FF1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AE218A-9D3B-C7CF-0C52-9C60709B80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57A88C-D68B-7E43-B6BD-8EAA306090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081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hyperlink" Target="https://support.microsoft.com/en-us/topic/overview-of-microsoft-365-chat-preview-5b00a52d-7296-48ee-b938-b95b7209f737" TargetMode="External"/><Relationship Id="rId18" Type="http://schemas.openxmlformats.org/officeDocument/2006/relationships/image" Target="../media/image19.png"/><Relationship Id="rId3" Type="http://schemas.openxmlformats.org/officeDocument/2006/relationships/image" Target="../media/image7.jpeg"/><Relationship Id="rId7" Type="http://schemas.openxmlformats.org/officeDocument/2006/relationships/image" Target="../media/image11.svg"/><Relationship Id="rId12" Type="http://schemas.openxmlformats.org/officeDocument/2006/relationships/image" Target="../media/image16.png"/><Relationship Id="rId17" Type="http://schemas.openxmlformats.org/officeDocument/2006/relationships/hyperlink" Target="https://support.microsoft.com/en-us/copilot-powerpoint" TargetMode="External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15.svg"/><Relationship Id="rId5" Type="http://schemas.openxmlformats.org/officeDocument/2006/relationships/image" Target="../media/image9.svg"/><Relationship Id="rId15" Type="http://schemas.openxmlformats.org/officeDocument/2006/relationships/hyperlink" Target="https://support.microsoft.com/en-us/copilot-teams" TargetMode="External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svg"/><Relationship Id="rId1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BD9A4A-C5C0-9EBE-5497-378957BBA3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A person in a black robe holding a gavel&#10;&#10;Description automatically generated">
            <a:extLst>
              <a:ext uri="{FF2B5EF4-FFF2-40B4-BE49-F238E27FC236}">
                <a16:creationId xmlns:a16="http://schemas.microsoft.com/office/drawing/2014/main" id="{99FCD389-201B-3B46-3EF1-5B19BAC6C432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18929" y="3682679"/>
            <a:ext cx="2073071" cy="3175321"/>
          </a:xfrm>
          <a:prstGeom prst="rect">
            <a:avLst/>
          </a:prstGeom>
        </p:spPr>
      </p:pic>
      <p:sp>
        <p:nvSpPr>
          <p:cNvPr id="68" name="Title 67">
            <a:extLst>
              <a:ext uri="{FF2B5EF4-FFF2-40B4-BE49-F238E27FC236}">
                <a16:creationId xmlns:a16="http://schemas.microsoft.com/office/drawing/2014/main" id="{8BCE3D81-4EF2-10BC-924A-F7AA83C73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263149"/>
          </a:xfrm>
        </p:spPr>
        <p:txBody>
          <a:bodyPr/>
          <a:lstStyle/>
          <a:p>
            <a:r>
              <a:rPr lang="en-US" noProof="0"/>
              <a:t>A day in the life of a Judge</a:t>
            </a:r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44604FB3-8467-4C51-286B-69DE0F1B52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6001" y="521099"/>
            <a:ext cx="4022928" cy="169277"/>
          </a:xfrm>
        </p:spPr>
        <p:txBody>
          <a:bodyPr/>
          <a:lstStyle/>
          <a:p>
            <a:r>
              <a:rPr lang="en-US" noProof="0">
                <a:latin typeface="Segoe UI Semibold"/>
                <a:cs typeface="Segoe UI Semibold"/>
              </a:rPr>
              <a:t>Microsoft 365 Copilot</a:t>
            </a:r>
            <a:endParaRPr lang="en-US" noProof="0"/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F72FBF11-4189-655C-BBA1-4E6E51ACE6C2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DCB373A2-B32F-1ABE-5E48-1B31207B5C36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330E365B-33B6-6A5A-18BF-30EF57F84C44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" name="Rectangle: Rounded Corners 6">
            <a:extLst>
              <a:ext uri="{FF2B5EF4-FFF2-40B4-BE49-F238E27FC236}">
                <a16:creationId xmlns:a16="http://schemas.microsoft.com/office/drawing/2014/main" id="{542D460F-B603-81B6-3A50-BBB6ABBAA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6356" y="1134767"/>
            <a:ext cx="659514" cy="216000"/>
          </a:xfrm>
          <a:prstGeom prst="roundRect">
            <a:avLst>
              <a:gd name="adj" fmla="val 50000"/>
            </a:avLst>
          </a:prstGeom>
          <a:solidFill>
            <a:srgbClr val="FFA38B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Benefits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1124A29-55EF-1B52-BB3D-246C5259A2E0}"/>
              </a:ext>
            </a:extLst>
          </p:cNvPr>
          <p:cNvGrpSpPr/>
          <p:nvPr/>
        </p:nvGrpSpPr>
        <p:grpSpPr>
          <a:xfrm>
            <a:off x="1286540" y="1134767"/>
            <a:ext cx="1571031" cy="216000"/>
            <a:chOff x="1372194" y="969899"/>
            <a:chExt cx="1571031" cy="216000"/>
          </a:xfrm>
        </p:grpSpPr>
        <p:sp>
          <p:nvSpPr>
            <p:cNvPr id="4" name="Rectangle: Rounded Corners 6">
              <a:extLst>
                <a:ext uri="{FF2B5EF4-FFF2-40B4-BE49-F238E27FC236}">
                  <a16:creationId xmlns:a16="http://schemas.microsoft.com/office/drawing/2014/main" id="{D171D817-F309-3677-2775-5ED40D79C2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372194" y="969899"/>
              <a:ext cx="1571031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~1 hour per day</a:t>
              </a:r>
            </a:p>
          </p:txBody>
        </p:sp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61F121AE-2354-3BA4-C465-770716D7A63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421924" y="1005899"/>
              <a:ext cx="144000" cy="144000"/>
            </a:xfrm>
            <a:prstGeom prst="rect">
              <a:avLst/>
            </a:prstGeom>
          </p:spPr>
        </p:pic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4421DB10-B5C9-1381-63DA-B442D003C5BB}"/>
              </a:ext>
            </a:extLst>
          </p:cNvPr>
          <p:cNvGrpSpPr/>
          <p:nvPr/>
        </p:nvGrpSpPr>
        <p:grpSpPr>
          <a:xfrm>
            <a:off x="5754503" y="1134767"/>
            <a:ext cx="2325078" cy="216000"/>
            <a:chOff x="6235579" y="969899"/>
            <a:chExt cx="2325078" cy="216000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AB8FE9A0-166B-927D-47E8-16A995D5C3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6235579" y="969899"/>
              <a:ext cx="2325078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Research</a:t>
              </a:r>
            </a:p>
          </p:txBody>
        </p:sp>
        <p:pic>
          <p:nvPicPr>
            <p:cNvPr id="8" name="Graphic 7">
              <a:extLst>
                <a:ext uri="{FF2B5EF4-FFF2-40B4-BE49-F238E27FC236}">
                  <a16:creationId xmlns:a16="http://schemas.microsoft.com/office/drawing/2014/main" id="{109F4D01-D347-3C61-F8F8-E3925BDBF1B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6282712" y="1005899"/>
              <a:ext cx="144000" cy="144000"/>
            </a:xfrm>
            <a:prstGeom prst="rect">
              <a:avLst/>
            </a:prstGeom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DA4EC8A-D932-CC6E-561F-89206A1A3B8F}"/>
              </a:ext>
            </a:extLst>
          </p:cNvPr>
          <p:cNvGrpSpPr/>
          <p:nvPr/>
        </p:nvGrpSpPr>
        <p:grpSpPr>
          <a:xfrm>
            <a:off x="2908241" y="1134767"/>
            <a:ext cx="2795593" cy="216000"/>
            <a:chOff x="3133720" y="969899"/>
            <a:chExt cx="2795593" cy="216000"/>
          </a:xfrm>
        </p:grpSpPr>
        <p:sp>
          <p:nvSpPr>
            <p:cNvPr id="10" name="Rectangle: Rounded Corners 6">
              <a:extLst>
                <a:ext uri="{FF2B5EF4-FFF2-40B4-BE49-F238E27FC236}">
                  <a16:creationId xmlns:a16="http://schemas.microsoft.com/office/drawing/2014/main" id="{6DD9CF1F-9102-DD51-3A5E-A667B7E94A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3133720" y="969899"/>
              <a:ext cx="2795593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defTabSz="932742"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Areas of investment: Documentation</a:t>
              </a:r>
            </a:p>
          </p:txBody>
        </p:sp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FC8C8E44-55D3-EC0B-E4A3-1A29AB15970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3193555" y="1005899"/>
              <a:ext cx="144000" cy="144000"/>
            </a:xfrm>
            <a:prstGeom prst="rect">
              <a:avLst/>
            </a:prstGeom>
          </p:spPr>
        </p:pic>
      </p:grp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50FE17A-971B-C020-A6C5-53AC49139038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en-US" noProof="0"/>
              <a:t>Buy</a:t>
            </a:r>
          </a:p>
        </p:txBody>
      </p:sp>
      <p:sp>
        <p:nvSpPr>
          <p:cNvPr id="77" name="Rectangle: Rounded Corners 6">
            <a:extLst>
              <a:ext uri="{FF2B5EF4-FFF2-40B4-BE49-F238E27FC236}">
                <a16:creationId xmlns:a16="http://schemas.microsoft.com/office/drawing/2014/main" id="{C4F6C98E-E7A5-BB75-139C-1DC8B03251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66415" y="5753713"/>
            <a:ext cx="2705513" cy="597470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Prompt: </a:t>
            </a:r>
            <a:r>
              <a:rPr lang="en-US" sz="900" b="1" spc="0" noProof="0">
                <a:solidFill>
                  <a:schemeClr val="tx1"/>
                </a:solidFill>
                <a:latin typeface="Segoe UI"/>
              </a:rPr>
              <a:t>Summarize </a:t>
            </a:r>
            <a:r>
              <a:rPr lang="en-US" sz="900" spc="0" noProof="0">
                <a:solidFill>
                  <a:schemeClr val="tx1"/>
                </a:solidFill>
                <a:latin typeface="Segoe UI"/>
              </a:rPr>
              <a:t>Officer [name] comments and provide a draft list of follow up questions based on information gaps.</a:t>
            </a: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b="1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78" name="Rectangle: Rounded Corners 4">
            <a:extLst>
              <a:ext uri="{FF2B5EF4-FFF2-40B4-BE49-F238E27FC236}">
                <a16:creationId xmlns:a16="http://schemas.microsoft.com/office/drawing/2014/main" id="{D437A288-304F-EB6B-2972-B81137C791F5}"/>
              </a:ext>
            </a:extLst>
          </p:cNvPr>
          <p:cNvSpPr/>
          <p:nvPr/>
        </p:nvSpPr>
        <p:spPr bwMode="auto">
          <a:xfrm>
            <a:off x="566416" y="4048426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4:00 pm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EF96914C-86AB-6DDA-9181-0D57D95A5B58}"/>
              </a:ext>
            </a:extLst>
          </p:cNvPr>
          <p:cNvSpPr txBox="1"/>
          <p:nvPr/>
        </p:nvSpPr>
        <p:spPr>
          <a:xfrm>
            <a:off x="566415" y="4500890"/>
            <a:ext cx="2748203" cy="749821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Collaborate over Teams with police officers</a:t>
            </a:r>
            <a:b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</a:b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after hours, to review a search warrant affidavit. Copilot summarizes the meeting transcript and generates a professional draft response to the officers to request more information.</a:t>
            </a:r>
          </a:p>
        </p:txBody>
      </p:sp>
      <p:sp>
        <p:nvSpPr>
          <p:cNvPr id="81" name="Rectangle: Rounded Corners 6">
            <a:extLst>
              <a:ext uri="{FF2B5EF4-FFF2-40B4-BE49-F238E27FC236}">
                <a16:creationId xmlns:a16="http://schemas.microsoft.com/office/drawing/2014/main" id="{0631F086-C445-C72B-96B1-6E63E8BED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7074494" y="5751931"/>
            <a:ext cx="2705513" cy="480654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Prompt: </a:t>
            </a:r>
            <a:r>
              <a:rPr kumimoji="0" lang="en-US" sz="900" b="1" i="0" u="none" strike="noStrike" kern="1200" cap="none" spc="0" normalizeH="0" baseline="0" noProof="0">
                <a:ln w="3175">
                  <a:noFill/>
                </a:ln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Create a presentation</a:t>
            </a:r>
            <a:r>
              <a:rPr kumimoji="0" lang="en-US" sz="900" i="0" u="none" strike="noStrike" kern="1200" cap="none" spc="0" normalizeH="0" baseline="0" noProof="0">
                <a:ln w="3175">
                  <a:noFill/>
                </a:ln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 about community presentation (subject) and include information contained in this /document containing key points outline.</a:t>
            </a:r>
          </a:p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i="0" u="none" strike="noStrike" kern="1200" cap="none" spc="0" normalizeH="0" baseline="0" noProof="0">
              <a:ln w="3175">
                <a:noFill/>
              </a:ln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1" i="0" u="none" strike="noStrike" kern="1200" cap="none" spc="0" normalizeH="0" baseline="0" noProof="0">
              <a:ln w="3175">
                <a:noFill/>
              </a:ln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i="0" u="none" strike="noStrike" kern="1200" cap="none" spc="0" normalizeH="0" baseline="0" noProof="0">
              <a:ln w="3175">
                <a:noFill/>
              </a:ln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sp>
        <p:nvSpPr>
          <p:cNvPr id="83" name="Rectangle: Rounded Corners 7">
            <a:extLst>
              <a:ext uri="{FF2B5EF4-FFF2-40B4-BE49-F238E27FC236}">
                <a16:creationId xmlns:a16="http://schemas.microsoft.com/office/drawing/2014/main" id="{82240455-BCF0-29B2-C217-70CE04CB3D07}"/>
              </a:ext>
            </a:extLst>
          </p:cNvPr>
          <p:cNvSpPr/>
          <p:nvPr/>
        </p:nvSpPr>
        <p:spPr bwMode="auto">
          <a:xfrm>
            <a:off x="7074495" y="4050588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11:00 am</a:t>
            </a:r>
          </a:p>
        </p:txBody>
      </p:sp>
      <p:sp>
        <p:nvSpPr>
          <p:cNvPr id="84" name="Rectangle: Rounded Corners 6">
            <a:extLst>
              <a:ext uri="{FF2B5EF4-FFF2-40B4-BE49-F238E27FC236}">
                <a16:creationId xmlns:a16="http://schemas.microsoft.com/office/drawing/2014/main" id="{B1E47FB0-57CE-FF87-A7F8-B661F32882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66415" y="3167836"/>
            <a:ext cx="2705513" cy="665832"/>
          </a:xfrm>
          <a:prstGeom prst="roundRect">
            <a:avLst>
              <a:gd name="adj" fmla="val 10001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Prompt: Summarize this /court case file provide a list of main points, parties involved, and charges filed.</a:t>
            </a: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72C08449-5956-680E-A289-65497771A45D}"/>
              </a:ext>
            </a:extLst>
          </p:cNvPr>
          <p:cNvSpPr txBox="1"/>
          <p:nvPr/>
        </p:nvSpPr>
        <p:spPr>
          <a:xfrm>
            <a:off x="566414" y="2033954"/>
            <a:ext cx="2705513" cy="29277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900" noProof="0">
                <a:solidFill>
                  <a:srgbClr val="1A1A1A"/>
                </a:solidFill>
                <a:ea typeface="Segoe UI" pitchFamily="34" charset="0"/>
                <a:cs typeface="Segoe UI" pitchFamily="34" charset="0"/>
              </a:rPr>
              <a:t>Copilot concisely summarizes each case and highlights key points.</a:t>
            </a:r>
          </a:p>
        </p:txBody>
      </p:sp>
      <p:sp>
        <p:nvSpPr>
          <p:cNvPr id="87" name="Rectangle: Rounded Corners 11">
            <a:extLst>
              <a:ext uri="{FF2B5EF4-FFF2-40B4-BE49-F238E27FC236}">
                <a16:creationId xmlns:a16="http://schemas.microsoft.com/office/drawing/2014/main" id="{22353176-E320-9DB5-983D-D73BD17AD9C4}"/>
              </a:ext>
            </a:extLst>
          </p:cNvPr>
          <p:cNvSpPr/>
          <p:nvPr/>
        </p:nvSpPr>
        <p:spPr bwMode="auto">
          <a:xfrm>
            <a:off x="566416" y="1591385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8:00 am</a:t>
            </a:r>
          </a:p>
        </p:txBody>
      </p:sp>
      <p:sp>
        <p:nvSpPr>
          <p:cNvPr id="88" name="Rectangle: Rounded Corners 6">
            <a:extLst>
              <a:ext uri="{FF2B5EF4-FFF2-40B4-BE49-F238E27FC236}">
                <a16:creationId xmlns:a16="http://schemas.microsoft.com/office/drawing/2014/main" id="{5EC193DD-850E-E028-6F6C-ADED738A15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3802523" y="3167835"/>
            <a:ext cx="2844911" cy="667049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Prompt: Create a table of follow up tasks with the person assigned to each task.</a:t>
            </a: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89" name="Rectangle: Rounded Corners 13">
            <a:extLst>
              <a:ext uri="{FF2B5EF4-FFF2-40B4-BE49-F238E27FC236}">
                <a16:creationId xmlns:a16="http://schemas.microsoft.com/office/drawing/2014/main" id="{8436ACBE-1E4D-8D2C-3DB4-7F632B40B53E}"/>
              </a:ext>
            </a:extLst>
          </p:cNvPr>
          <p:cNvSpPr/>
          <p:nvPr/>
        </p:nvSpPr>
        <p:spPr bwMode="auto">
          <a:xfrm>
            <a:off x="3820455" y="1591385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8:30 am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4DED15C-1162-0136-5FAD-2B282673DF52}"/>
              </a:ext>
            </a:extLst>
          </p:cNvPr>
          <p:cNvSpPr txBox="1"/>
          <p:nvPr/>
        </p:nvSpPr>
        <p:spPr>
          <a:xfrm>
            <a:off x="3802523" y="2033954"/>
            <a:ext cx="2907304" cy="44512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Utilizing meeting summarization, the Judge can automate task creation and assignments for each person to complete by the end of day.</a:t>
            </a:r>
          </a:p>
        </p:txBody>
      </p:sp>
      <p:sp>
        <p:nvSpPr>
          <p:cNvPr id="91" name="Rectangle: Rounded Corners 15">
            <a:extLst>
              <a:ext uri="{FF2B5EF4-FFF2-40B4-BE49-F238E27FC236}">
                <a16:creationId xmlns:a16="http://schemas.microsoft.com/office/drawing/2014/main" id="{9B59D551-740F-7EF8-15E2-273C4D77A6B4}"/>
              </a:ext>
            </a:extLst>
          </p:cNvPr>
          <p:cNvSpPr/>
          <p:nvPr/>
        </p:nvSpPr>
        <p:spPr bwMode="auto">
          <a:xfrm>
            <a:off x="7074495" y="1591385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10:30 am</a:t>
            </a:r>
          </a:p>
        </p:txBody>
      </p:sp>
      <p:sp>
        <p:nvSpPr>
          <p:cNvPr id="92" name="Rectangle: Rounded Corners 6">
            <a:extLst>
              <a:ext uri="{FF2B5EF4-FFF2-40B4-BE49-F238E27FC236}">
                <a16:creationId xmlns:a16="http://schemas.microsoft.com/office/drawing/2014/main" id="{F660C2C8-1DF2-9CA5-088B-4BEF294188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7074494" y="3167835"/>
            <a:ext cx="2705513" cy="665833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Prompt: Draft judgment based on this /file from clerk and this /file of research.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F8216FDC-1A7B-F43B-CA43-A051FC25D440}"/>
              </a:ext>
            </a:extLst>
          </p:cNvPr>
          <p:cNvSpPr txBox="1"/>
          <p:nvPr/>
        </p:nvSpPr>
        <p:spPr>
          <a:xfrm>
            <a:off x="7074494" y="2033954"/>
            <a:ext cx="2705513" cy="597471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Judge reviews the information presented by the Clerk and uses Copilot to provide additional in-depth legal research, finding legal precedents, statutes, and structuring judgment.</a:t>
            </a:r>
          </a:p>
        </p:txBody>
      </p:sp>
      <p:sp>
        <p:nvSpPr>
          <p:cNvPr id="94" name="Rectangle: Rounded Corners 6">
            <a:extLst>
              <a:ext uri="{FF2B5EF4-FFF2-40B4-BE49-F238E27FC236}">
                <a16:creationId xmlns:a16="http://schemas.microsoft.com/office/drawing/2014/main" id="{BC96A673-E31D-1E6C-5D63-EF67D9E15E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3690824" y="5750163"/>
            <a:ext cx="2844911" cy="480654"/>
          </a:xfrm>
          <a:prstGeom prst="roundRect">
            <a:avLst>
              <a:gd name="adj" fmla="val 8425"/>
            </a:avLst>
          </a:prstGeom>
          <a:solidFill>
            <a:schemeClr val="bg1">
              <a:lumMod val="85000"/>
              <a:lumOff val="15000"/>
              <a:alpha val="62000"/>
            </a:schemeClr>
          </a:solidFill>
          <a:ln w="12700">
            <a:solidFill>
              <a:schemeClr val="bg1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64008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Prompt: </a:t>
            </a:r>
            <a:r>
              <a:rPr lang="en-US" sz="900" b="1" spc="0" noProof="0">
                <a:solidFill>
                  <a:schemeClr val="tx1"/>
                </a:solidFill>
                <a:latin typeface="Segoe UI"/>
              </a:rPr>
              <a:t>Review last 24 hours of email</a:t>
            </a:r>
            <a:r>
              <a:rPr lang="en-US" sz="900" spc="0" noProof="0">
                <a:solidFill>
                  <a:schemeClr val="tx1"/>
                </a:solidFill>
                <a:latin typeface="Segoe UI"/>
              </a:rPr>
              <a:t> and list emails that require immediate response. Review schedule and identify any conflicts.</a:t>
            </a: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95" name="Rectangle: Rounded Corners 19">
            <a:extLst>
              <a:ext uri="{FF2B5EF4-FFF2-40B4-BE49-F238E27FC236}">
                <a16:creationId xmlns:a16="http://schemas.microsoft.com/office/drawing/2014/main" id="{DE97C2BF-69BD-DA4C-3519-F2B585B43C0C}"/>
              </a:ext>
            </a:extLst>
          </p:cNvPr>
          <p:cNvSpPr/>
          <p:nvPr/>
        </p:nvSpPr>
        <p:spPr bwMode="auto">
          <a:xfrm>
            <a:off x="3820455" y="4051018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2:00 pm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511774C5-05E6-DF6F-21B8-5133D5A00C70}"/>
              </a:ext>
            </a:extLst>
          </p:cNvPr>
          <p:cNvSpPr txBox="1"/>
          <p:nvPr/>
        </p:nvSpPr>
        <p:spPr>
          <a:xfrm>
            <a:off x="3690700" y="4500890"/>
            <a:ext cx="3026453" cy="29277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Sort through emails and schedules to identify urgent needs and suggest meeting time adjustments.</a:t>
            </a:r>
          </a:p>
        </p:txBody>
      </p:sp>
      <p:sp>
        <p:nvSpPr>
          <p:cNvPr id="137" name="Oval 136">
            <a:extLst>
              <a:ext uri="{FF2B5EF4-FFF2-40B4-BE49-F238E27FC236}">
                <a16:creationId xmlns:a16="http://schemas.microsoft.com/office/drawing/2014/main" id="{5B5633BF-E2A9-9EB6-A88A-E1F53BF133A9}"/>
              </a:ext>
            </a:extLst>
          </p:cNvPr>
          <p:cNvSpPr>
            <a:spLocks/>
          </p:cNvSpPr>
          <p:nvPr/>
        </p:nvSpPr>
        <p:spPr bwMode="auto">
          <a:xfrm>
            <a:off x="7500428" y="5273411"/>
            <a:ext cx="411480" cy="411480"/>
          </a:xfrm>
          <a:prstGeom prst="ellipse">
            <a:avLst/>
          </a:prstGeom>
          <a:solidFill>
            <a:srgbClr val="FFFFFF"/>
          </a:solidFill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b="1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F3E6B295-200F-E524-7091-80B7A496D9E0}"/>
              </a:ext>
            </a:extLst>
          </p:cNvPr>
          <p:cNvSpPr txBox="1"/>
          <p:nvPr/>
        </p:nvSpPr>
        <p:spPr>
          <a:xfrm>
            <a:off x="10186868" y="1509410"/>
            <a:ext cx="1905067" cy="15388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2400" noProof="0">
                <a:solidFill>
                  <a:schemeClr val="accent3"/>
                </a:solidFill>
                <a:latin typeface="Segoe UI Semibold"/>
              </a:rPr>
              <a:t>Judge Williams</a:t>
            </a:r>
          </a:p>
          <a:p>
            <a:pPr algn="r"/>
            <a:r>
              <a:rPr kumimoji="0" lang="en-US" sz="1600" u="none" strike="noStrike" kern="1200" cap="none" spc="0" normalizeH="0" baseline="0" noProof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works in a county courthouse.</a:t>
            </a:r>
          </a:p>
          <a:p>
            <a:pPr algn="r"/>
            <a:endParaRPr kumimoji="0" lang="en-US" sz="2000" u="none" strike="noStrike" kern="1200" cap="none" spc="0" normalizeH="0" baseline="0" noProof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53" name="Graphic 152">
            <a:extLst>
              <a:ext uri="{FF2B5EF4-FFF2-40B4-BE49-F238E27FC236}">
                <a16:creationId xmlns:a16="http://schemas.microsoft.com/office/drawing/2014/main" id="{DE89BB7A-6A9D-E669-2B3C-F06825052A1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10800000">
            <a:off x="11095650" y="2900532"/>
            <a:ext cx="274790" cy="27479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B4EF7CDD-FABD-CBA4-08DE-4694CA083C88}"/>
              </a:ext>
            </a:extLst>
          </p:cNvPr>
          <p:cNvSpPr txBox="1"/>
          <p:nvPr/>
        </p:nvSpPr>
        <p:spPr>
          <a:xfrm>
            <a:off x="7068596" y="4494256"/>
            <a:ext cx="2901234" cy="597471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Significantly reduces the preparation time for the upcoming community keynote presentation. Generate a great first draft including images and talking points.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7EF2CAF2-5A86-86CC-AF68-2438BE8D8BD2}"/>
              </a:ext>
            </a:extLst>
          </p:cNvPr>
          <p:cNvGrpSpPr/>
          <p:nvPr/>
        </p:nvGrpSpPr>
        <p:grpSpPr>
          <a:xfrm>
            <a:off x="7228693" y="2721943"/>
            <a:ext cx="2351135" cy="360000"/>
            <a:chOff x="588263" y="2657420"/>
            <a:chExt cx="2351135" cy="360000"/>
          </a:xfrm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B8ECA06C-D0CA-DC08-0ACB-730DC1962C0B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A55C56E1-9420-0A1F-D807-6C5B0BFCF6A1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43EC9A8A-3F00-85DC-1E26-84768B606ECE}"/>
              </a:ext>
            </a:extLst>
          </p:cNvPr>
          <p:cNvGrpSpPr/>
          <p:nvPr/>
        </p:nvGrpSpPr>
        <p:grpSpPr>
          <a:xfrm>
            <a:off x="653131" y="2640954"/>
            <a:ext cx="2011569" cy="411480"/>
            <a:chOff x="4495083" y="5273411"/>
            <a:chExt cx="2011569" cy="411480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58C6A186-21BE-A59F-5ED3-D338DD1762C8}"/>
                </a:ext>
              </a:extLst>
            </p:cNvPr>
            <p:cNvGrpSpPr/>
            <p:nvPr/>
          </p:nvGrpSpPr>
          <p:grpSpPr>
            <a:xfrm>
              <a:off x="4495083" y="5273411"/>
              <a:ext cx="411480" cy="411480"/>
              <a:chOff x="4447458" y="5129735"/>
              <a:chExt cx="411480" cy="411480"/>
            </a:xfrm>
          </p:grpSpPr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50C11BF0-7657-472A-A55C-5F80C43D60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7458" y="5129735"/>
                <a:ext cx="411480" cy="411480"/>
              </a:xfrm>
              <a:prstGeom prst="ellipse">
                <a:avLst/>
              </a:prstGeom>
              <a:solidFill>
                <a:srgbClr val="FFFFFF"/>
              </a:solidFill>
              <a:ln w="9525" cap="flat" cmpd="sng" algn="ctr">
                <a:noFill/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defTabSz="932472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 b="1" kern="0" noProof="0">
                  <a:solidFill>
                    <a:srgbClr val="1A1A1A"/>
                  </a:solidFill>
                  <a:latin typeface="Segoe UI"/>
                </a:endParaRPr>
              </a:p>
            </p:txBody>
          </p:sp>
          <p:pic>
            <p:nvPicPr>
              <p:cNvPr id="36" name="Picture 35" descr="Zip Co logo SVG free download, id: 101874 - Brandlogos.net">
                <a:hlinkClick r:id="rId13"/>
                <a:extLst>
                  <a:ext uri="{FF2B5EF4-FFF2-40B4-BE49-F238E27FC236}">
                    <a16:creationId xmlns:a16="http://schemas.microsoft.com/office/drawing/2014/main" id="{B6091037-B774-956A-1938-43B40796B5D2}"/>
                  </a:ext>
                </a:extLst>
              </p:cNvPr>
              <p:cNvPicPr>
                <a:picLocks noChangeArrowheads="1"/>
              </p:cNvPicPr>
              <p:nvPr/>
            </p:nvPicPr>
            <p:blipFill>
              <a:blip r:embed="rId1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84569" y="5292092"/>
                <a:ext cx="197434" cy="1604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8D14C499-5403-097C-CA2D-653B87ED435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5010283" y="5411550"/>
              <a:ext cx="1496369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2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2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lang="en-US" sz="12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CA1D78A6-3C23-CF10-D942-2D8F18528C73}"/>
              </a:ext>
            </a:extLst>
          </p:cNvPr>
          <p:cNvGrpSpPr/>
          <p:nvPr/>
        </p:nvGrpSpPr>
        <p:grpSpPr>
          <a:xfrm>
            <a:off x="3907760" y="2694791"/>
            <a:ext cx="2118640" cy="411480"/>
            <a:chOff x="-900503" y="2282565"/>
            <a:chExt cx="2118640" cy="411480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F4C8EEAB-A5F7-4813-1775-EA43FDED2461}"/>
                </a:ext>
              </a:extLst>
            </p:cNvPr>
            <p:cNvSpPr>
              <a:spLocks/>
            </p:cNvSpPr>
            <p:nvPr/>
          </p:nvSpPr>
          <p:spPr bwMode="auto">
            <a:xfrm>
              <a:off x="-900503" y="2282565"/>
              <a:ext cx="411480" cy="41148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defTabSz="932472" fontAlgn="base">
                <a:spcBef>
                  <a:spcPct val="0"/>
                </a:spcBef>
                <a:spcAft>
                  <a:spcPct val="0"/>
                </a:spcAft>
              </a:pPr>
              <a:endParaRPr lang="en-US" sz="900" b="1" kern="0" noProof="0">
                <a:solidFill>
                  <a:srgbClr val="1A1A1A"/>
                </a:solidFill>
                <a:latin typeface="Segoe UI"/>
              </a:endParaRPr>
            </a:p>
          </p:txBody>
        </p:sp>
        <p:pic>
          <p:nvPicPr>
            <p:cNvPr id="39" name="Picture 6" descr="Microsoft Teams Logo, symbol, meaning, history, PNG">
              <a:hlinkClick r:id="rId15"/>
              <a:extLst>
                <a:ext uri="{FF2B5EF4-FFF2-40B4-BE49-F238E27FC236}">
                  <a16:creationId xmlns:a16="http://schemas.microsoft.com/office/drawing/2014/main" id="{DD833122-98F6-FB14-7738-4147DDD4345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0244" r="20244"/>
            <a:stretch/>
          </p:blipFill>
          <p:spPr bwMode="auto">
            <a:xfrm>
              <a:off x="-752957" y="2417245"/>
              <a:ext cx="188383" cy="1780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07BC260-BA6A-9332-3F63-6D76BA821B9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-383919" y="2401037"/>
              <a:ext cx="1602056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200" noProof="0">
                  <a:solidFill>
                    <a:prstClr val="black"/>
                  </a:solidFill>
                  <a:latin typeface="Segoe UI Semibold"/>
                </a:rPr>
                <a:t>Copilot in Teams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FB7405ED-AC7C-FC50-1AFB-728416BD6566}"/>
              </a:ext>
            </a:extLst>
          </p:cNvPr>
          <p:cNvGrpSpPr/>
          <p:nvPr/>
        </p:nvGrpSpPr>
        <p:grpSpPr>
          <a:xfrm>
            <a:off x="7245011" y="5343051"/>
            <a:ext cx="2146655" cy="190965"/>
            <a:chOff x="7951310" y="5159246"/>
            <a:chExt cx="2146655" cy="190965"/>
          </a:xfrm>
        </p:grpSpPr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2C541082-37D9-0DA6-42E2-20C4354030C1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8301173" y="5162395"/>
              <a:ext cx="1796792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200" noProof="0">
                  <a:solidFill>
                    <a:prstClr val="black"/>
                  </a:solidFill>
                  <a:latin typeface="Segoe UI Semibold"/>
                </a:rPr>
                <a:t>Copilot in PowerPoint</a:t>
              </a:r>
            </a:p>
          </p:txBody>
        </p:sp>
        <p:pic>
          <p:nvPicPr>
            <p:cNvPr id="49" name="Picture 4" descr="Microsoft PowerPoint Logo - PNG and Vector - Logo Download">
              <a:hlinkClick r:id="rId17"/>
              <a:extLst>
                <a:ext uri="{FF2B5EF4-FFF2-40B4-BE49-F238E27FC236}">
                  <a16:creationId xmlns:a16="http://schemas.microsoft.com/office/drawing/2014/main" id="{32AD2832-E892-0B7F-68BD-47296E8A37A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1310" y="5159246"/>
              <a:ext cx="205287" cy="1909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A3EAC597-9029-C5A3-DF05-010558F8BA04}"/>
              </a:ext>
            </a:extLst>
          </p:cNvPr>
          <p:cNvGrpSpPr/>
          <p:nvPr/>
        </p:nvGrpSpPr>
        <p:grpSpPr>
          <a:xfrm>
            <a:off x="4012265" y="5269635"/>
            <a:ext cx="2011569" cy="411480"/>
            <a:chOff x="4495083" y="5273411"/>
            <a:chExt cx="2011569" cy="411480"/>
          </a:xfrm>
        </p:grpSpPr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51680C58-B6F2-19CE-4CDD-41DA29BD87EA}"/>
                </a:ext>
              </a:extLst>
            </p:cNvPr>
            <p:cNvGrpSpPr/>
            <p:nvPr/>
          </p:nvGrpSpPr>
          <p:grpSpPr>
            <a:xfrm>
              <a:off x="4495083" y="5273411"/>
              <a:ext cx="411480" cy="411480"/>
              <a:chOff x="4447458" y="5129735"/>
              <a:chExt cx="411480" cy="411480"/>
            </a:xfrm>
          </p:grpSpPr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23F80775-B0FF-8224-E79C-B4624056CC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7458" y="5129735"/>
                <a:ext cx="411480" cy="411480"/>
              </a:xfrm>
              <a:prstGeom prst="ellipse">
                <a:avLst/>
              </a:prstGeom>
              <a:solidFill>
                <a:srgbClr val="FFFFFF"/>
              </a:solidFill>
              <a:ln w="9525" cap="flat" cmpd="sng" algn="ctr">
                <a:noFill/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defTabSz="932472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 b="1" kern="0" noProof="0">
                  <a:solidFill>
                    <a:srgbClr val="1A1A1A"/>
                  </a:solidFill>
                  <a:latin typeface="Segoe UI"/>
                </a:endParaRPr>
              </a:p>
            </p:txBody>
          </p:sp>
          <p:pic>
            <p:nvPicPr>
              <p:cNvPr id="54" name="Picture 53" descr="Zip Co logo SVG free download, id: 101874 - Brandlogos.net">
                <a:hlinkClick r:id="rId13"/>
                <a:extLst>
                  <a:ext uri="{FF2B5EF4-FFF2-40B4-BE49-F238E27FC236}">
                    <a16:creationId xmlns:a16="http://schemas.microsoft.com/office/drawing/2014/main" id="{4CB9208F-5F4A-30F9-C699-E66B852A2D38}"/>
                  </a:ext>
                </a:extLst>
              </p:cNvPr>
              <p:cNvPicPr>
                <a:picLocks noChangeArrowheads="1"/>
              </p:cNvPicPr>
              <p:nvPr/>
            </p:nvPicPr>
            <p:blipFill>
              <a:blip r:embed="rId1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84569" y="5292092"/>
                <a:ext cx="197434" cy="1604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4D57C0C1-B9DB-54EA-29E6-249EDA69840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5010283" y="5411550"/>
              <a:ext cx="1496369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2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2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lang="en-US" sz="12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7FC44213-D642-26DF-C10A-DA50B44E87E6}"/>
              </a:ext>
            </a:extLst>
          </p:cNvPr>
          <p:cNvGrpSpPr/>
          <p:nvPr/>
        </p:nvGrpSpPr>
        <p:grpSpPr>
          <a:xfrm>
            <a:off x="677447" y="5323973"/>
            <a:ext cx="2118640" cy="411480"/>
            <a:chOff x="-900503" y="2282565"/>
            <a:chExt cx="2118640" cy="411480"/>
          </a:xfrm>
        </p:grpSpPr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886DD995-0D52-E133-82A7-E9522E682082}"/>
                </a:ext>
              </a:extLst>
            </p:cNvPr>
            <p:cNvSpPr>
              <a:spLocks/>
            </p:cNvSpPr>
            <p:nvPr/>
          </p:nvSpPr>
          <p:spPr bwMode="auto">
            <a:xfrm>
              <a:off x="-900503" y="2282565"/>
              <a:ext cx="411480" cy="41148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defTabSz="932472" fontAlgn="base">
                <a:spcBef>
                  <a:spcPct val="0"/>
                </a:spcBef>
                <a:spcAft>
                  <a:spcPct val="0"/>
                </a:spcAft>
              </a:pPr>
              <a:endParaRPr lang="en-US" sz="900" b="1" kern="0" noProof="0">
                <a:solidFill>
                  <a:srgbClr val="1A1A1A"/>
                </a:solidFill>
                <a:latin typeface="Segoe UI"/>
              </a:endParaRPr>
            </a:p>
          </p:txBody>
        </p:sp>
        <p:pic>
          <p:nvPicPr>
            <p:cNvPr id="57" name="Picture 6" descr="Microsoft Teams Logo, symbol, meaning, history, PNG">
              <a:hlinkClick r:id="rId15"/>
              <a:extLst>
                <a:ext uri="{FF2B5EF4-FFF2-40B4-BE49-F238E27FC236}">
                  <a16:creationId xmlns:a16="http://schemas.microsoft.com/office/drawing/2014/main" id="{8C2DEA36-C292-87B1-1EC0-58066CE0D2F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0244" r="20244"/>
            <a:stretch/>
          </p:blipFill>
          <p:spPr bwMode="auto">
            <a:xfrm>
              <a:off x="-752957" y="2417245"/>
              <a:ext cx="188383" cy="1780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C21FFACD-6790-D30E-B508-215443D0A76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-383919" y="2401037"/>
              <a:ext cx="1602056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200" noProof="0">
                  <a:solidFill>
                    <a:prstClr val="black"/>
                  </a:solidFill>
                  <a:latin typeface="Segoe UI Semibold"/>
                </a:rPr>
                <a:t>Copilot in Teams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6890735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322</Words>
  <Application>Microsoft Office PowerPoint</Application>
  <PresentationFormat>Widescreen</PresentationFormat>
  <Paragraphs>48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A day in the life of a Judge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2025-02-11T14:55:36Z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