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900F6-E75F-13FE-7507-E27584272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C152F-1089-3D93-99D6-305B6D0CFE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0A7E2F-2813-2DB5-E720-71F59364F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E218A-9D3B-C7CF-0C52-9C60709B80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8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support.microsoft.com/en-us/topic/overview-of-microsoft-365-chat-preview-5b00a52d-7296-48ee-b938-b95b7209f737" TargetMode="External"/><Relationship Id="rId18" Type="http://schemas.openxmlformats.org/officeDocument/2006/relationships/image" Target="../media/image19.png"/><Relationship Id="rId3" Type="http://schemas.openxmlformats.org/officeDocument/2006/relationships/image" Target="../media/image7.jpe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hyperlink" Target="https://support.microsoft.com/en-us/copilot-powerpoint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hyperlink" Target="https://support.microsoft.com/en-us/copilot-teams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D9A4A-C5C0-9EBE-5497-378957BBA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erson in a black robe holding a gavel&#10;&#10;Description automatically generated">
            <a:extLst>
              <a:ext uri="{FF2B5EF4-FFF2-40B4-BE49-F238E27FC236}">
                <a16:creationId xmlns:a16="http://schemas.microsoft.com/office/drawing/2014/main" id="{99FCD389-201B-3B46-3EF1-5B19BAC6C43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929" y="3682679"/>
            <a:ext cx="2073071" cy="3175321"/>
          </a:xfrm>
          <a:prstGeom prst="rect">
            <a:avLst/>
          </a:prstGeom>
        </p:spPr>
      </p:pic>
      <p:sp>
        <p:nvSpPr>
          <p:cNvPr id="68" name="Title 67">
            <a:extLst>
              <a:ext uri="{FF2B5EF4-FFF2-40B4-BE49-F238E27FC236}">
                <a16:creationId xmlns:a16="http://schemas.microsoft.com/office/drawing/2014/main" id="{8BCE3D81-4EF2-10BC-924A-F7AA83C73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Judge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4604FB3-8467-4C51-286B-69DE0F1B52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F72FBF11-4189-655C-BBA1-4E6E51ACE6C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DCB373A2-B32F-1ABE-5E48-1B31207B5C3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330E365B-33B6-6A5A-18BF-30EF57F84C4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542D460F-B603-81B6-3A50-BBB6ABBAA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24A29-55EF-1B52-BB3D-246C5259A2E0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D171D817-F309-3677-2775-5ED40D79C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1F121AE-2354-3BA4-C465-770716D7A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421DB10-B5C9-1381-63DA-B442D003C5BB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B8FE9A0-166B-927D-47E8-16A995D5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Research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09F4D01-D347-3C61-F8F8-E3925BDBF1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DA4EC8A-D932-CC6E-561F-89206A1A3B8F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6DD9CF1F-9102-DD51-3A5E-A667B7E94A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Documentation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FC8C8E44-55D3-EC0B-E4A3-1A29AB159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0FE17A-971B-C020-A6C5-53AC49139038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C4F6C98E-E7A5-BB75-139C-1DC8B0325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Officer [name] comments and provide a draft list of follow up questions based on information gaps.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D437A288-304F-EB6B-2972-B81137C791F5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F96914C-86AB-6DDA-9181-0D57D95A5B58}"/>
              </a:ext>
            </a:extLst>
          </p:cNvPr>
          <p:cNvSpPr txBox="1"/>
          <p:nvPr/>
        </p:nvSpPr>
        <p:spPr>
          <a:xfrm>
            <a:off x="566415" y="4500890"/>
            <a:ext cx="2748203" cy="74982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Collaborate over Teams with police officers</a:t>
            </a:r>
            <a:b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</a:b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after hours, to review a search warrant affidavit. Copilot summarizes the meeting transcript and generates a professional draft response to the officers to request more information.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0631F086-C445-C72B-96B1-6E63E8BED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a presentation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about community presentation (subject) and include information contained in this /document containing key points outline.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82240455-BCF0-29B2-C217-70CE04CB3D07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am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B1E47FB0-57CE-FF87-A7F8-B661F3288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this /court case file provide a list of main points, parties involved, and charges filed.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2C08449-5956-680E-A289-65497771A45D}"/>
              </a:ext>
            </a:extLst>
          </p:cNvPr>
          <p:cNvSpPr txBox="1"/>
          <p:nvPr/>
        </p:nvSpPr>
        <p:spPr>
          <a:xfrm>
            <a:off x="56641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Copilot concisely summarizes each case and highlights key points.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22353176-E320-9DB5-983D-D73BD17AD9C4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5EC193DD-850E-E028-6F6C-ADED738A1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Create a table of follow up tasks with the person assigned to each task.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8436ACBE-1E4D-8D2C-3DB4-7F632B40B53E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4DED15C-1162-0136-5FAD-2B282673DF52}"/>
              </a:ext>
            </a:extLst>
          </p:cNvPr>
          <p:cNvSpPr txBox="1"/>
          <p:nvPr/>
        </p:nvSpPr>
        <p:spPr>
          <a:xfrm>
            <a:off x="3802523" y="2033954"/>
            <a:ext cx="290730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Utilizing meeting summarization, the Judge can automate task creation and assignments for each person to complete by the end of day.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9B59D551-740F-7EF8-15E2-273C4D77A6B4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10:30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F660C2C8-1DF2-9CA5-088B-4BEF29418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Draft judgment based on this /file from clerk and this /file of research.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8216FDC-1A7B-F43B-CA43-A051FC25D440}"/>
              </a:ext>
            </a:extLst>
          </p:cNvPr>
          <p:cNvSpPr txBox="1"/>
          <p:nvPr/>
        </p:nvSpPr>
        <p:spPr>
          <a:xfrm>
            <a:off x="707449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Judge reviews the information presented by the Clerk and uses Copilot to provide additional in-depth legal research, finding legal precedents, statutes, and structuring judgment.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BC96A673-E31D-1E6C-5D63-EF67D9E15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Review last 24 hours of email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and list emails that require immediate response. Review schedule and identify any conflicts.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DE97C2BF-69BD-DA4C-3519-F2B585B43C0C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11774C5-05E6-DF6F-21B8-5133D5A00C70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Sort through emails and schedules to identify urgent needs and suggest meeting time adjustments.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5B5633BF-E2A9-9EB6-A88A-E1F53BF133A9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3E6B295-200F-E524-7091-80B7A496D9E0}"/>
              </a:ext>
            </a:extLst>
          </p:cNvPr>
          <p:cNvSpPr txBox="1"/>
          <p:nvPr/>
        </p:nvSpPr>
        <p:spPr>
          <a:xfrm>
            <a:off x="10186868" y="1509410"/>
            <a:ext cx="1905067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Judge Williams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works in a county courthouse.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DE89BB7A-6A9D-E669-2B3C-F06825052A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11095650" y="2900532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EF7CDD-FABD-CBA4-08DE-4694CA083C88}"/>
              </a:ext>
            </a:extLst>
          </p:cNvPr>
          <p:cNvSpPr txBox="1"/>
          <p:nvPr/>
        </p:nvSpPr>
        <p:spPr>
          <a:xfrm>
            <a:off x="7068596" y="4494256"/>
            <a:ext cx="290123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Significantly reduces the preparation time for the upcoming community keynote presentation. Generate a great first draft including images and talking points.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EF2CAF2-5A86-86CC-AF68-2438BE8D8BD2}"/>
              </a:ext>
            </a:extLst>
          </p:cNvPr>
          <p:cNvGrpSpPr/>
          <p:nvPr/>
        </p:nvGrpSpPr>
        <p:grpSpPr>
          <a:xfrm>
            <a:off x="7228693" y="2721943"/>
            <a:ext cx="2351135" cy="360000"/>
            <a:chOff x="588263" y="2657420"/>
            <a:chExt cx="2351135" cy="3600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8ECA06C-D0CA-DC08-0ACB-730DC1962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5C56E1-9420-0A1F-D807-6C5B0BFCF6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3EC9A8A-3F00-85DC-1E26-84768B606ECE}"/>
              </a:ext>
            </a:extLst>
          </p:cNvPr>
          <p:cNvGrpSpPr/>
          <p:nvPr/>
        </p:nvGrpSpPr>
        <p:grpSpPr>
          <a:xfrm>
            <a:off x="653131" y="2640954"/>
            <a:ext cx="2011569" cy="411480"/>
            <a:chOff x="4495083" y="5273411"/>
            <a:chExt cx="2011569" cy="41148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C6A186-21BE-A59F-5ED3-D338DD1762C8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0C11BF0-7657-472A-A55C-5F80C43D6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36" name="Picture 35" descr="Zip Co logo SVG free download, id: 101874 - Brandlogos.net">
                <a:hlinkClick r:id="rId13"/>
                <a:extLst>
                  <a:ext uri="{FF2B5EF4-FFF2-40B4-BE49-F238E27FC236}">
                    <a16:creationId xmlns:a16="http://schemas.microsoft.com/office/drawing/2014/main" id="{B6091037-B774-956A-1938-43B40796B5D2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D14C499-5403-097C-CA2D-653B87ED43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1D78A6-3C23-CF10-D942-2D8F18528C73}"/>
              </a:ext>
            </a:extLst>
          </p:cNvPr>
          <p:cNvGrpSpPr/>
          <p:nvPr/>
        </p:nvGrpSpPr>
        <p:grpSpPr>
          <a:xfrm>
            <a:off x="3907760" y="2694791"/>
            <a:ext cx="2118640" cy="411480"/>
            <a:chOff x="-900503" y="2282565"/>
            <a:chExt cx="2118640" cy="41148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4C8EEAB-A5F7-4813-1775-EA43FDED2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39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DD833122-98F6-FB14-7738-4147DDD434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07BC260-BA6A-9332-3F63-6D76BA821B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B7405ED-AC7C-FC50-1AFB-728416BD6566}"/>
              </a:ext>
            </a:extLst>
          </p:cNvPr>
          <p:cNvGrpSpPr/>
          <p:nvPr/>
        </p:nvGrpSpPr>
        <p:grpSpPr>
          <a:xfrm>
            <a:off x="7245011" y="5343051"/>
            <a:ext cx="2146655" cy="190965"/>
            <a:chOff x="7951310" y="5159246"/>
            <a:chExt cx="2146655" cy="19096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C541082-37D9-0DA6-42E2-20C4354030C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62395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49" name="Picture 4" descr="Microsoft PowerPoint Logo - PNG and Vector - Logo Download">
              <a:hlinkClick r:id="rId17"/>
              <a:extLst>
                <a:ext uri="{FF2B5EF4-FFF2-40B4-BE49-F238E27FC236}">
                  <a16:creationId xmlns:a16="http://schemas.microsoft.com/office/drawing/2014/main" id="{32AD2832-E892-0B7F-68BD-47296E8A37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EAC597-9029-C5A3-DF05-010558F8BA04}"/>
              </a:ext>
            </a:extLst>
          </p:cNvPr>
          <p:cNvGrpSpPr/>
          <p:nvPr/>
        </p:nvGrpSpPr>
        <p:grpSpPr>
          <a:xfrm>
            <a:off x="4012265" y="5269635"/>
            <a:ext cx="2011569" cy="411480"/>
            <a:chOff x="4495083" y="5273411"/>
            <a:chExt cx="2011569" cy="41148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1680C58-B6F2-19CE-4CDD-41DA29BD87EA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3F80775-B0FF-8224-E79C-B4624056C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54" name="Picture 53" descr="Zip Co logo SVG free download, id: 101874 - Brandlogos.net">
                <a:hlinkClick r:id="rId13"/>
                <a:extLst>
                  <a:ext uri="{FF2B5EF4-FFF2-40B4-BE49-F238E27FC236}">
                    <a16:creationId xmlns:a16="http://schemas.microsoft.com/office/drawing/2014/main" id="{4CB9208F-5F4A-30F9-C699-E66B852A2D38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D57C0C1-B9DB-54EA-29E6-249EDA69840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FC44213-D642-26DF-C10A-DA50B44E87E6}"/>
              </a:ext>
            </a:extLst>
          </p:cNvPr>
          <p:cNvGrpSpPr/>
          <p:nvPr/>
        </p:nvGrpSpPr>
        <p:grpSpPr>
          <a:xfrm>
            <a:off x="677447" y="5323973"/>
            <a:ext cx="2118640" cy="411480"/>
            <a:chOff x="-900503" y="2282565"/>
            <a:chExt cx="2118640" cy="41148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86DD995-0D52-E133-82A7-E9522E682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57" name="Picture 6" descr="Microsoft Teams Logo, symbol, meaning, history, PNG">
              <a:hlinkClick r:id="rId15"/>
              <a:extLst>
                <a:ext uri="{FF2B5EF4-FFF2-40B4-BE49-F238E27FC236}">
                  <a16:creationId xmlns:a16="http://schemas.microsoft.com/office/drawing/2014/main" id="{8C2DEA36-C292-87B1-1EC0-58066CE0D2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21FFACD-6790-D30E-B508-215443D0A76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9073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322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Judge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