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27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svg"/><Relationship Id="rId3" Type="http://schemas.microsoft.com/office/2007/relationships/hdphoto" Target="../media/hdphoto1.wdp"/><Relationship Id="rId7" Type="http://schemas.openxmlformats.org/officeDocument/2006/relationships/hyperlink" Target="https://support.microsoft.com/en-us/topic/overview-of-microsoft-365-chat-preview-5b00a52d-7296-48ee-b938-b95b7209f737" TargetMode="External"/><Relationship Id="rId12" Type="http://schemas.openxmlformats.org/officeDocument/2006/relationships/image" Target="../media/image15.png"/><Relationship Id="rId2" Type="http://schemas.openxmlformats.org/officeDocument/2006/relationships/image" Target="../media/image7.png"/><Relationship Id="rId16"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4.svg"/><Relationship Id="rId5" Type="http://schemas.openxmlformats.org/officeDocument/2006/relationships/image" Target="../media/image9.svg"/><Relationship Id="rId15" Type="http://schemas.openxmlformats.org/officeDocument/2006/relationships/image" Target="../media/image18.svg"/><Relationship Id="rId10"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image" Target="../media/image12.png"/><Relationship Id="rId1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75771-E1AF-8011-11C6-EE3ADF06291C}"/>
              </a:ext>
            </a:extLst>
          </p:cNvPr>
          <p:cNvSpPr>
            <a:spLocks noGrp="1"/>
          </p:cNvSpPr>
          <p:nvPr>
            <p:ph type="title"/>
          </p:nvPr>
        </p:nvSpPr>
        <p:spPr>
          <a:xfrm>
            <a:off x="584200" y="387766"/>
            <a:ext cx="5672544" cy="263149"/>
          </a:xfrm>
        </p:spPr>
        <p:txBody>
          <a:bodyPr/>
          <a:lstStyle/>
          <a:p>
            <a:pPr lvl="0"/>
            <a:r>
              <a:rPr lang="en-US" noProof="0"/>
              <a:t>A day in the life of an HR Service Manager</a:t>
            </a:r>
          </a:p>
        </p:txBody>
      </p:sp>
      <p:sp>
        <p:nvSpPr>
          <p:cNvPr id="60" name="Text Placeholder 59">
            <a:extLst>
              <a:ext uri="{FF2B5EF4-FFF2-40B4-BE49-F238E27FC236}">
                <a16:creationId xmlns:a16="http://schemas.microsoft.com/office/drawing/2014/main" id="{D198A40C-01E4-86D5-ED01-6BB7DD6D8761}"/>
              </a:ext>
            </a:extLst>
          </p:cNvPr>
          <p:cNvSpPr>
            <a:spLocks noGrp="1"/>
          </p:cNvSpPr>
          <p:nvPr>
            <p:ph type="body" sz="quarter" idx="17"/>
          </p:nvPr>
        </p:nvSpPr>
        <p:spPr>
          <a:xfrm>
            <a:off x="6096001" y="521100"/>
            <a:ext cx="4022928" cy="169277"/>
          </a:xfrm>
        </p:spPr>
        <p:txBody>
          <a:bodyPr/>
          <a:lstStyle/>
          <a:p>
            <a:pPr lvl="0"/>
            <a:r>
              <a:rPr kumimoji="0" lang="en-US" b="1" i="0" u="none" strike="noStrike" kern="1200" cap="none" spc="-20" normalizeH="0" baseline="0" noProof="0" dirty="0">
                <a:ln>
                  <a:noFill/>
                </a:ln>
                <a:solidFill>
                  <a:srgbClr val="C03BC4"/>
                </a:solidFill>
                <a:effectLst/>
                <a:uLnTx/>
                <a:uFillTx/>
                <a:latin typeface="Segoe UI Semibold" panose="020B0502040204020203" pitchFamily="34" charset="0"/>
                <a:ea typeface="+mn-ea"/>
                <a:cs typeface="Segoe UI Semibold" panose="020B0502040204020203" pitchFamily="34" charset="0"/>
              </a:rPr>
              <a:t>Microsoft 365 Copilot for Service</a:t>
            </a:r>
            <a:endParaRPr lang="en-US" noProof="0" dirty="0"/>
          </a:p>
        </p:txBody>
      </p:sp>
      <p:sp>
        <p:nvSpPr>
          <p:cNvPr id="29" name="Text Placeholder 28">
            <a:extLst>
              <a:ext uri="{FF2B5EF4-FFF2-40B4-BE49-F238E27FC236}">
                <a16:creationId xmlns:a16="http://schemas.microsoft.com/office/drawing/2014/main" id="{DFCE4857-DE9E-DEE1-701B-8B84D756D85B}"/>
              </a:ext>
            </a:extLst>
          </p:cNvPr>
          <p:cNvSpPr>
            <a:spLocks noGrp="1"/>
          </p:cNvSpPr>
          <p:nvPr>
            <p:ph type="body" sz="quarter" idx="11"/>
          </p:nvPr>
        </p:nvSpPr>
        <p:spPr>
          <a:xfrm>
            <a:off x="584200" y="1593881"/>
            <a:ext cx="976461" cy="345600"/>
          </a:xfrm>
        </p:spPr>
        <p:txBody>
          <a:bodyPr/>
          <a:lstStyle/>
          <a:p>
            <a:r>
              <a:rPr lang="en-US" noProof="0"/>
              <a:t>9:00 am</a:t>
            </a:r>
          </a:p>
        </p:txBody>
      </p:sp>
      <p:sp>
        <p:nvSpPr>
          <p:cNvPr id="61" name="Text Placeholder 60">
            <a:extLst>
              <a:ext uri="{FF2B5EF4-FFF2-40B4-BE49-F238E27FC236}">
                <a16:creationId xmlns:a16="http://schemas.microsoft.com/office/drawing/2014/main" id="{AD817738-F2DD-E34C-1A5D-24D170D03A78}"/>
              </a:ext>
            </a:extLst>
          </p:cNvPr>
          <p:cNvSpPr>
            <a:spLocks noGrp="1"/>
          </p:cNvSpPr>
          <p:nvPr>
            <p:ph type="body" sz="quarter" idx="18"/>
          </p:nvPr>
        </p:nvSpPr>
        <p:spPr/>
        <p:txBody>
          <a:bodyPr>
            <a:noAutofit/>
          </a:bodyPr>
          <a:lstStyle/>
          <a:p>
            <a:r>
              <a:rPr kumimoji="0" lang="en-US" b="0" i="0" u="none" strike="noStrike" kern="1200" cap="none" spc="0" normalizeH="0" baseline="0" noProof="0">
                <a:ln>
                  <a:noFill/>
                </a:ln>
                <a:solidFill>
                  <a:prstClr val="black"/>
                </a:solidFill>
                <a:effectLst/>
                <a:uLnTx/>
                <a:uFillTx/>
                <a:latin typeface="Segoe UI"/>
                <a:ea typeface="+mn-ea"/>
                <a:cs typeface="Segoe UI Semibold"/>
              </a:rPr>
              <a:t>Josue starts his day by asking Copilot to summarize email he’s received in the last 15 hours including any follow up items.</a:t>
            </a:r>
          </a:p>
        </p:txBody>
      </p:sp>
      <p:sp>
        <p:nvSpPr>
          <p:cNvPr id="62" name="Text Placeholder 61">
            <a:extLst>
              <a:ext uri="{FF2B5EF4-FFF2-40B4-BE49-F238E27FC236}">
                <a16:creationId xmlns:a16="http://schemas.microsoft.com/office/drawing/2014/main" id="{87AA6EE3-661D-03A6-7396-AA95D671811B}"/>
              </a:ext>
            </a:extLst>
          </p:cNvPr>
          <p:cNvSpPr>
            <a:spLocks noGrp="1"/>
          </p:cNvSpPr>
          <p:nvPr>
            <p:ph type="body" sz="quarter" idx="21"/>
          </p:nvPr>
        </p:nvSpPr>
        <p:spPr>
          <a:xfrm>
            <a:off x="584200" y="3246360"/>
            <a:ext cx="2808000" cy="626701"/>
          </a:xfrm>
        </p:spPr>
        <p:txBody>
          <a:bodyPr/>
          <a:lstStyle/>
          <a:p>
            <a:r>
              <a:rPr lang="en-US" sz="900" i="0" noProof="0">
                <a:solidFill>
                  <a:srgbClr val="242424"/>
                </a:solidFill>
                <a:effectLst/>
                <a:latin typeface="Segoe UI" panose="020B0502040204020203" pitchFamily="34" charset="0"/>
              </a:rPr>
              <a:t>Example prompt: </a:t>
            </a:r>
            <a:r>
              <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rPr>
              <a:t>Catch me up on my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email from the last 15 hours</a:t>
            </a:r>
            <a:r>
              <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rPr>
              <a:t>. Include any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action</a:t>
            </a:r>
            <a:r>
              <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rPr>
              <a:t>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items or follow up tasks.</a:t>
            </a:r>
            <a:endPar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endParaRPr>
          </a:p>
        </p:txBody>
      </p:sp>
      <p:sp>
        <p:nvSpPr>
          <p:cNvPr id="33" name="Text Placeholder 32">
            <a:extLst>
              <a:ext uri="{FF2B5EF4-FFF2-40B4-BE49-F238E27FC236}">
                <a16:creationId xmlns:a16="http://schemas.microsoft.com/office/drawing/2014/main" id="{A8E28468-A213-4C0F-7966-31B41BDB5C55}"/>
              </a:ext>
            </a:extLst>
          </p:cNvPr>
          <p:cNvSpPr>
            <a:spLocks noGrp="1"/>
          </p:cNvSpPr>
          <p:nvPr>
            <p:ph type="body" sz="quarter" idx="22"/>
          </p:nvPr>
        </p:nvSpPr>
        <p:spPr>
          <a:xfrm>
            <a:off x="3776898" y="1593881"/>
            <a:ext cx="976461" cy="345600"/>
          </a:xfrm>
        </p:spPr>
        <p:txBody>
          <a:bodyPr/>
          <a:lstStyle/>
          <a:p>
            <a:r>
              <a:rPr lang="en-US" noProof="0"/>
              <a:t>9:30 am</a:t>
            </a:r>
          </a:p>
        </p:txBody>
      </p:sp>
      <p:sp>
        <p:nvSpPr>
          <p:cNvPr id="63" name="Text Placeholder 62">
            <a:extLst>
              <a:ext uri="{FF2B5EF4-FFF2-40B4-BE49-F238E27FC236}">
                <a16:creationId xmlns:a16="http://schemas.microsoft.com/office/drawing/2014/main" id="{78B455B4-AC0E-3A12-F745-ACCCE2FAB682}"/>
              </a:ext>
            </a:extLst>
          </p:cNvPr>
          <p:cNvSpPr>
            <a:spLocks noGrp="1"/>
          </p:cNvSpPr>
          <p:nvPr>
            <p:ph type="body" sz="quarter" idx="23"/>
          </p:nvPr>
        </p:nvSpPr>
        <p:spPr/>
        <p:txBody>
          <a:bodyPr>
            <a:noAutofit/>
          </a:bodyPr>
          <a:lstStyle/>
          <a:p>
            <a:r>
              <a:rPr kumimoji="0" lang="en-US" b="0" i="0" u="none" strike="noStrike" kern="1200" cap="none" spc="0" normalizeH="0" baseline="0" noProof="0">
                <a:ln>
                  <a:noFill/>
                </a:ln>
                <a:solidFill>
                  <a:prstClr val="black"/>
                </a:solidFill>
                <a:effectLst/>
                <a:uLnTx/>
                <a:uFillTx/>
                <a:latin typeface="Segoe UI"/>
                <a:ea typeface="+mn-ea"/>
                <a:cs typeface="Segoe UI Semibold"/>
              </a:rPr>
              <a:t>Josue heads over to Teams and catches up on any communication channels he is part of by using Copilot to recap the Teams groups. This has saved around 1 hour of time and is now productive time.</a:t>
            </a:r>
          </a:p>
        </p:txBody>
      </p:sp>
      <p:sp>
        <p:nvSpPr>
          <p:cNvPr id="64" name="Text Placeholder 63">
            <a:extLst>
              <a:ext uri="{FF2B5EF4-FFF2-40B4-BE49-F238E27FC236}">
                <a16:creationId xmlns:a16="http://schemas.microsoft.com/office/drawing/2014/main" id="{E609F056-7AFD-EFC3-8E55-F6F2E7CD1101}"/>
              </a:ext>
            </a:extLst>
          </p:cNvPr>
          <p:cNvSpPr>
            <a:spLocks noGrp="1"/>
          </p:cNvSpPr>
          <p:nvPr>
            <p:ph type="body" sz="quarter" idx="24"/>
          </p:nvPr>
        </p:nvSpPr>
        <p:spPr>
          <a:xfrm>
            <a:off x="3719286" y="3246360"/>
            <a:ext cx="2808000" cy="626701"/>
          </a:xfrm>
        </p:spPr>
        <p:txBody>
          <a:bodyPr/>
          <a:lstStyle/>
          <a:p>
            <a:r>
              <a:rPr lang="en-US" sz="900" i="0" noProof="0">
                <a:solidFill>
                  <a:srgbClr val="242424"/>
                </a:solidFill>
                <a:effectLst/>
                <a:latin typeface="Segoe UI" panose="020B0502040204020203" pitchFamily="34" charset="0"/>
              </a:rPr>
              <a:t>Example prompt: </a:t>
            </a:r>
            <a:r>
              <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rPr>
              <a:t>Recap all my Teams groups messages and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highlight any follow-up tasks.</a:t>
            </a:r>
          </a:p>
        </p:txBody>
      </p:sp>
      <p:sp>
        <p:nvSpPr>
          <p:cNvPr id="65" name="Text Placeholder 64">
            <a:extLst>
              <a:ext uri="{FF2B5EF4-FFF2-40B4-BE49-F238E27FC236}">
                <a16:creationId xmlns:a16="http://schemas.microsoft.com/office/drawing/2014/main" id="{2E2CAE48-7D30-D80F-4466-17271331F757}"/>
              </a:ext>
            </a:extLst>
          </p:cNvPr>
          <p:cNvSpPr>
            <a:spLocks noGrp="1"/>
          </p:cNvSpPr>
          <p:nvPr>
            <p:ph type="body" sz="quarter" idx="25"/>
          </p:nvPr>
        </p:nvSpPr>
        <p:spPr/>
        <p:txBody>
          <a:bodyPr/>
          <a:lstStyle/>
          <a:p>
            <a:r>
              <a:rPr lang="en-US" noProof="0"/>
              <a:t>10:00 am</a:t>
            </a:r>
          </a:p>
        </p:txBody>
      </p:sp>
      <p:sp>
        <p:nvSpPr>
          <p:cNvPr id="66" name="Text Placeholder 65">
            <a:extLst>
              <a:ext uri="{FF2B5EF4-FFF2-40B4-BE49-F238E27FC236}">
                <a16:creationId xmlns:a16="http://schemas.microsoft.com/office/drawing/2014/main" id="{F0F408C7-CD2C-F7A3-3088-E6FE7DE0DBF7}"/>
              </a:ext>
            </a:extLst>
          </p:cNvPr>
          <p:cNvSpPr>
            <a:spLocks noGrp="1"/>
          </p:cNvSpPr>
          <p:nvPr>
            <p:ph type="body" sz="quarter" idx="26"/>
          </p:nvPr>
        </p:nvSpPr>
        <p:spPr/>
        <p:txBody>
          <a:bodyPr>
            <a:noAutofit/>
          </a:bodyPr>
          <a:lstStyle/>
          <a:p>
            <a:r>
              <a:rPr kumimoji="0" lang="en-US" b="0" i="0" u="none" strike="noStrike" kern="1200" cap="none" spc="0" normalizeH="0" baseline="0" noProof="0">
                <a:ln>
                  <a:noFill/>
                </a:ln>
                <a:solidFill>
                  <a:prstClr val="black"/>
                </a:solidFill>
                <a:effectLst/>
                <a:uLnTx/>
                <a:uFillTx/>
                <a:latin typeface="Segoe UI"/>
                <a:ea typeface="+mn-ea"/>
                <a:cs typeface="Segoe UI Semibold"/>
              </a:rPr>
              <a:t>Josue is being contacted by one of his advisors about an escalation case. He asks Copilot to summarize the case so he can understand the reason for the escalation without reading 10+ emails.   </a:t>
            </a:r>
          </a:p>
        </p:txBody>
      </p:sp>
      <p:sp>
        <p:nvSpPr>
          <p:cNvPr id="67" name="Text Placeholder 66">
            <a:extLst>
              <a:ext uri="{FF2B5EF4-FFF2-40B4-BE49-F238E27FC236}">
                <a16:creationId xmlns:a16="http://schemas.microsoft.com/office/drawing/2014/main" id="{4CB430E9-9AAB-2846-56AB-FB37EA85D5A5}"/>
              </a:ext>
            </a:extLst>
          </p:cNvPr>
          <p:cNvSpPr>
            <a:spLocks noGrp="1"/>
          </p:cNvSpPr>
          <p:nvPr>
            <p:ph type="body" sz="quarter" idx="27"/>
          </p:nvPr>
        </p:nvSpPr>
        <p:spPr>
          <a:xfrm>
            <a:off x="6969595" y="3246360"/>
            <a:ext cx="2808000" cy="626701"/>
          </a:xfrm>
        </p:spPr>
        <p:txBody>
          <a:bodyPr/>
          <a:lstStyle/>
          <a:p>
            <a:r>
              <a:rPr lang="en-US" sz="900" i="0" noProof="0">
                <a:solidFill>
                  <a:srgbClr val="242424"/>
                </a:solidFill>
                <a:effectLst/>
                <a:latin typeface="Segoe UI" panose="020B0502040204020203" pitchFamily="34" charset="0"/>
              </a:rPr>
              <a:t>Example prompt: </a:t>
            </a:r>
            <a:r>
              <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rPr>
              <a:t>In Copilot for </a:t>
            </a:r>
            <a:r>
              <a:rPr lang="en-US" noProof="0">
                <a:ln w="3175">
                  <a:noFill/>
                </a:ln>
                <a:solidFill>
                  <a:srgbClr val="000000"/>
                </a:solidFill>
                <a:latin typeface="Segoe UI"/>
              </a:rPr>
              <a:t>Service </a:t>
            </a:r>
            <a:r>
              <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rPr>
              <a:t>search and open the case and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on Click on summarize the case.</a:t>
            </a:r>
          </a:p>
        </p:txBody>
      </p:sp>
      <p:sp>
        <p:nvSpPr>
          <p:cNvPr id="68" name="Text Placeholder 67">
            <a:extLst>
              <a:ext uri="{FF2B5EF4-FFF2-40B4-BE49-F238E27FC236}">
                <a16:creationId xmlns:a16="http://schemas.microsoft.com/office/drawing/2014/main" id="{E43A7E72-A241-0C56-ADC6-383A69E6F18C}"/>
              </a:ext>
            </a:extLst>
          </p:cNvPr>
          <p:cNvSpPr>
            <a:spLocks noGrp="1"/>
          </p:cNvSpPr>
          <p:nvPr>
            <p:ph type="body" sz="quarter" idx="28"/>
          </p:nvPr>
        </p:nvSpPr>
        <p:spPr/>
        <p:txBody>
          <a:bodyPr/>
          <a:lstStyle/>
          <a:p>
            <a:r>
              <a:rPr lang="en-US" noProof="0"/>
              <a:t>5:00 pm</a:t>
            </a:r>
          </a:p>
        </p:txBody>
      </p:sp>
      <p:sp>
        <p:nvSpPr>
          <p:cNvPr id="69" name="Text Placeholder 68">
            <a:extLst>
              <a:ext uri="{FF2B5EF4-FFF2-40B4-BE49-F238E27FC236}">
                <a16:creationId xmlns:a16="http://schemas.microsoft.com/office/drawing/2014/main" id="{4E7A8EA5-A23E-A909-D3BC-7F611A2EA132}"/>
              </a:ext>
            </a:extLst>
          </p:cNvPr>
          <p:cNvSpPr>
            <a:spLocks noGrp="1"/>
          </p:cNvSpPr>
          <p:nvPr>
            <p:ph type="body" sz="quarter" idx="29"/>
          </p:nvPr>
        </p:nvSpPr>
        <p:spPr/>
        <p:txBody>
          <a:bodyPr/>
          <a:lstStyle/>
          <a:p>
            <a:r>
              <a:rPr kumimoji="0" lang="en-US" sz="900" b="0" i="0" u="none" strike="noStrike" kern="1200" cap="none" spc="0" normalizeH="0" baseline="0" noProof="0">
                <a:ln>
                  <a:noFill/>
                </a:ln>
                <a:solidFill>
                  <a:prstClr val="black"/>
                </a:solidFill>
                <a:effectLst/>
                <a:uLnTx/>
                <a:uFillTx/>
                <a:latin typeface="Segoe UI"/>
                <a:ea typeface="+mn-ea"/>
                <a:cs typeface="Segoe UI Semibold"/>
              </a:rPr>
              <a:t>Josue wants to do a final check of any pending task or missed email, so he asks Copilot to summarize any pending action from the last 24 hours or any email where he was mentioned in Outlook.</a:t>
            </a:r>
          </a:p>
        </p:txBody>
      </p:sp>
      <p:sp>
        <p:nvSpPr>
          <p:cNvPr id="70" name="Text Placeholder 69">
            <a:extLst>
              <a:ext uri="{FF2B5EF4-FFF2-40B4-BE49-F238E27FC236}">
                <a16:creationId xmlns:a16="http://schemas.microsoft.com/office/drawing/2014/main" id="{A36CDF30-A594-4AF2-C36F-F1781294D648}"/>
              </a:ext>
            </a:extLst>
          </p:cNvPr>
          <p:cNvSpPr>
            <a:spLocks noGrp="1"/>
          </p:cNvSpPr>
          <p:nvPr>
            <p:ph type="body" sz="quarter" idx="30"/>
          </p:nvPr>
        </p:nvSpPr>
        <p:spPr>
          <a:xfrm>
            <a:off x="584200" y="5680038"/>
            <a:ext cx="2808000" cy="626701"/>
          </a:xfrm>
        </p:spPr>
        <p:txBody>
          <a:bodyPr/>
          <a:lstStyle/>
          <a:p>
            <a:r>
              <a:rPr lang="en-US" sz="900" i="0" noProof="0">
                <a:solidFill>
                  <a:srgbClr val="242424"/>
                </a:solidFill>
                <a:effectLst/>
                <a:latin typeface="Segoe UI" panose="020B0502040204020203" pitchFamily="34" charset="0"/>
              </a:rPr>
              <a:t>Example prompt: </a:t>
            </a:r>
            <a:r>
              <a:rPr kumimoji="0" lang="en-US" sz="900" b="1" i="0" u="none" strike="noStrike" kern="1200" cap="none" spc="0" normalizeH="0" baseline="0" noProof="0">
                <a:ln w="3175">
                  <a:noFill/>
                </a:ln>
                <a:solidFill>
                  <a:srgbClr val="000000"/>
                </a:solidFill>
                <a:effectLst/>
                <a:uLnTx/>
                <a:uFillTx/>
                <a:latin typeface="Segoe UI"/>
                <a:ea typeface="+mn-ea"/>
                <a:cs typeface="Segoe UI"/>
              </a:rPr>
              <a:t>Summarize all the tasks I've been involved in the last 24hrs. </a:t>
            </a:r>
            <a:r>
              <a:rPr kumimoji="0" lang="en-US" sz="900" b="0" i="0" u="none" strike="noStrike" kern="1200" cap="none" spc="0" normalizeH="0" baseline="0" noProof="0">
                <a:ln w="3175">
                  <a:noFill/>
                </a:ln>
                <a:solidFill>
                  <a:srgbClr val="000000"/>
                </a:solidFill>
                <a:effectLst/>
                <a:uLnTx/>
                <a:uFillTx/>
                <a:latin typeface="Segoe UI"/>
                <a:ea typeface="+mn-ea"/>
                <a:cs typeface="Segoe UI"/>
              </a:rPr>
              <a:t>including emails in Outlook where I was mentioned.</a:t>
            </a:r>
          </a:p>
        </p:txBody>
      </p:sp>
      <p:sp>
        <p:nvSpPr>
          <p:cNvPr id="71" name="Text Placeholder 70">
            <a:extLst>
              <a:ext uri="{FF2B5EF4-FFF2-40B4-BE49-F238E27FC236}">
                <a16:creationId xmlns:a16="http://schemas.microsoft.com/office/drawing/2014/main" id="{C2A84CB5-29C8-2681-496B-FCEC6E17CAFB}"/>
              </a:ext>
            </a:extLst>
          </p:cNvPr>
          <p:cNvSpPr>
            <a:spLocks noGrp="1"/>
          </p:cNvSpPr>
          <p:nvPr>
            <p:ph type="body" sz="quarter" idx="31"/>
          </p:nvPr>
        </p:nvSpPr>
        <p:spPr/>
        <p:txBody>
          <a:bodyPr/>
          <a:lstStyle/>
          <a:p>
            <a:r>
              <a:rPr lang="en-US" noProof="0"/>
              <a:t>2:00 pm</a:t>
            </a:r>
          </a:p>
        </p:txBody>
      </p:sp>
      <p:sp>
        <p:nvSpPr>
          <p:cNvPr id="72" name="Text Placeholder 71">
            <a:extLst>
              <a:ext uri="{FF2B5EF4-FFF2-40B4-BE49-F238E27FC236}">
                <a16:creationId xmlns:a16="http://schemas.microsoft.com/office/drawing/2014/main" id="{63F02CA3-F887-E343-D024-EEA8989F58E3}"/>
              </a:ext>
            </a:extLst>
          </p:cNvPr>
          <p:cNvSpPr>
            <a:spLocks noGrp="1"/>
          </p:cNvSpPr>
          <p:nvPr>
            <p:ph type="body" sz="quarter" idx="32"/>
          </p:nvPr>
        </p:nvSpPr>
        <p:spPr/>
        <p:txBody>
          <a:bodyPr>
            <a:noAutofit/>
          </a:bodyPr>
          <a:lstStyle/>
          <a:p>
            <a:r>
              <a:rPr kumimoji="0" lang="en-US" b="0" i="0" u="none" strike="noStrike" kern="1200" cap="none" spc="0" normalizeH="0" baseline="0" noProof="0">
                <a:ln>
                  <a:noFill/>
                </a:ln>
                <a:solidFill>
                  <a:prstClr val="black"/>
                </a:solidFill>
                <a:effectLst/>
                <a:uLnTx/>
                <a:uFillTx/>
                <a:latin typeface="Segoe UI"/>
                <a:ea typeface="+mn-ea"/>
                <a:cs typeface="Segoe UI Semibold"/>
              </a:rPr>
              <a:t>Josue is reviewing a new policy/communication that will be launched and asks Copilot in Word to summarize the key points, so he can share them during his next team meeting.</a:t>
            </a:r>
          </a:p>
        </p:txBody>
      </p:sp>
      <p:sp>
        <p:nvSpPr>
          <p:cNvPr id="73" name="Text Placeholder 72">
            <a:extLst>
              <a:ext uri="{FF2B5EF4-FFF2-40B4-BE49-F238E27FC236}">
                <a16:creationId xmlns:a16="http://schemas.microsoft.com/office/drawing/2014/main" id="{9EA2AA03-AAE5-BF35-1973-959521014DA6}"/>
              </a:ext>
            </a:extLst>
          </p:cNvPr>
          <p:cNvSpPr>
            <a:spLocks noGrp="1"/>
          </p:cNvSpPr>
          <p:nvPr>
            <p:ph type="body" sz="quarter" idx="33"/>
          </p:nvPr>
        </p:nvSpPr>
        <p:spPr>
          <a:xfrm>
            <a:off x="3719286" y="5680038"/>
            <a:ext cx="2808000" cy="626701"/>
          </a:xfrm>
        </p:spPr>
        <p:txBody>
          <a:bodyPr/>
          <a:lstStyle/>
          <a:p>
            <a:r>
              <a:rPr lang="en-US" sz="900" i="0" noProof="0">
                <a:solidFill>
                  <a:srgbClr val="242424"/>
                </a:solidFill>
                <a:effectLst/>
                <a:latin typeface="Segoe UI" panose="020B0502040204020203" pitchFamily="34" charset="0"/>
              </a:rPr>
              <a:t>Example prompt: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Summarize in bullets </a:t>
            </a:r>
            <a:r>
              <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rPr>
              <a:t>from the key points of the documents.</a:t>
            </a:r>
          </a:p>
        </p:txBody>
      </p:sp>
      <p:sp>
        <p:nvSpPr>
          <p:cNvPr id="74" name="Text Placeholder 73">
            <a:extLst>
              <a:ext uri="{FF2B5EF4-FFF2-40B4-BE49-F238E27FC236}">
                <a16:creationId xmlns:a16="http://schemas.microsoft.com/office/drawing/2014/main" id="{3F3CD4FE-7FC1-8178-04FC-F4FE3331C96D}"/>
              </a:ext>
            </a:extLst>
          </p:cNvPr>
          <p:cNvSpPr>
            <a:spLocks noGrp="1"/>
          </p:cNvSpPr>
          <p:nvPr>
            <p:ph type="body" sz="quarter" idx="34"/>
          </p:nvPr>
        </p:nvSpPr>
        <p:spPr/>
        <p:txBody>
          <a:bodyPr/>
          <a:lstStyle/>
          <a:p>
            <a:r>
              <a:rPr lang="en-US" noProof="0"/>
              <a:t>11:00 am</a:t>
            </a:r>
          </a:p>
        </p:txBody>
      </p:sp>
      <p:sp>
        <p:nvSpPr>
          <p:cNvPr id="75" name="Text Placeholder 74">
            <a:extLst>
              <a:ext uri="{FF2B5EF4-FFF2-40B4-BE49-F238E27FC236}">
                <a16:creationId xmlns:a16="http://schemas.microsoft.com/office/drawing/2014/main" id="{54F945A7-1071-B52B-E0EE-90FB8E443F25}"/>
              </a:ext>
            </a:extLst>
          </p:cNvPr>
          <p:cNvSpPr>
            <a:spLocks noGrp="1"/>
          </p:cNvSpPr>
          <p:nvPr>
            <p:ph type="body" sz="quarter" idx="35"/>
          </p:nvPr>
        </p:nvSpPr>
        <p:spPr/>
        <p:txBody>
          <a:bodyPr>
            <a:noAutofit/>
          </a:bodyPr>
          <a:lstStyle/>
          <a:p>
            <a:r>
              <a:rPr kumimoji="0" lang="en-US" b="0" i="0" u="none" strike="noStrike" kern="1200" cap="none" spc="0" normalizeH="0" baseline="0" noProof="0">
                <a:ln>
                  <a:noFill/>
                </a:ln>
                <a:solidFill>
                  <a:prstClr val="black"/>
                </a:solidFill>
                <a:effectLst/>
                <a:uLnTx/>
                <a:uFillTx/>
                <a:latin typeface="Segoe UI"/>
                <a:ea typeface="+mn-ea"/>
                <a:cs typeface="Segoe UI Semibold"/>
              </a:rPr>
              <a:t>Josue records important meetings and asks Copilot to summarize the meetings to help him catch up when he’s occasionally late for a call.</a:t>
            </a:r>
            <a:r>
              <a:rPr lang="en-US" noProof="0">
                <a:solidFill>
                  <a:prstClr val="black"/>
                </a:solidFill>
                <a:latin typeface="Segoe UI"/>
                <a:cs typeface="Segoe UI Semibold"/>
              </a:rPr>
              <a:t> This</a:t>
            </a:r>
            <a:r>
              <a:rPr kumimoji="0" lang="en-US" b="0" i="0" u="none" strike="noStrike" kern="1200" cap="none" spc="0" normalizeH="0" baseline="0" noProof="0">
                <a:ln>
                  <a:noFill/>
                </a:ln>
                <a:solidFill>
                  <a:prstClr val="black"/>
                </a:solidFill>
                <a:effectLst/>
                <a:uLnTx/>
                <a:uFillTx/>
                <a:latin typeface="Segoe UI"/>
                <a:ea typeface="+mn-ea"/>
                <a:cs typeface="Segoe UI Semibold"/>
              </a:rPr>
              <a:t> allows Josue to completely focus on the call he’s on.</a:t>
            </a:r>
          </a:p>
        </p:txBody>
      </p:sp>
      <p:sp>
        <p:nvSpPr>
          <p:cNvPr id="76" name="Text Placeholder 75">
            <a:extLst>
              <a:ext uri="{FF2B5EF4-FFF2-40B4-BE49-F238E27FC236}">
                <a16:creationId xmlns:a16="http://schemas.microsoft.com/office/drawing/2014/main" id="{0B8B9066-D41D-F8F2-554A-7F09D4575D97}"/>
              </a:ext>
            </a:extLst>
          </p:cNvPr>
          <p:cNvSpPr>
            <a:spLocks noGrp="1"/>
          </p:cNvSpPr>
          <p:nvPr>
            <p:ph type="body" sz="quarter" idx="36"/>
          </p:nvPr>
        </p:nvSpPr>
        <p:spPr>
          <a:xfrm>
            <a:off x="6969595" y="5680038"/>
            <a:ext cx="2808000" cy="626701"/>
          </a:xfrm>
        </p:spPr>
        <p:txBody>
          <a:bodyPr/>
          <a:lstStyle/>
          <a:p>
            <a:r>
              <a:rPr lang="en-US" sz="900" i="0" noProof="0">
                <a:solidFill>
                  <a:srgbClr val="242424"/>
                </a:solidFill>
                <a:effectLst/>
                <a:latin typeface="Segoe UI" panose="020B0502040204020203" pitchFamily="34" charset="0"/>
              </a:rPr>
              <a:t>Example prompt: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Summarize meeting</a:t>
            </a:r>
            <a:r>
              <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rPr>
              <a:t> depending on the subject,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List the actions points or generate follow up questions.</a:t>
            </a:r>
          </a:p>
        </p:txBody>
      </p:sp>
      <p:sp>
        <p:nvSpPr>
          <p:cNvPr id="77" name="Text Placeholder 76">
            <a:extLst>
              <a:ext uri="{FF2B5EF4-FFF2-40B4-BE49-F238E27FC236}">
                <a16:creationId xmlns:a16="http://schemas.microsoft.com/office/drawing/2014/main" id="{C7124A77-9971-44E4-5421-A0BE3788E855}"/>
              </a:ext>
            </a:extLst>
          </p:cNvPr>
          <p:cNvSpPr>
            <a:spLocks noGrp="1"/>
          </p:cNvSpPr>
          <p:nvPr>
            <p:ph type="body" sz="quarter" idx="37"/>
          </p:nvPr>
        </p:nvSpPr>
        <p:spPr>
          <a:solidFill>
            <a:schemeClr val="bg1"/>
          </a:solidFill>
        </p:spPr>
        <p:txBody>
          <a:bodyPr/>
          <a:lstStyle/>
          <a:p>
            <a:r>
              <a:rPr lang="en-US" noProof="0"/>
              <a:t>Extend</a:t>
            </a:r>
          </a:p>
        </p:txBody>
      </p:sp>
      <p:sp>
        <p:nvSpPr>
          <p:cNvPr id="78" name="Text Placeholder 77">
            <a:extLst>
              <a:ext uri="{FF2B5EF4-FFF2-40B4-BE49-F238E27FC236}">
                <a16:creationId xmlns:a16="http://schemas.microsoft.com/office/drawing/2014/main" id="{CCD129C4-69B2-D65B-1BEE-19AB7261A50B}"/>
              </a:ext>
            </a:extLst>
          </p:cNvPr>
          <p:cNvSpPr>
            <a:spLocks noGrp="1"/>
          </p:cNvSpPr>
          <p:nvPr>
            <p:ph type="body" sz="quarter" idx="38"/>
          </p:nvPr>
        </p:nvSpPr>
        <p:spPr>
          <a:solidFill>
            <a:srgbClr val="0070C0"/>
          </a:solidFill>
        </p:spPr>
        <p:txBody>
          <a:bodyPr/>
          <a:lstStyle/>
          <a:p>
            <a:endParaRPr lang="en-US" noProof="0"/>
          </a:p>
        </p:txBody>
      </p:sp>
      <p:sp>
        <p:nvSpPr>
          <p:cNvPr id="79" name="Text Placeholder 78">
            <a:extLst>
              <a:ext uri="{FF2B5EF4-FFF2-40B4-BE49-F238E27FC236}">
                <a16:creationId xmlns:a16="http://schemas.microsoft.com/office/drawing/2014/main" id="{34267CB1-EDBA-4E95-D2C1-35D29AD77930}"/>
              </a:ext>
            </a:extLst>
          </p:cNvPr>
          <p:cNvSpPr>
            <a:spLocks noGrp="1"/>
          </p:cNvSpPr>
          <p:nvPr>
            <p:ph type="body" sz="quarter" idx="39"/>
          </p:nvPr>
        </p:nvSpPr>
        <p:spPr>
          <a:solidFill>
            <a:srgbClr val="0078D4"/>
          </a:solidFill>
        </p:spPr>
        <p:txBody>
          <a:bodyPr/>
          <a:lstStyle/>
          <a:p>
            <a:endParaRPr lang="en-US" noProof="0"/>
          </a:p>
        </p:txBody>
      </p:sp>
      <p:sp>
        <p:nvSpPr>
          <p:cNvPr id="80" name="Text Placeholder 79">
            <a:extLst>
              <a:ext uri="{FF2B5EF4-FFF2-40B4-BE49-F238E27FC236}">
                <a16:creationId xmlns:a16="http://schemas.microsoft.com/office/drawing/2014/main" id="{294664E7-08C4-C8E0-27A7-854475B218F7}"/>
              </a:ext>
            </a:extLst>
          </p:cNvPr>
          <p:cNvSpPr>
            <a:spLocks noGrp="1"/>
          </p:cNvSpPr>
          <p:nvPr>
            <p:ph type="body" sz="quarter" idx="40"/>
          </p:nvPr>
        </p:nvSpPr>
        <p:spPr>
          <a:solidFill>
            <a:srgbClr val="0078D4"/>
          </a:solidFill>
        </p:spPr>
        <p:txBody>
          <a:bodyPr/>
          <a:lstStyle/>
          <a:p>
            <a:endParaRPr lang="en-US" noProof="0"/>
          </a:p>
        </p:txBody>
      </p:sp>
      <p:pic>
        <p:nvPicPr>
          <p:cNvPr id="52" name="Picture Placeholder 7" descr="A person taking a selfie&#10;&#10;Description automatically generated">
            <a:extLst>
              <a:ext uri="{FF2B5EF4-FFF2-40B4-BE49-F238E27FC236}">
                <a16:creationId xmlns:a16="http://schemas.microsoft.com/office/drawing/2014/main" id="{BD0AFA15-1270-2AFB-B965-784EAAFB99CE}"/>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backgroundRemoval t="12159" b="98015" l="8443" r="92084">
                        <a14:foregroundMark x1="34301" y1="59553" x2="10554" y2="69975"/>
                        <a14:foregroundMark x1="10554" y1="69975" x2="3166" y2="89578"/>
                        <a14:foregroundMark x1="3166" y1="89578" x2="67282" y2="98759"/>
                        <a14:foregroundMark x1="67282" y1="98759" x2="88918" y2="90074"/>
                        <a14:foregroundMark x1="88918" y1="90074" x2="73351" y2="69479"/>
                        <a14:foregroundMark x1="73351" y1="69479" x2="32718" y2="60546"/>
                        <a14:foregroundMark x1="44591" y1="80397" x2="44591" y2="80397"/>
                        <a14:foregroundMark x1="37995" y1="80397" x2="36412" y2="80397"/>
                        <a14:foregroundMark x1="17150" y1="81390" x2="17150" y2="81390"/>
                        <a14:foregroundMark x1="17150" y1="81390" x2="17150" y2="81390"/>
                        <a14:foregroundMark x1="17150" y1="81390" x2="17150" y2="81390"/>
                        <a14:foregroundMark x1="28496" y1="69727" x2="28496" y2="76923"/>
                        <a14:foregroundMark x1="23483" y1="71712" x2="16623" y2="91563"/>
                        <a14:foregroundMark x1="16623" y1="91563" x2="38522" y2="77916"/>
                        <a14:foregroundMark x1="38522" y1="77916" x2="14512" y2="70720"/>
                        <a14:foregroundMark x1="14512" y1="70720" x2="13720" y2="71712"/>
                        <a14:foregroundMark x1="20317" y1="67742" x2="5541" y2="86600"/>
                        <a14:foregroundMark x1="5541" y1="86600" x2="36148" y2="98263"/>
                        <a14:foregroundMark x1="36148" y1="98263" x2="20844" y2="66998"/>
                        <a14:foregroundMark x1="20844" y1="66998" x2="18734" y2="66749"/>
                        <a14:foregroundMark x1="47757" y1="81390" x2="66491" y2="91315"/>
                        <a14:foregroundMark x1="66491" y1="91315" x2="55937" y2="71960"/>
                        <a14:foregroundMark x1="55937" y1="71960" x2="38522" y2="83623"/>
                        <a14:foregroundMark x1="38522" y1="83623" x2="38522" y2="84367"/>
                        <a14:foregroundMark x1="74142" y1="69231" x2="92348" y2="76427"/>
                        <a14:foregroundMark x1="92348" y1="76427" x2="89974" y2="96278"/>
                        <a14:foregroundMark x1="89974" y1="96278" x2="77573" y2="68238"/>
                        <a14:foregroundMark x1="9499" y1="67742" x2="3430" y2="89330"/>
                        <a14:foregroundMark x1="3430" y1="89330" x2="11873" y2="68486"/>
                        <a14:foregroundMark x1="11873" y1="68486" x2="8443" y2="67246"/>
                      </a14:backgroundRemoval>
                    </a14:imgEffect>
                  </a14:imgLayer>
                </a14:imgProps>
              </a:ext>
              <a:ext uri="{28A0092B-C50C-407E-A947-70E740481C1C}">
                <a14:useLocalDpi xmlns:a14="http://schemas.microsoft.com/office/drawing/2010/main"/>
              </a:ext>
            </a:extLst>
          </a:blip>
          <a:srcRect l="5414" t="2998" r="11735" b="-345"/>
          <a:stretch/>
        </p:blipFill>
        <p:spPr>
          <a:xfrm>
            <a:off x="9773405" y="3834961"/>
            <a:ext cx="2418595" cy="3023039"/>
          </a:xfrm>
          <a:prstGeom prst="rect">
            <a:avLst/>
          </a:prstGeom>
          <a:ln>
            <a:noFill/>
          </a:ln>
          <a:effectLst/>
        </p:spPr>
      </p:pic>
      <p:grpSp>
        <p:nvGrpSpPr>
          <p:cNvPr id="53" name="Group 52">
            <a:extLst>
              <a:ext uri="{FF2B5EF4-FFF2-40B4-BE49-F238E27FC236}">
                <a16:creationId xmlns:a16="http://schemas.microsoft.com/office/drawing/2014/main" id="{371ADF43-6321-B557-0788-67D89C1D885C}"/>
              </a:ext>
            </a:extLst>
          </p:cNvPr>
          <p:cNvGrpSpPr/>
          <p:nvPr/>
        </p:nvGrpSpPr>
        <p:grpSpPr>
          <a:xfrm>
            <a:off x="10219904" y="2310278"/>
            <a:ext cx="1696592" cy="1471204"/>
            <a:chOff x="10195084" y="1462475"/>
            <a:chExt cx="1696592" cy="1471204"/>
          </a:xfrm>
        </p:grpSpPr>
        <p:sp>
          <p:nvSpPr>
            <p:cNvPr id="54" name="TextBox 53">
              <a:extLst>
                <a:ext uri="{FF2B5EF4-FFF2-40B4-BE49-F238E27FC236}">
                  <a16:creationId xmlns:a16="http://schemas.microsoft.com/office/drawing/2014/main" id="{B956513E-56E9-E554-FCF1-6AA3D929F776}"/>
                </a:ext>
              </a:extLst>
            </p:cNvPr>
            <p:cNvSpPr txBox="1"/>
            <p:nvPr/>
          </p:nvSpPr>
          <p:spPr>
            <a:xfrm>
              <a:off x="10195084" y="1462475"/>
              <a:ext cx="1696592"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C03BC4"/>
                  </a:solidFill>
                  <a:effectLst/>
                  <a:uLnTx/>
                  <a:uFillTx/>
                  <a:latin typeface="Segoe UI Semibold"/>
                  <a:ea typeface="+mn-ea"/>
                  <a:cs typeface="+mn-cs"/>
                </a:rPr>
                <a:t>Josue </a:t>
              </a:r>
              <a:r>
                <a:rPr kumimoji="0" lang="en-US" sz="16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rPr>
                <a:t>is a HR Service Manager at Microsoft </a:t>
              </a:r>
            </a:p>
          </p:txBody>
        </p:sp>
        <p:pic>
          <p:nvPicPr>
            <p:cNvPr id="55" name="Graphic 54">
              <a:extLst>
                <a:ext uri="{FF2B5EF4-FFF2-40B4-BE49-F238E27FC236}">
                  <a16:creationId xmlns:a16="http://schemas.microsoft.com/office/drawing/2014/main" id="{44841308-9F6E-47DC-847C-430874339A36}"/>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rot="10800000">
              <a:off x="11339562" y="2658889"/>
              <a:ext cx="274790" cy="274790"/>
            </a:xfrm>
            <a:prstGeom prst="rect">
              <a:avLst/>
            </a:prstGeom>
          </p:spPr>
        </p:pic>
      </p:grpSp>
      <p:grpSp>
        <p:nvGrpSpPr>
          <p:cNvPr id="81" name="Group 80">
            <a:extLst>
              <a:ext uri="{FF2B5EF4-FFF2-40B4-BE49-F238E27FC236}">
                <a16:creationId xmlns:a16="http://schemas.microsoft.com/office/drawing/2014/main" id="{6D038988-C706-2125-1AB2-24116EBB7E6D}"/>
              </a:ext>
            </a:extLst>
          </p:cNvPr>
          <p:cNvGrpSpPr/>
          <p:nvPr/>
        </p:nvGrpSpPr>
        <p:grpSpPr>
          <a:xfrm>
            <a:off x="3947719" y="2847089"/>
            <a:ext cx="2351135" cy="360000"/>
            <a:chOff x="588263" y="3617084"/>
            <a:chExt cx="2351135" cy="360000"/>
          </a:xfrm>
        </p:grpSpPr>
        <p:pic>
          <p:nvPicPr>
            <p:cNvPr id="82" name="Picture 81">
              <a:extLst>
                <a:ext uri="{FF2B5EF4-FFF2-40B4-BE49-F238E27FC236}">
                  <a16:creationId xmlns:a16="http://schemas.microsoft.com/office/drawing/2014/main" id="{6C2A0D3C-A7BC-4C99-B852-8CE10962BD87}"/>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83" name="TextBox 82">
              <a:extLst>
                <a:ext uri="{FF2B5EF4-FFF2-40B4-BE49-F238E27FC236}">
                  <a16:creationId xmlns:a16="http://schemas.microsoft.com/office/drawing/2014/main" id="{C37BE4DD-89EA-4386-F484-AB7006B9F24E}"/>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87" name="Group 86">
            <a:extLst>
              <a:ext uri="{FF2B5EF4-FFF2-40B4-BE49-F238E27FC236}">
                <a16:creationId xmlns:a16="http://schemas.microsoft.com/office/drawing/2014/main" id="{A2A9F88C-B00C-13BF-D28A-A6724C9A9943}"/>
              </a:ext>
            </a:extLst>
          </p:cNvPr>
          <p:cNvGrpSpPr/>
          <p:nvPr/>
        </p:nvGrpSpPr>
        <p:grpSpPr>
          <a:xfrm>
            <a:off x="812633" y="2847089"/>
            <a:ext cx="2351135" cy="360000"/>
            <a:chOff x="588263" y="1217924"/>
            <a:chExt cx="2351135" cy="360000"/>
          </a:xfrm>
        </p:grpSpPr>
        <p:pic>
          <p:nvPicPr>
            <p:cNvPr id="88" name="Picture 87" descr="Zip Co logo SVG free download, id: 101874 - Brandlogos.net">
              <a:hlinkClick r:id="rId7"/>
              <a:extLst>
                <a:ext uri="{FF2B5EF4-FFF2-40B4-BE49-F238E27FC236}">
                  <a16:creationId xmlns:a16="http://schemas.microsoft.com/office/drawing/2014/main" id="{F6091906-D7A4-6CAE-9580-0F8ED4A82154}"/>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89" name="TextBox 88">
              <a:extLst>
                <a:ext uri="{FF2B5EF4-FFF2-40B4-BE49-F238E27FC236}">
                  <a16:creationId xmlns:a16="http://schemas.microsoft.com/office/drawing/2014/main" id="{85C0162B-77DD-90F8-F815-87547AD82401}"/>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grpSp>
        <p:nvGrpSpPr>
          <p:cNvPr id="90" name="Group 89">
            <a:extLst>
              <a:ext uri="{FF2B5EF4-FFF2-40B4-BE49-F238E27FC236}">
                <a16:creationId xmlns:a16="http://schemas.microsoft.com/office/drawing/2014/main" id="{6CA8D787-771A-9D54-F292-71546F056766}"/>
              </a:ext>
            </a:extLst>
          </p:cNvPr>
          <p:cNvGrpSpPr/>
          <p:nvPr/>
        </p:nvGrpSpPr>
        <p:grpSpPr>
          <a:xfrm>
            <a:off x="812633" y="5280767"/>
            <a:ext cx="2351135" cy="360000"/>
            <a:chOff x="588263" y="1217924"/>
            <a:chExt cx="2351135" cy="360000"/>
          </a:xfrm>
        </p:grpSpPr>
        <p:pic>
          <p:nvPicPr>
            <p:cNvPr id="91" name="Picture 90" descr="Zip Co logo SVG free download, id: 101874 - Brandlogos.net">
              <a:hlinkClick r:id="rId7"/>
              <a:extLst>
                <a:ext uri="{FF2B5EF4-FFF2-40B4-BE49-F238E27FC236}">
                  <a16:creationId xmlns:a16="http://schemas.microsoft.com/office/drawing/2014/main" id="{3FC38712-C152-5476-6C3F-D5717D690B8D}"/>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92" name="TextBox 91">
              <a:extLst>
                <a:ext uri="{FF2B5EF4-FFF2-40B4-BE49-F238E27FC236}">
                  <a16:creationId xmlns:a16="http://schemas.microsoft.com/office/drawing/2014/main" id="{1871A2A8-2F76-7344-C479-2F087E75A0F7}"/>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grpSp>
        <p:nvGrpSpPr>
          <p:cNvPr id="93" name="Group 92">
            <a:extLst>
              <a:ext uri="{FF2B5EF4-FFF2-40B4-BE49-F238E27FC236}">
                <a16:creationId xmlns:a16="http://schemas.microsoft.com/office/drawing/2014/main" id="{0AC6BB4F-7C35-702F-7E64-705F45448EAA}"/>
              </a:ext>
            </a:extLst>
          </p:cNvPr>
          <p:cNvGrpSpPr/>
          <p:nvPr/>
        </p:nvGrpSpPr>
        <p:grpSpPr>
          <a:xfrm>
            <a:off x="3947719" y="5280767"/>
            <a:ext cx="2351135" cy="360000"/>
            <a:chOff x="588263" y="2657420"/>
            <a:chExt cx="2351135" cy="360000"/>
          </a:xfrm>
        </p:grpSpPr>
        <p:pic>
          <p:nvPicPr>
            <p:cNvPr id="94" name="Picture 93">
              <a:extLst>
                <a:ext uri="{FF2B5EF4-FFF2-40B4-BE49-F238E27FC236}">
                  <a16:creationId xmlns:a16="http://schemas.microsoft.com/office/drawing/2014/main" id="{97CB9765-5DA9-DB46-F69B-9721A37BF4A9}"/>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95" name="TextBox 94">
              <a:extLst>
                <a:ext uri="{FF2B5EF4-FFF2-40B4-BE49-F238E27FC236}">
                  <a16:creationId xmlns:a16="http://schemas.microsoft.com/office/drawing/2014/main" id="{800FEDA3-C80F-7A53-527E-268E159AD0EC}"/>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96" name="Group 95">
            <a:extLst>
              <a:ext uri="{FF2B5EF4-FFF2-40B4-BE49-F238E27FC236}">
                <a16:creationId xmlns:a16="http://schemas.microsoft.com/office/drawing/2014/main" id="{5F5CB793-ED3E-D148-9BA0-0A405E52E5FE}"/>
              </a:ext>
            </a:extLst>
          </p:cNvPr>
          <p:cNvGrpSpPr/>
          <p:nvPr/>
        </p:nvGrpSpPr>
        <p:grpSpPr>
          <a:xfrm>
            <a:off x="7198028" y="5280767"/>
            <a:ext cx="2351135" cy="360000"/>
            <a:chOff x="588263" y="3617084"/>
            <a:chExt cx="2351135" cy="360000"/>
          </a:xfrm>
        </p:grpSpPr>
        <p:pic>
          <p:nvPicPr>
            <p:cNvPr id="97" name="Picture 96">
              <a:extLst>
                <a:ext uri="{FF2B5EF4-FFF2-40B4-BE49-F238E27FC236}">
                  <a16:creationId xmlns:a16="http://schemas.microsoft.com/office/drawing/2014/main" id="{2CFB2D90-78BD-136E-D25D-960515211D7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98" name="TextBox 97">
              <a:extLst>
                <a:ext uri="{FF2B5EF4-FFF2-40B4-BE49-F238E27FC236}">
                  <a16:creationId xmlns:a16="http://schemas.microsoft.com/office/drawing/2014/main" id="{28E5E9FC-06AB-E616-0EBA-F3B891136CAD}"/>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sp>
        <p:nvSpPr>
          <p:cNvPr id="3" name="Rectangle: Rounded Corners 6">
            <a:extLst>
              <a:ext uri="{FF2B5EF4-FFF2-40B4-BE49-F238E27FC236}">
                <a16:creationId xmlns:a16="http://schemas.microsoft.com/office/drawing/2014/main" id="{75B2117F-F8F8-2427-E26F-BA2D80075BD0}"/>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4" name="Group 3">
            <a:extLst>
              <a:ext uri="{FF2B5EF4-FFF2-40B4-BE49-F238E27FC236}">
                <a16:creationId xmlns:a16="http://schemas.microsoft.com/office/drawing/2014/main" id="{AC4557D6-2B9B-37BE-EA0F-123717E5DD30}"/>
              </a:ext>
            </a:extLst>
          </p:cNvPr>
          <p:cNvGrpSpPr/>
          <p:nvPr/>
        </p:nvGrpSpPr>
        <p:grpSpPr>
          <a:xfrm>
            <a:off x="1286540" y="1134767"/>
            <a:ext cx="1571031" cy="216000"/>
            <a:chOff x="1372194" y="969899"/>
            <a:chExt cx="1571031" cy="216000"/>
          </a:xfrm>
        </p:grpSpPr>
        <p:sp>
          <p:nvSpPr>
            <p:cNvPr id="5" name="Rectangle: Rounded Corners 6">
              <a:extLst>
                <a:ext uri="{FF2B5EF4-FFF2-40B4-BE49-F238E27FC236}">
                  <a16:creationId xmlns:a16="http://schemas.microsoft.com/office/drawing/2014/main" id="{08E206F4-3BB7-BAED-BB36-CAF016CFAFD3}"/>
                </a:ext>
                <a:ext uri="{C183D7F6-B498-43B3-948B-1728B52AA6E4}">
                  <adec:decorative xmlns:adec="http://schemas.microsoft.com/office/drawing/2017/decorative" val="1"/>
                </a:ext>
              </a:extLst>
            </p:cNvPr>
            <p:cNvSpPr/>
            <p:nvPr/>
          </p:nvSpPr>
          <p:spPr bwMode="auto">
            <a:xfrm>
              <a:off x="1372194" y="969899"/>
              <a:ext cx="1571031"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~5 hours per week</a:t>
              </a:r>
            </a:p>
          </p:txBody>
        </p:sp>
        <p:pic>
          <p:nvPicPr>
            <p:cNvPr id="6" name="Graphic 5">
              <a:extLst>
                <a:ext uri="{FF2B5EF4-FFF2-40B4-BE49-F238E27FC236}">
                  <a16:creationId xmlns:a16="http://schemas.microsoft.com/office/drawing/2014/main" id="{449F4099-7BF8-98A5-02BA-CA3C22F16286}"/>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1421924" y="1005899"/>
              <a:ext cx="144000" cy="144000"/>
            </a:xfrm>
            <a:prstGeom prst="rect">
              <a:avLst/>
            </a:prstGeom>
          </p:spPr>
        </p:pic>
      </p:grpSp>
      <p:grpSp>
        <p:nvGrpSpPr>
          <p:cNvPr id="7" name="Group 6">
            <a:extLst>
              <a:ext uri="{FF2B5EF4-FFF2-40B4-BE49-F238E27FC236}">
                <a16:creationId xmlns:a16="http://schemas.microsoft.com/office/drawing/2014/main" id="{EF55F11F-E522-8AC5-7B8D-051C7CA09D42}"/>
              </a:ext>
            </a:extLst>
          </p:cNvPr>
          <p:cNvGrpSpPr/>
          <p:nvPr/>
        </p:nvGrpSpPr>
        <p:grpSpPr>
          <a:xfrm>
            <a:off x="5754503" y="1134767"/>
            <a:ext cx="2325078" cy="216000"/>
            <a:chOff x="6235579" y="969899"/>
            <a:chExt cx="2325078" cy="216000"/>
          </a:xfrm>
        </p:grpSpPr>
        <p:sp>
          <p:nvSpPr>
            <p:cNvPr id="8" name="Rectangle: Rounded Corners 6">
              <a:extLst>
                <a:ext uri="{FF2B5EF4-FFF2-40B4-BE49-F238E27FC236}">
                  <a16:creationId xmlns:a16="http://schemas.microsoft.com/office/drawing/2014/main" id="{A0CFEB21-56A8-6766-283E-390A04A663BD}"/>
                </a:ext>
                <a:ext uri="{C183D7F6-B498-43B3-948B-1728B52AA6E4}">
                  <adec:decorative xmlns:adec="http://schemas.microsoft.com/office/drawing/2017/decorative" val="1"/>
                </a:ext>
              </a:extLst>
            </p:cNvPr>
            <p:cNvSpPr/>
            <p:nvPr/>
          </p:nvSpPr>
          <p:spPr bwMode="auto">
            <a:xfrm>
              <a:off x="6235579" y="969899"/>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Get up to speed faster each day</a:t>
              </a:r>
            </a:p>
          </p:txBody>
        </p:sp>
        <p:pic>
          <p:nvPicPr>
            <p:cNvPr id="9" name="Graphic 8">
              <a:extLst>
                <a:ext uri="{FF2B5EF4-FFF2-40B4-BE49-F238E27FC236}">
                  <a16:creationId xmlns:a16="http://schemas.microsoft.com/office/drawing/2014/main" id="{5C5136A6-3F48-E990-514D-F0272419537E}"/>
                </a:ext>
              </a:extLst>
            </p:cNvPr>
            <p:cNvPicPr>
              <a:picLocks noChangeAspect="1"/>
            </p:cNvPicPr>
            <p:nvPr/>
          </p:nvPicPr>
          <p:blipFill>
            <a:blip r:embed="rId12" cstate="screen">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p:blipFill>
          <p:spPr>
            <a:xfrm>
              <a:off x="6282712" y="1005899"/>
              <a:ext cx="144000" cy="144000"/>
            </a:xfrm>
            <a:prstGeom prst="rect">
              <a:avLst/>
            </a:prstGeom>
          </p:spPr>
        </p:pic>
      </p:grpSp>
      <p:grpSp>
        <p:nvGrpSpPr>
          <p:cNvPr id="10" name="Group 9">
            <a:extLst>
              <a:ext uri="{FF2B5EF4-FFF2-40B4-BE49-F238E27FC236}">
                <a16:creationId xmlns:a16="http://schemas.microsoft.com/office/drawing/2014/main" id="{721A301C-2486-BD0F-5E54-DA90BF3182D9}"/>
              </a:ext>
            </a:extLst>
          </p:cNvPr>
          <p:cNvGrpSpPr/>
          <p:nvPr/>
        </p:nvGrpSpPr>
        <p:grpSpPr>
          <a:xfrm>
            <a:off x="2908241" y="1134767"/>
            <a:ext cx="2795593" cy="216000"/>
            <a:chOff x="3133720" y="969899"/>
            <a:chExt cx="2795593" cy="216000"/>
          </a:xfrm>
        </p:grpSpPr>
        <p:sp>
          <p:nvSpPr>
            <p:cNvPr id="11" name="Rectangle: Rounded Corners 6">
              <a:extLst>
                <a:ext uri="{FF2B5EF4-FFF2-40B4-BE49-F238E27FC236}">
                  <a16:creationId xmlns:a16="http://schemas.microsoft.com/office/drawing/2014/main" id="{BA5770AA-3E8B-D724-B4B0-76CAFDB20F14}"/>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Areas of investment: Continuous learning</a:t>
              </a:r>
            </a:p>
          </p:txBody>
        </p:sp>
        <p:pic>
          <p:nvPicPr>
            <p:cNvPr id="12" name="Graphic 11">
              <a:extLst>
                <a:ext uri="{FF2B5EF4-FFF2-40B4-BE49-F238E27FC236}">
                  <a16:creationId xmlns:a16="http://schemas.microsoft.com/office/drawing/2014/main" id="{5E72B4A4-2019-CBAC-0FC4-6B3966CC7E05}"/>
                </a:ext>
              </a:extLst>
            </p:cNvPr>
            <p:cNvPicPr>
              <a:picLocks noChangeAspect="1"/>
            </p:cNvPicPr>
            <p:nvPr/>
          </p:nvPicPr>
          <p:blipFill>
            <a:blip r:embed="rId14" cstate="screen">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3193555" y="1005899"/>
              <a:ext cx="144000" cy="144000"/>
            </a:xfrm>
            <a:prstGeom prst="rect">
              <a:avLst/>
            </a:prstGeom>
          </p:spPr>
        </p:pic>
      </p:grpSp>
      <p:grpSp>
        <p:nvGrpSpPr>
          <p:cNvPr id="13" name="Group 12">
            <a:extLst>
              <a:ext uri="{FF2B5EF4-FFF2-40B4-BE49-F238E27FC236}">
                <a16:creationId xmlns:a16="http://schemas.microsoft.com/office/drawing/2014/main" id="{8928DCD0-8C47-D57D-CA8A-C66CDFF376AF}"/>
              </a:ext>
            </a:extLst>
          </p:cNvPr>
          <p:cNvGrpSpPr/>
          <p:nvPr/>
        </p:nvGrpSpPr>
        <p:grpSpPr>
          <a:xfrm>
            <a:off x="7198028" y="2841888"/>
            <a:ext cx="2347189" cy="360000"/>
            <a:chOff x="808133" y="2640635"/>
            <a:chExt cx="2347189" cy="360000"/>
          </a:xfrm>
        </p:grpSpPr>
        <p:sp>
          <p:nvSpPr>
            <p:cNvPr id="14" name="TextBox 13">
              <a:extLst>
                <a:ext uri="{FF2B5EF4-FFF2-40B4-BE49-F238E27FC236}">
                  <a16:creationId xmlns:a16="http://schemas.microsoft.com/office/drawing/2014/main" id="{AA21B6AF-B879-0919-80D4-053DF88EF78C}"/>
                </a:ext>
                <a:ext uri="{C183D7F6-B498-43B3-948B-1728B52AA6E4}">
                  <adec:decorative xmlns:adec="http://schemas.microsoft.com/office/drawing/2017/decorative" val="0"/>
                </a:ext>
              </a:extLst>
            </p:cNvPr>
            <p:cNvSpPr txBox="1"/>
            <p:nvPr/>
          </p:nvSpPr>
          <p:spPr>
            <a:xfrm>
              <a:off x="1263138" y="2682362"/>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mn-cs"/>
                </a:rPr>
                <a:t>+Copilot for Service</a:t>
              </a:r>
            </a:p>
          </p:txBody>
        </p:sp>
        <p:pic>
          <p:nvPicPr>
            <p:cNvPr id="15" name="Picture 14">
              <a:extLst>
                <a:ext uri="{FF2B5EF4-FFF2-40B4-BE49-F238E27FC236}">
                  <a16:creationId xmlns:a16="http://schemas.microsoft.com/office/drawing/2014/main" id="{F748A2A0-BC7E-489E-04E5-B7E92BF051DC}"/>
                </a:ext>
              </a:extLst>
            </p:cNvPr>
            <p:cNvPicPr>
              <a:picLocks noChangeAspect="1"/>
            </p:cNvPicPr>
            <p:nvPr/>
          </p:nvPicPr>
          <p:blipFill>
            <a:blip r:embed="rId16" cstate="screen">
              <a:extLst>
                <a:ext uri="{28A0092B-C50C-407E-A947-70E740481C1C}">
                  <a14:useLocalDpi xmlns:a14="http://schemas.microsoft.com/office/drawing/2010/main"/>
                </a:ext>
              </a:extLst>
            </a:blip>
            <a:stretch>
              <a:fillRect/>
            </a:stretch>
          </p:blipFill>
          <p:spPr>
            <a:xfrm>
              <a:off x="808133" y="2640635"/>
              <a:ext cx="360000" cy="360000"/>
            </a:xfrm>
            <a:prstGeom prst="ellipse">
              <a:avLst/>
            </a:prstGeom>
            <a:solidFill>
              <a:srgbClr val="FFFFFF"/>
            </a:solidFill>
          </p:spPr>
        </p:pic>
      </p:grpSp>
    </p:spTree>
    <p:extLst>
      <p:ext uri="{BB962C8B-B14F-4D97-AF65-F5344CB8AC3E}">
        <p14:creationId xmlns:p14="http://schemas.microsoft.com/office/powerpoint/2010/main" val="572429030"/>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399</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an HR Service Manager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