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pn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4.png"/><Relationship Id="rId5" Type="http://schemas.openxmlformats.org/officeDocument/2006/relationships/image" Target="../media/image10.svg"/><Relationship Id="rId15" Type="http://schemas.openxmlformats.org/officeDocument/2006/relationships/image" Target="../media/image18.svg"/><Relationship Id="rId10" Type="http://schemas.openxmlformats.org/officeDocument/2006/relationships/hyperlink" Target="https://support.microsoft.com/en-us/topic/overview-of-microsoft-365-chat-preview-5b00a52d-7296-48ee-b938-b95b7209f737" TargetMode="External"/><Relationship Id="rId4" Type="http://schemas.openxmlformats.org/officeDocument/2006/relationships/image" Target="../media/image9.png"/><Relationship Id="rId9" Type="http://schemas.microsoft.com/office/2007/relationships/hdphoto" Target="../media/hdphoto1.wdp"/><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67">
            <a:extLst>
              <a:ext uri="{FF2B5EF4-FFF2-40B4-BE49-F238E27FC236}">
                <a16:creationId xmlns:a16="http://schemas.microsoft.com/office/drawing/2014/main" id="{28336090-C54A-0446-1D33-DBFC691D4852}"/>
              </a:ext>
            </a:extLst>
          </p:cNvPr>
          <p:cNvSpPr>
            <a:spLocks noGrp="1"/>
          </p:cNvSpPr>
          <p:nvPr>
            <p:ph type="title"/>
          </p:nvPr>
        </p:nvSpPr>
        <p:spPr>
          <a:xfrm>
            <a:off x="584199" y="387766"/>
            <a:ext cx="8043433" cy="526298"/>
          </a:xfrm>
        </p:spPr>
        <p:txBody>
          <a:bodyPr/>
          <a:lstStyle/>
          <a:p>
            <a:r>
              <a:rPr lang="en-US" noProof="0"/>
              <a:t>A day in the life of an Internal Communications Manager at Microsoft</a:t>
            </a:r>
          </a:p>
        </p:txBody>
      </p:sp>
      <p:sp>
        <p:nvSpPr>
          <p:cNvPr id="41" name="Text Placeholder 40">
            <a:extLst>
              <a:ext uri="{FF2B5EF4-FFF2-40B4-BE49-F238E27FC236}">
                <a16:creationId xmlns:a16="http://schemas.microsoft.com/office/drawing/2014/main" id="{AF57150F-4322-DE0A-2EE2-8CF3A53F2E9D}"/>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70" name="Text Placeholder 69">
            <a:extLst>
              <a:ext uri="{FF2B5EF4-FFF2-40B4-BE49-F238E27FC236}">
                <a16:creationId xmlns:a16="http://schemas.microsoft.com/office/drawing/2014/main" id="{D7A651F6-46AB-357E-E234-1169F36070F0}"/>
              </a:ext>
            </a:extLst>
          </p:cNvPr>
          <p:cNvSpPr>
            <a:spLocks noGrp="1"/>
          </p:cNvSpPr>
          <p:nvPr>
            <p:ph type="body" sz="quarter" idx="11"/>
          </p:nvPr>
        </p:nvSpPr>
        <p:spPr>
          <a:xfrm>
            <a:off x="584200" y="1593881"/>
            <a:ext cx="976461" cy="345600"/>
          </a:xfrm>
        </p:spPr>
        <p:txBody>
          <a:bodyPr/>
          <a:lstStyle/>
          <a:p>
            <a:r>
              <a:rPr lang="en-US" noProof="0"/>
              <a:t>9:00 am</a:t>
            </a:r>
          </a:p>
        </p:txBody>
      </p:sp>
      <p:sp>
        <p:nvSpPr>
          <p:cNvPr id="31" name="Text Placeholder 30">
            <a:extLst>
              <a:ext uri="{FF2B5EF4-FFF2-40B4-BE49-F238E27FC236}">
                <a16:creationId xmlns:a16="http://schemas.microsoft.com/office/drawing/2014/main" id="{54A310EF-AB54-5FF9-9D65-F6B6E1CA1F83}"/>
              </a:ext>
            </a:extLst>
          </p:cNvPr>
          <p:cNvSpPr>
            <a:spLocks noGrp="1"/>
          </p:cNvSpPr>
          <p:nvPr>
            <p:ph type="body" sz="quarter" idx="18"/>
          </p:nvPr>
        </p:nvSpPr>
        <p:spPr>
          <a:xfrm>
            <a:off x="584200" y="2032188"/>
            <a:ext cx="2808000" cy="784426"/>
          </a:xfrm>
        </p:spPr>
        <p:txBody>
          <a:bodyPr>
            <a:normAutofit/>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 manages the comms community at his organization and needs to share an awareness post for a new internal tool. He summarizes an email he received about the tool using Copilot in Outlook.</a:t>
            </a:r>
          </a:p>
        </p:txBody>
      </p:sp>
      <p:sp>
        <p:nvSpPr>
          <p:cNvPr id="32" name="Text Placeholder 31">
            <a:extLst>
              <a:ext uri="{FF2B5EF4-FFF2-40B4-BE49-F238E27FC236}">
                <a16:creationId xmlns:a16="http://schemas.microsoft.com/office/drawing/2014/main" id="{10DCB771-80BC-34FB-A850-BF75D63779EB}"/>
              </a:ext>
            </a:extLst>
          </p:cNvPr>
          <p:cNvSpPr>
            <a:spLocks noGrp="1"/>
          </p:cNvSpPr>
          <p:nvPr>
            <p:ph type="body" sz="quarter" idx="21"/>
          </p:nvPr>
        </p:nvSpPr>
        <p:spPr>
          <a:xfrm>
            <a:off x="584200" y="3227310"/>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 </a:t>
            </a:r>
            <a:r>
              <a:rPr kumimoji="0" lang="en-US" sz="900" b="0" i="0" u="none" strike="noStrike" kern="0" cap="none" spc="0" normalizeH="0" baseline="0" noProof="0">
                <a:ln>
                  <a:noFill/>
                </a:ln>
                <a:solidFill>
                  <a:srgbClr val="1A1A1A"/>
                </a:solidFill>
                <a:effectLst/>
                <a:uLnTx/>
                <a:uFillTx/>
                <a:latin typeface="Segoe UI"/>
                <a:ea typeface="+mn-ea"/>
                <a:cs typeface="+mn-cs"/>
              </a:rPr>
              <a:t>the announcement email and extract the most important bullet points to understand the value-add of the new tool.</a:t>
            </a:r>
          </a:p>
        </p:txBody>
      </p:sp>
      <p:sp>
        <p:nvSpPr>
          <p:cNvPr id="73" name="Text Placeholder 72">
            <a:extLst>
              <a:ext uri="{FF2B5EF4-FFF2-40B4-BE49-F238E27FC236}">
                <a16:creationId xmlns:a16="http://schemas.microsoft.com/office/drawing/2014/main" id="{CD44787D-D2D3-FC35-05D9-4A398F9D573F}"/>
              </a:ext>
            </a:extLst>
          </p:cNvPr>
          <p:cNvSpPr>
            <a:spLocks noGrp="1"/>
          </p:cNvSpPr>
          <p:nvPr>
            <p:ph type="body" sz="quarter" idx="22"/>
          </p:nvPr>
        </p:nvSpPr>
        <p:spPr>
          <a:xfrm>
            <a:off x="3776898" y="1593881"/>
            <a:ext cx="976461" cy="345600"/>
          </a:xfrm>
        </p:spPr>
        <p:txBody>
          <a:bodyPr/>
          <a:lstStyle/>
          <a:p>
            <a:r>
              <a:rPr lang="en-US" noProof="0"/>
              <a:t>9:30 am</a:t>
            </a:r>
          </a:p>
        </p:txBody>
      </p:sp>
      <p:sp>
        <p:nvSpPr>
          <p:cNvPr id="33" name="Text Placeholder 32">
            <a:extLst>
              <a:ext uri="{FF2B5EF4-FFF2-40B4-BE49-F238E27FC236}">
                <a16:creationId xmlns:a16="http://schemas.microsoft.com/office/drawing/2014/main" id="{BB8A3A71-7418-56F3-569C-46991EA41455}"/>
              </a:ext>
            </a:extLst>
          </p:cNvPr>
          <p:cNvSpPr>
            <a:spLocks noGrp="1"/>
          </p:cNvSpPr>
          <p:nvPr>
            <p:ph type="body" sz="quarter" idx="23"/>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a:t>
            </a:r>
            <a:r>
              <a:rPr kumimoji="0" lang="en-US" sz="900" b="0" i="0" u="none" strike="noStrike" kern="0" cap="none" spc="0" normalizeH="0" baseline="0" noProof="0">
                <a:ln>
                  <a:noFill/>
                </a:ln>
                <a:solidFill>
                  <a:srgbClr val="1A1A1A"/>
                </a:solidFill>
                <a:effectLst/>
                <a:uLnTx/>
                <a:uFillTx/>
                <a:latin typeface="Segoe UI"/>
                <a:cs typeface="Segoe UI" pitchFamily="34" charset="0"/>
              </a:rPr>
              <a:t> asks Copilot to research more about this tool and surface similar announcements to ensure his post is aligned with organization messaging.</a:t>
            </a:r>
          </a:p>
        </p:txBody>
      </p:sp>
      <p:sp>
        <p:nvSpPr>
          <p:cNvPr id="34" name="Text Placeholder 33">
            <a:extLst>
              <a:ext uri="{FF2B5EF4-FFF2-40B4-BE49-F238E27FC236}">
                <a16:creationId xmlns:a16="http://schemas.microsoft.com/office/drawing/2014/main" id="{91F45EA2-92A8-E2FE-DB01-FC06814E373E}"/>
              </a:ext>
            </a:extLst>
          </p:cNvPr>
          <p:cNvSpPr>
            <a:spLocks noGrp="1"/>
          </p:cNvSpPr>
          <p:nvPr>
            <p:ph type="body" sz="quarter" idx="24"/>
          </p:nvPr>
        </p:nvSpPr>
        <p:spPr>
          <a:xfrm>
            <a:off x="3719286" y="3227310"/>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Search </a:t>
            </a:r>
            <a:r>
              <a:rPr kumimoji="0" lang="en-US" sz="900" b="0" i="0" u="none" strike="noStrike" kern="0" cap="none" spc="0" normalizeH="0" baseline="0" noProof="0">
                <a:ln>
                  <a:noFill/>
                </a:ln>
                <a:solidFill>
                  <a:srgbClr val="1A1A1A"/>
                </a:solidFill>
                <a:effectLst/>
                <a:uLnTx/>
                <a:uFillTx/>
                <a:latin typeface="Segoe UI"/>
                <a:ea typeface="+mn-ea"/>
                <a:cs typeface="+mn-cs"/>
              </a:rPr>
              <a:t>for announcements of new tools and review their tone and sentiment.</a:t>
            </a:r>
          </a:p>
        </p:txBody>
      </p:sp>
      <p:sp>
        <p:nvSpPr>
          <p:cNvPr id="76" name="Text Placeholder 75">
            <a:extLst>
              <a:ext uri="{FF2B5EF4-FFF2-40B4-BE49-F238E27FC236}">
                <a16:creationId xmlns:a16="http://schemas.microsoft.com/office/drawing/2014/main" id="{BE7F0EA8-5749-1DE1-BB0D-34861D79FAB8}"/>
              </a:ext>
            </a:extLst>
          </p:cNvPr>
          <p:cNvSpPr>
            <a:spLocks noGrp="1"/>
          </p:cNvSpPr>
          <p:nvPr>
            <p:ph type="body" sz="quarter" idx="25"/>
          </p:nvPr>
        </p:nvSpPr>
        <p:spPr>
          <a:xfrm>
            <a:off x="6969595" y="1593881"/>
            <a:ext cx="976461" cy="345600"/>
          </a:xfrm>
        </p:spPr>
        <p:txBody>
          <a:bodyPr/>
          <a:lstStyle/>
          <a:p>
            <a:r>
              <a:rPr lang="en-US" noProof="0"/>
              <a:t>10:00 am</a:t>
            </a:r>
          </a:p>
        </p:txBody>
      </p:sp>
      <p:sp>
        <p:nvSpPr>
          <p:cNvPr id="35" name="Text Placeholder 34">
            <a:extLst>
              <a:ext uri="{FF2B5EF4-FFF2-40B4-BE49-F238E27FC236}">
                <a16:creationId xmlns:a16="http://schemas.microsoft.com/office/drawing/2014/main" id="{1314EB7B-B3EE-60CB-534A-F415D7C6BD83}"/>
              </a:ext>
            </a:extLst>
          </p:cNvPr>
          <p:cNvSpPr>
            <a:spLocks noGrp="1"/>
          </p:cNvSpPr>
          <p:nvPr>
            <p:ph type="body" sz="quarter" idx="26"/>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Leveraging the research, </a:t>
            </a: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a:t>
            </a:r>
            <a:r>
              <a:rPr kumimoji="0" lang="en-US" sz="900" b="0" i="0" u="none" strike="noStrike" kern="0" cap="none" spc="0" normalizeH="0" baseline="0" noProof="0">
                <a:ln>
                  <a:noFill/>
                </a:ln>
                <a:solidFill>
                  <a:srgbClr val="1A1A1A"/>
                </a:solidFill>
                <a:effectLst/>
                <a:uLnTx/>
                <a:uFillTx/>
                <a:latin typeface="Segoe UI"/>
                <a:cs typeface="Segoe UI" pitchFamily="34" charset="0"/>
              </a:rPr>
              <a:t> prompts Copilot to generate a first draft of the awareness post, pulling data from relevant emails about the tool.</a:t>
            </a:r>
          </a:p>
        </p:txBody>
      </p:sp>
      <p:sp>
        <p:nvSpPr>
          <p:cNvPr id="36" name="Text Placeholder 35">
            <a:extLst>
              <a:ext uri="{FF2B5EF4-FFF2-40B4-BE49-F238E27FC236}">
                <a16:creationId xmlns:a16="http://schemas.microsoft.com/office/drawing/2014/main" id="{B9CAC686-4C6D-B9C9-45AE-BE8E3820E917}"/>
              </a:ext>
            </a:extLst>
          </p:cNvPr>
          <p:cNvSpPr>
            <a:spLocks noGrp="1"/>
          </p:cNvSpPr>
          <p:nvPr>
            <p:ph type="body" sz="quarter" idx="27"/>
          </p:nvPr>
        </p:nvSpPr>
        <p:spPr>
          <a:xfrm>
            <a:off x="6969595" y="3227310"/>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Draft </a:t>
            </a:r>
            <a:r>
              <a:rPr kumimoji="0" lang="en-US" sz="900" b="0" i="0" u="none" strike="noStrike" kern="0" cap="none" spc="0" normalizeH="0" baseline="0" noProof="0">
                <a:ln>
                  <a:noFill/>
                </a:ln>
                <a:solidFill>
                  <a:srgbClr val="1A1A1A"/>
                </a:solidFill>
                <a:effectLst/>
                <a:uLnTx/>
                <a:uFillTx/>
                <a:latin typeface="Segoe UI"/>
                <a:ea typeface="+mn-ea"/>
                <a:cs typeface="+mn-cs"/>
              </a:rPr>
              <a:t>an awareness post about the new internal tool based on emails about the tool from the past few weeks.</a:t>
            </a: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sp>
        <p:nvSpPr>
          <p:cNvPr id="79" name="Text Placeholder 78">
            <a:extLst>
              <a:ext uri="{FF2B5EF4-FFF2-40B4-BE49-F238E27FC236}">
                <a16:creationId xmlns:a16="http://schemas.microsoft.com/office/drawing/2014/main" id="{9E0A95DA-C6D1-7182-024A-5A3353622EE9}"/>
              </a:ext>
            </a:extLst>
          </p:cNvPr>
          <p:cNvSpPr>
            <a:spLocks noGrp="1"/>
          </p:cNvSpPr>
          <p:nvPr>
            <p:ph type="body" sz="quarter" idx="28"/>
          </p:nvPr>
        </p:nvSpPr>
        <p:spPr>
          <a:xfrm>
            <a:off x="584200" y="4053821"/>
            <a:ext cx="976461" cy="345600"/>
          </a:xfrm>
        </p:spPr>
        <p:txBody>
          <a:bodyPr/>
          <a:lstStyle/>
          <a:p>
            <a:r>
              <a:rPr lang="en-US" noProof="0"/>
              <a:t>2:00 pm</a:t>
            </a:r>
          </a:p>
        </p:txBody>
      </p:sp>
      <p:sp>
        <p:nvSpPr>
          <p:cNvPr id="37" name="Text Placeholder 36">
            <a:extLst>
              <a:ext uri="{FF2B5EF4-FFF2-40B4-BE49-F238E27FC236}">
                <a16:creationId xmlns:a16="http://schemas.microsoft.com/office/drawing/2014/main" id="{DFF9F05D-AA61-C75B-F754-FB62525CA8C0}"/>
              </a:ext>
            </a:extLst>
          </p:cNvPr>
          <p:cNvSpPr>
            <a:spLocks noGrp="1"/>
          </p:cNvSpPr>
          <p:nvPr>
            <p:ph type="body" sz="quarter" idx="29"/>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a:t>
            </a:r>
            <a:r>
              <a:rPr kumimoji="0" lang="en-US" sz="900" b="0" i="0" u="none" strike="noStrike" kern="0" cap="none" spc="0" normalizeH="0" baseline="0" noProof="0">
                <a:ln>
                  <a:noFill/>
                </a:ln>
                <a:solidFill>
                  <a:srgbClr val="1A1A1A"/>
                </a:solidFill>
                <a:effectLst/>
                <a:uLnTx/>
                <a:uFillTx/>
                <a:latin typeface="Segoe UI"/>
                <a:cs typeface="Segoe UI" pitchFamily="34" charset="0"/>
              </a:rPr>
              <a:t> uses Copilot in Word to help him draft the intro and outro of his awareness post.</a:t>
            </a:r>
          </a:p>
        </p:txBody>
      </p:sp>
      <p:sp>
        <p:nvSpPr>
          <p:cNvPr id="38" name="Text Placeholder 37">
            <a:extLst>
              <a:ext uri="{FF2B5EF4-FFF2-40B4-BE49-F238E27FC236}">
                <a16:creationId xmlns:a16="http://schemas.microsoft.com/office/drawing/2014/main" id="{F5044446-461B-B2C6-3C8D-B72026F98D1E}"/>
              </a:ext>
            </a:extLst>
          </p:cNvPr>
          <p:cNvSpPr>
            <a:spLocks noGrp="1"/>
          </p:cNvSpPr>
          <p:nvPr>
            <p:ph type="body" sz="quarter" idx="30"/>
          </p:nvPr>
        </p:nvSpPr>
        <p:spPr>
          <a:xfrm>
            <a:off x="584200" y="5670513"/>
            <a:ext cx="2808000" cy="626701"/>
          </a:xfrm>
        </p:spPr>
        <p:txBody>
          <a:bodyPr>
            <a:normAutofit lnSpcReduction="10000"/>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0" i="0" u="none" strike="noStrike" kern="1200" cap="none" spc="0" normalizeH="0" baseline="0" noProof="0">
                <a:ln>
                  <a:noFill/>
                </a:ln>
                <a:solidFill>
                  <a:srgbClr val="000000"/>
                </a:solidFill>
                <a:effectLst/>
                <a:uLnTx/>
                <a:uFillTx/>
                <a:latin typeface="Segoe UI"/>
                <a:ea typeface="+mn-ea"/>
                <a:cs typeface="+mn-cs"/>
              </a:rPr>
              <a:t>Based on the content of the awareness post, </a:t>
            </a:r>
            <a:r>
              <a:rPr kumimoji="0" lang="en-US" sz="900" b="1" i="0" u="none" strike="noStrike" kern="1200" cap="none" spc="0" normalizeH="0" baseline="0" noProof="0">
                <a:ln>
                  <a:noFill/>
                </a:ln>
                <a:solidFill>
                  <a:srgbClr val="000000"/>
                </a:solidFill>
                <a:effectLst/>
                <a:uLnTx/>
                <a:uFillTx/>
                <a:latin typeface="Segoe UI"/>
                <a:ea typeface="+mn-ea"/>
                <a:cs typeface="+mn-cs"/>
              </a:rPr>
              <a:t>draft a fun and engaging intro and outro </a:t>
            </a:r>
            <a:r>
              <a:rPr kumimoji="0" lang="en-US" sz="900" b="0" i="0" u="none" strike="noStrike" kern="1200" cap="none" spc="0" normalizeH="0" baseline="0" noProof="0">
                <a:ln>
                  <a:noFill/>
                </a:ln>
                <a:solidFill>
                  <a:srgbClr val="000000"/>
                </a:solidFill>
                <a:effectLst/>
                <a:uLnTx/>
                <a:uFillTx/>
                <a:latin typeface="Segoe UI"/>
                <a:ea typeface="+mn-ea"/>
                <a:cs typeface="+mn-cs"/>
              </a:rPr>
              <a:t>for the comm that will get communicators excited about the new tool</a:t>
            </a:r>
            <a:endParaRPr kumimoji="0" lang="en-US" sz="900" b="0" i="0" u="none" strike="noStrike" kern="0" cap="none" spc="0" normalizeH="0" baseline="0" noProof="0">
              <a:ln>
                <a:noFill/>
              </a:ln>
              <a:solidFill>
                <a:srgbClr val="1A1A1A"/>
              </a:solidFill>
              <a:effectLst/>
              <a:uLnTx/>
              <a:uFillTx/>
              <a:latin typeface="Segoe UI"/>
              <a:ea typeface="+mn-ea"/>
              <a:cs typeface="+mn-cs"/>
            </a:endParaRPr>
          </a:p>
        </p:txBody>
      </p:sp>
      <p:sp>
        <p:nvSpPr>
          <p:cNvPr id="82" name="Text Placeholder 81">
            <a:extLst>
              <a:ext uri="{FF2B5EF4-FFF2-40B4-BE49-F238E27FC236}">
                <a16:creationId xmlns:a16="http://schemas.microsoft.com/office/drawing/2014/main" id="{36B81C5E-005C-66E1-0ADD-609369A3DF7D}"/>
              </a:ext>
            </a:extLst>
          </p:cNvPr>
          <p:cNvSpPr>
            <a:spLocks noGrp="1"/>
          </p:cNvSpPr>
          <p:nvPr>
            <p:ph type="body" sz="quarter" idx="31"/>
          </p:nvPr>
        </p:nvSpPr>
        <p:spPr>
          <a:xfrm>
            <a:off x="3776898" y="4053821"/>
            <a:ext cx="976461" cy="345600"/>
          </a:xfrm>
        </p:spPr>
        <p:txBody>
          <a:bodyPr/>
          <a:lstStyle/>
          <a:p>
            <a:r>
              <a:rPr lang="en-US" noProof="0"/>
              <a:t>1:00 pm</a:t>
            </a:r>
          </a:p>
        </p:txBody>
      </p:sp>
      <p:sp>
        <p:nvSpPr>
          <p:cNvPr id="39" name="Text Placeholder 38">
            <a:extLst>
              <a:ext uri="{FF2B5EF4-FFF2-40B4-BE49-F238E27FC236}">
                <a16:creationId xmlns:a16="http://schemas.microsoft.com/office/drawing/2014/main" id="{17FCC90D-5207-9FDE-7BE5-1938E1162C8B}"/>
              </a:ext>
            </a:extLst>
          </p:cNvPr>
          <p:cNvSpPr>
            <a:spLocks noGrp="1"/>
          </p:cNvSpPr>
          <p:nvPr>
            <p:ph type="body" sz="quarter" idx="32"/>
          </p:nvPr>
        </p:nvSpPr>
        <p:spPr>
          <a:xfrm>
            <a:off x="3776898" y="4488366"/>
            <a:ext cx="2890602" cy="775753"/>
          </a:xfrm>
        </p:spPr>
        <p:txBody>
          <a:bodyPr>
            <a:normAutofit/>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a:t>
            </a:r>
            <a:r>
              <a:rPr kumimoji="0" lang="en-US" sz="900" b="0" i="0" u="none" strike="noStrike" kern="0" cap="none" spc="0" normalizeH="0" baseline="0" noProof="0">
                <a:ln>
                  <a:noFill/>
                </a:ln>
                <a:solidFill>
                  <a:srgbClr val="1A1A1A"/>
                </a:solidFill>
                <a:effectLst/>
                <a:uLnTx/>
                <a:uFillTx/>
                <a:latin typeface="Segoe UI"/>
                <a:cs typeface="Segoe UI" pitchFamily="34" charset="0"/>
              </a:rPr>
              <a:t> then asks Copilot to review the post and look for any gaps or sections that may be difficult for his audience to understand. He’s then able to refine the post to make it as clear and concise as possible.</a:t>
            </a:r>
          </a:p>
        </p:txBody>
      </p:sp>
      <p:sp>
        <p:nvSpPr>
          <p:cNvPr id="40" name="Text Placeholder 39">
            <a:extLst>
              <a:ext uri="{FF2B5EF4-FFF2-40B4-BE49-F238E27FC236}">
                <a16:creationId xmlns:a16="http://schemas.microsoft.com/office/drawing/2014/main" id="{E34E8387-0752-A456-7D41-78FB2284AD03}"/>
              </a:ext>
            </a:extLst>
          </p:cNvPr>
          <p:cNvSpPr>
            <a:spLocks noGrp="1"/>
          </p:cNvSpPr>
          <p:nvPr>
            <p:ph type="body" sz="quarter" idx="33"/>
          </p:nvPr>
        </p:nvSpPr>
        <p:spPr>
          <a:xfrm>
            <a:off x="3719286" y="5670513"/>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Review</a:t>
            </a:r>
            <a:r>
              <a:rPr kumimoji="0" lang="en-US" sz="900" b="0" i="0" u="none" strike="noStrike" kern="0" cap="none" spc="0" normalizeH="0" baseline="0" noProof="0">
                <a:ln>
                  <a:noFill/>
                </a:ln>
                <a:solidFill>
                  <a:srgbClr val="1A1A1A"/>
                </a:solidFill>
                <a:effectLst/>
                <a:uLnTx/>
                <a:uFillTx/>
                <a:latin typeface="Segoe UI"/>
                <a:ea typeface="+mn-ea"/>
                <a:cs typeface="+mn-cs"/>
              </a:rPr>
              <a:t> this awareness post and look for gaps or sections that may be confusing for my audience. Then suggest updated copy.</a:t>
            </a:r>
          </a:p>
        </p:txBody>
      </p:sp>
      <p:sp>
        <p:nvSpPr>
          <p:cNvPr id="85" name="Text Placeholder 84">
            <a:extLst>
              <a:ext uri="{FF2B5EF4-FFF2-40B4-BE49-F238E27FC236}">
                <a16:creationId xmlns:a16="http://schemas.microsoft.com/office/drawing/2014/main" id="{79BE5AE2-4222-E065-C74B-20A66B496CF8}"/>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42" name="Text Placeholder 41">
            <a:extLst>
              <a:ext uri="{FF2B5EF4-FFF2-40B4-BE49-F238E27FC236}">
                <a16:creationId xmlns:a16="http://schemas.microsoft.com/office/drawing/2014/main" id="{9F531387-4E5F-F38E-0C3F-6F7ED76B0BA8}"/>
              </a:ext>
            </a:extLst>
          </p:cNvPr>
          <p:cNvSpPr>
            <a:spLocks noGrp="1"/>
          </p:cNvSpPr>
          <p:nvPr>
            <p:ph type="body" sz="quarter" idx="35"/>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Josh</a:t>
            </a:r>
            <a:r>
              <a:rPr kumimoji="0" lang="en-US" sz="900" b="0" i="0" u="none" strike="noStrike" kern="0" cap="none" spc="0" normalizeH="0" baseline="0" noProof="0">
                <a:ln>
                  <a:noFill/>
                </a:ln>
                <a:solidFill>
                  <a:srgbClr val="1A1A1A"/>
                </a:solidFill>
                <a:effectLst/>
                <a:uLnTx/>
                <a:uFillTx/>
                <a:latin typeface="Segoe UI"/>
                <a:cs typeface="Segoe UI" pitchFamily="34" charset="0"/>
              </a:rPr>
              <a:t> asks Copilot in Word to compare the announcement email and the first draft of the awareness post against previous post made by him to match his writing style and format.</a:t>
            </a:r>
            <a:endParaRPr lang="en-US" noProof="0"/>
          </a:p>
        </p:txBody>
      </p:sp>
      <p:sp>
        <p:nvSpPr>
          <p:cNvPr id="43" name="Text Placeholder 42">
            <a:extLst>
              <a:ext uri="{FF2B5EF4-FFF2-40B4-BE49-F238E27FC236}">
                <a16:creationId xmlns:a16="http://schemas.microsoft.com/office/drawing/2014/main" id="{B51239F8-041F-9738-9939-524C2852AD26}"/>
              </a:ext>
            </a:extLst>
          </p:cNvPr>
          <p:cNvSpPr>
            <a:spLocks noGrp="1"/>
          </p:cNvSpPr>
          <p:nvPr>
            <p:ph type="body" sz="quarter" idx="36"/>
          </p:nvPr>
        </p:nvSpPr>
        <p:spPr>
          <a:xfrm>
            <a:off x="6969595" y="5670513"/>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Rewrite </a:t>
            </a:r>
            <a:r>
              <a:rPr kumimoji="0" lang="en-US" sz="900" b="0" i="0" u="none" strike="noStrike" kern="1200" cap="none" spc="0" normalizeH="0" baseline="0" noProof="0">
                <a:ln>
                  <a:noFill/>
                </a:ln>
                <a:solidFill>
                  <a:srgbClr val="000000"/>
                </a:solidFill>
                <a:effectLst/>
                <a:uLnTx/>
                <a:uFillTx/>
                <a:latin typeface="Segoe UI"/>
                <a:ea typeface="+mn-ea"/>
                <a:cs typeface="+mn-cs"/>
              </a:rPr>
              <a:t>this awareness post using one of my previous communications to match tone, writing style, and format.</a:t>
            </a:r>
            <a:endParaRPr kumimoji="0" lang="en-US" sz="900" b="0" i="0" u="none" strike="noStrike" kern="0" cap="none" spc="0" normalizeH="0" baseline="0" noProof="0">
              <a:ln>
                <a:noFill/>
              </a:ln>
              <a:solidFill>
                <a:srgbClr val="1A1A1A"/>
              </a:solidFill>
              <a:effectLst/>
              <a:uLnTx/>
              <a:uFillTx/>
              <a:latin typeface="Segoe UI"/>
              <a:ea typeface="+mn-ea"/>
              <a:cs typeface="+mn-cs"/>
            </a:endParaRPr>
          </a:p>
        </p:txBody>
      </p:sp>
      <p:sp>
        <p:nvSpPr>
          <p:cNvPr id="23" name="Text Placeholder 22">
            <a:extLst>
              <a:ext uri="{FF2B5EF4-FFF2-40B4-BE49-F238E27FC236}">
                <a16:creationId xmlns:a16="http://schemas.microsoft.com/office/drawing/2014/main" id="{8C2DDAA2-F358-D8A8-9377-4AED945DF4A2}"/>
              </a:ext>
            </a:extLst>
          </p:cNvPr>
          <p:cNvSpPr>
            <a:spLocks noGrp="1"/>
          </p:cNvSpPr>
          <p:nvPr>
            <p:ph type="body" sz="quarter" idx="37"/>
          </p:nvPr>
        </p:nvSpPr>
        <p:spPr>
          <a:xfrm>
            <a:off x="10430234" y="521099"/>
            <a:ext cx="1456966" cy="175614"/>
          </a:xfrm>
        </p:spPr>
        <p:txBody>
          <a:bodyPr/>
          <a:lstStyle/>
          <a:p>
            <a:r>
              <a:rPr lang="en-US" sz="1100" noProof="0"/>
              <a:t>Buy</a:t>
            </a:r>
          </a:p>
        </p:txBody>
      </p:sp>
      <p:sp>
        <p:nvSpPr>
          <p:cNvPr id="44" name="Text Placeholder 43">
            <a:extLst>
              <a:ext uri="{FF2B5EF4-FFF2-40B4-BE49-F238E27FC236}">
                <a16:creationId xmlns:a16="http://schemas.microsoft.com/office/drawing/2014/main" id="{AFF665CC-CEC5-62FB-1855-FF121BFBA21D}"/>
              </a:ext>
            </a:extLst>
          </p:cNvPr>
          <p:cNvSpPr>
            <a:spLocks noGrp="1"/>
          </p:cNvSpPr>
          <p:nvPr>
            <p:ph type="body" sz="quarter" idx="38"/>
          </p:nvPr>
        </p:nvSpPr>
        <p:spPr>
          <a:solidFill>
            <a:srgbClr val="0070C0"/>
          </a:solidFill>
        </p:spPr>
        <p:txBody>
          <a:bodyPr/>
          <a:lstStyle/>
          <a:p>
            <a:endParaRPr lang="en-US" noProof="0"/>
          </a:p>
        </p:txBody>
      </p:sp>
      <p:sp>
        <p:nvSpPr>
          <p:cNvPr id="45" name="Text Placeholder 44">
            <a:extLst>
              <a:ext uri="{FF2B5EF4-FFF2-40B4-BE49-F238E27FC236}">
                <a16:creationId xmlns:a16="http://schemas.microsoft.com/office/drawing/2014/main" id="{7F43BC45-266A-021D-5E42-53F84E1F15A8}"/>
              </a:ext>
            </a:extLst>
          </p:cNvPr>
          <p:cNvSpPr>
            <a:spLocks noGrp="1"/>
          </p:cNvSpPr>
          <p:nvPr>
            <p:ph type="body" sz="quarter" idx="39"/>
          </p:nvPr>
        </p:nvSpPr>
        <p:spPr>
          <a:solidFill>
            <a:srgbClr val="0078D4"/>
          </a:solidFill>
        </p:spPr>
        <p:txBody>
          <a:bodyPr/>
          <a:lstStyle/>
          <a:p>
            <a:endParaRPr lang="en-US" noProof="0"/>
          </a:p>
        </p:txBody>
      </p:sp>
      <p:sp>
        <p:nvSpPr>
          <p:cNvPr id="46" name="Text Placeholder 45">
            <a:extLst>
              <a:ext uri="{FF2B5EF4-FFF2-40B4-BE49-F238E27FC236}">
                <a16:creationId xmlns:a16="http://schemas.microsoft.com/office/drawing/2014/main" id="{C04255F1-882E-13FC-D889-730E7AEF9697}"/>
              </a:ext>
            </a:extLst>
          </p:cNvPr>
          <p:cNvSpPr>
            <a:spLocks noGrp="1"/>
          </p:cNvSpPr>
          <p:nvPr>
            <p:ph type="body" sz="quarter" idx="40"/>
          </p:nvPr>
        </p:nvSpPr>
        <p:spPr/>
        <p:txBody>
          <a:bodyPr/>
          <a:lstStyle/>
          <a:p>
            <a:endParaRPr lang="en-US" noProof="0"/>
          </a:p>
        </p:txBody>
      </p:sp>
      <p:sp>
        <p:nvSpPr>
          <p:cNvPr id="2" name="Rectangle: Rounded Corners 6">
            <a:extLst>
              <a:ext uri="{FF2B5EF4-FFF2-40B4-BE49-F238E27FC236}">
                <a16:creationId xmlns:a16="http://schemas.microsoft.com/office/drawing/2014/main" id="{7A20AF53-53C8-FC7F-6C6A-797D5F69C540}"/>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3" name="Group 2">
            <a:extLst>
              <a:ext uri="{FF2B5EF4-FFF2-40B4-BE49-F238E27FC236}">
                <a16:creationId xmlns:a16="http://schemas.microsoft.com/office/drawing/2014/main" id="{25CEE384-6482-C446-0D2A-387863A896FD}"/>
              </a:ext>
            </a:extLst>
          </p:cNvPr>
          <p:cNvGrpSpPr/>
          <p:nvPr/>
        </p:nvGrpSpPr>
        <p:grpSpPr>
          <a:xfrm>
            <a:off x="1286540" y="1134767"/>
            <a:ext cx="1571031" cy="216000"/>
            <a:chOff x="1372194" y="969899"/>
            <a:chExt cx="1571031" cy="216000"/>
          </a:xfrm>
        </p:grpSpPr>
        <p:sp>
          <p:nvSpPr>
            <p:cNvPr id="4" name="Rectangle: Rounded Corners 6">
              <a:extLst>
                <a:ext uri="{FF2B5EF4-FFF2-40B4-BE49-F238E27FC236}">
                  <a16:creationId xmlns:a16="http://schemas.microsoft.com/office/drawing/2014/main" id="{3C396BBC-334C-BE08-4CA3-996D1DAFD31F}"/>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 1 – 2 hours daily</a:t>
              </a:r>
            </a:p>
          </p:txBody>
        </p:sp>
        <p:pic>
          <p:nvPicPr>
            <p:cNvPr id="5" name="Graphic 4">
              <a:extLst>
                <a:ext uri="{FF2B5EF4-FFF2-40B4-BE49-F238E27FC236}">
                  <a16:creationId xmlns:a16="http://schemas.microsoft.com/office/drawing/2014/main" id="{8A6D3239-B99B-6BF0-758A-EDC1022A8AFC}"/>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421924" y="1005899"/>
              <a:ext cx="144000" cy="144000"/>
            </a:xfrm>
            <a:prstGeom prst="rect">
              <a:avLst/>
            </a:prstGeom>
          </p:spPr>
        </p:pic>
      </p:grpSp>
      <p:grpSp>
        <p:nvGrpSpPr>
          <p:cNvPr id="6" name="Group 5">
            <a:extLst>
              <a:ext uri="{FF2B5EF4-FFF2-40B4-BE49-F238E27FC236}">
                <a16:creationId xmlns:a16="http://schemas.microsoft.com/office/drawing/2014/main" id="{E10E7D46-F0E0-ADA3-68E7-78B81588C2AC}"/>
              </a:ext>
            </a:extLst>
          </p:cNvPr>
          <p:cNvGrpSpPr/>
          <p:nvPr/>
        </p:nvGrpSpPr>
        <p:grpSpPr>
          <a:xfrm>
            <a:off x="5754503" y="1134767"/>
            <a:ext cx="2325078" cy="216000"/>
            <a:chOff x="6235579" y="969899"/>
            <a:chExt cx="2325078" cy="216000"/>
          </a:xfrm>
        </p:grpSpPr>
        <p:sp>
          <p:nvSpPr>
            <p:cNvPr id="7" name="Rectangle: Rounded Corners 6">
              <a:extLst>
                <a:ext uri="{FF2B5EF4-FFF2-40B4-BE49-F238E27FC236}">
                  <a16:creationId xmlns:a16="http://schemas.microsoft.com/office/drawing/2014/main" id="{8C20D191-5385-8805-FABF-435CFFAF5308}"/>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Simplified, efficient communication</a:t>
              </a:r>
            </a:p>
          </p:txBody>
        </p:sp>
        <p:pic>
          <p:nvPicPr>
            <p:cNvPr id="8" name="Graphic 7">
              <a:extLst>
                <a:ext uri="{FF2B5EF4-FFF2-40B4-BE49-F238E27FC236}">
                  <a16:creationId xmlns:a16="http://schemas.microsoft.com/office/drawing/2014/main" id="{1E58B725-EDFC-0FC1-B8FE-5E96202C06EC}"/>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282712" y="1005899"/>
              <a:ext cx="144000" cy="144000"/>
            </a:xfrm>
            <a:prstGeom prst="rect">
              <a:avLst/>
            </a:prstGeom>
          </p:spPr>
        </p:pic>
      </p:grpSp>
      <p:grpSp>
        <p:nvGrpSpPr>
          <p:cNvPr id="9" name="Group 8">
            <a:extLst>
              <a:ext uri="{FF2B5EF4-FFF2-40B4-BE49-F238E27FC236}">
                <a16:creationId xmlns:a16="http://schemas.microsoft.com/office/drawing/2014/main" id="{06EB2B79-242D-39F4-AE7C-47FFC206EC34}"/>
              </a:ext>
            </a:extLst>
          </p:cNvPr>
          <p:cNvGrpSpPr/>
          <p:nvPr/>
        </p:nvGrpSpPr>
        <p:grpSpPr>
          <a:xfrm>
            <a:off x="2908241" y="1134767"/>
            <a:ext cx="2795593" cy="216000"/>
            <a:chOff x="3133720" y="969899"/>
            <a:chExt cx="2795593" cy="216000"/>
          </a:xfrm>
        </p:grpSpPr>
        <p:sp>
          <p:nvSpPr>
            <p:cNvPr id="10" name="Rectangle: Rounded Corners 6">
              <a:extLst>
                <a:ext uri="{FF2B5EF4-FFF2-40B4-BE49-F238E27FC236}">
                  <a16:creationId xmlns:a16="http://schemas.microsoft.com/office/drawing/2014/main" id="{713DCC62-B79F-1F87-9C2D-81A5D7AB2E2D}"/>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Strategic planning </a:t>
              </a:r>
            </a:p>
          </p:txBody>
        </p:sp>
        <p:pic>
          <p:nvPicPr>
            <p:cNvPr id="11" name="Graphic 10">
              <a:extLst>
                <a:ext uri="{FF2B5EF4-FFF2-40B4-BE49-F238E27FC236}">
                  <a16:creationId xmlns:a16="http://schemas.microsoft.com/office/drawing/2014/main" id="{EB9FA928-1874-1E01-57DB-8D9DE03938DD}"/>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193555" y="1005899"/>
              <a:ext cx="144000" cy="144000"/>
            </a:xfrm>
            <a:prstGeom prst="rect">
              <a:avLst/>
            </a:prstGeom>
          </p:spPr>
        </p:pic>
      </p:grpSp>
      <p:pic>
        <p:nvPicPr>
          <p:cNvPr id="12" name="Picture 11" descr="A person with a beard and a black shirt&#10;&#10;Description automatically generated">
            <a:extLst>
              <a:ext uri="{FF2B5EF4-FFF2-40B4-BE49-F238E27FC236}">
                <a16:creationId xmlns:a16="http://schemas.microsoft.com/office/drawing/2014/main" id="{42D9B35D-0ACA-049A-1639-8ED35F83427A}"/>
              </a:ext>
            </a:extLst>
          </p:cNvPr>
          <p:cNvPicPr>
            <a:picLocks noChangeAspect="1"/>
          </p:cNvPicPr>
          <p:nvPr/>
        </p:nvPicPr>
        <p:blipFill rotWithShape="1">
          <a:blip r:embed="rId8" cstate="screen">
            <a:extLst>
              <a:ext uri="{BEBA8EAE-BF5A-486C-A8C5-ECC9F3942E4B}">
                <a14:imgProps xmlns:a14="http://schemas.microsoft.com/office/drawing/2010/main">
                  <a14:imgLayer r:embed="rId9">
                    <a14:imgEffect>
                      <a14:sharpenSoften amount="25000"/>
                    </a14:imgEffect>
                  </a14:imgLayer>
                </a14:imgProps>
              </a:ext>
              <a:ext uri="{28A0092B-C50C-407E-A947-70E740481C1C}">
                <a14:useLocalDpi xmlns:a14="http://schemas.microsoft.com/office/drawing/2010/main"/>
              </a:ext>
            </a:extLst>
          </a:blip>
          <a:srcRect/>
          <a:stretch/>
        </p:blipFill>
        <p:spPr>
          <a:xfrm>
            <a:off x="9479419" y="3325368"/>
            <a:ext cx="2712582" cy="3532632"/>
          </a:xfrm>
          <a:prstGeom prst="rect">
            <a:avLst/>
          </a:prstGeom>
        </p:spPr>
      </p:pic>
      <p:grpSp>
        <p:nvGrpSpPr>
          <p:cNvPr id="118" name="Group 117">
            <a:extLst>
              <a:ext uri="{FF2B5EF4-FFF2-40B4-BE49-F238E27FC236}">
                <a16:creationId xmlns:a16="http://schemas.microsoft.com/office/drawing/2014/main" id="{31FB6C54-8891-2D84-15B4-C1D512F0E781}"/>
              </a:ext>
            </a:extLst>
          </p:cNvPr>
          <p:cNvGrpSpPr/>
          <p:nvPr/>
        </p:nvGrpSpPr>
        <p:grpSpPr>
          <a:xfrm>
            <a:off x="3947719" y="2826239"/>
            <a:ext cx="2351135" cy="360000"/>
            <a:chOff x="588263" y="1217924"/>
            <a:chExt cx="2351135" cy="360000"/>
          </a:xfrm>
        </p:grpSpPr>
        <p:pic>
          <p:nvPicPr>
            <p:cNvPr id="119" name="Picture 118" descr="Zip Co logo SVG free download, id: 101874 - Brandlogos.net">
              <a:hlinkClick r:id="rId10"/>
              <a:extLst>
                <a:ext uri="{FF2B5EF4-FFF2-40B4-BE49-F238E27FC236}">
                  <a16:creationId xmlns:a16="http://schemas.microsoft.com/office/drawing/2014/main" id="{22AD0CEB-4F60-E226-91DA-FA621EF5D1D2}"/>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0" name="TextBox 119">
              <a:extLst>
                <a:ext uri="{FF2B5EF4-FFF2-40B4-BE49-F238E27FC236}">
                  <a16:creationId xmlns:a16="http://schemas.microsoft.com/office/drawing/2014/main" id="{B84A8C75-814E-6233-459B-9D54BAF48579}"/>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21" name="Group 120">
            <a:extLst>
              <a:ext uri="{FF2B5EF4-FFF2-40B4-BE49-F238E27FC236}">
                <a16:creationId xmlns:a16="http://schemas.microsoft.com/office/drawing/2014/main" id="{ACCD425F-4D2C-29BC-F36B-A678C8C2658D}"/>
              </a:ext>
            </a:extLst>
          </p:cNvPr>
          <p:cNvGrpSpPr/>
          <p:nvPr/>
        </p:nvGrpSpPr>
        <p:grpSpPr>
          <a:xfrm>
            <a:off x="7198028" y="2826239"/>
            <a:ext cx="2351135" cy="360000"/>
            <a:chOff x="588263" y="1217924"/>
            <a:chExt cx="2351135" cy="360000"/>
          </a:xfrm>
        </p:grpSpPr>
        <p:pic>
          <p:nvPicPr>
            <p:cNvPr id="122" name="Picture 121" descr="Zip Co logo SVG free download, id: 101874 - Brandlogos.net">
              <a:hlinkClick r:id="rId10"/>
              <a:extLst>
                <a:ext uri="{FF2B5EF4-FFF2-40B4-BE49-F238E27FC236}">
                  <a16:creationId xmlns:a16="http://schemas.microsoft.com/office/drawing/2014/main" id="{B607176F-FFAE-BEAE-E2D4-5010194E85E5}"/>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3" name="TextBox 122">
              <a:extLst>
                <a:ext uri="{FF2B5EF4-FFF2-40B4-BE49-F238E27FC236}">
                  <a16:creationId xmlns:a16="http://schemas.microsoft.com/office/drawing/2014/main" id="{DD9534A0-1C4C-9444-E8D1-A5BFA93652EA}"/>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24" name="Group 123">
            <a:extLst>
              <a:ext uri="{FF2B5EF4-FFF2-40B4-BE49-F238E27FC236}">
                <a16:creationId xmlns:a16="http://schemas.microsoft.com/office/drawing/2014/main" id="{C0CE9B5A-F1B2-C49A-D33D-412F3EBD71A3}"/>
              </a:ext>
            </a:extLst>
          </p:cNvPr>
          <p:cNvGrpSpPr/>
          <p:nvPr/>
        </p:nvGrpSpPr>
        <p:grpSpPr>
          <a:xfrm>
            <a:off x="3947719" y="5268448"/>
            <a:ext cx="2351135" cy="360000"/>
            <a:chOff x="588263" y="1217924"/>
            <a:chExt cx="2351135" cy="360000"/>
          </a:xfrm>
        </p:grpSpPr>
        <p:pic>
          <p:nvPicPr>
            <p:cNvPr id="125" name="Picture 124" descr="Zip Co logo SVG free download, id: 101874 - Brandlogos.net">
              <a:hlinkClick r:id="rId10"/>
              <a:extLst>
                <a:ext uri="{FF2B5EF4-FFF2-40B4-BE49-F238E27FC236}">
                  <a16:creationId xmlns:a16="http://schemas.microsoft.com/office/drawing/2014/main" id="{91893E0B-4463-CE4D-BCC6-97BF391C621E}"/>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6" name="TextBox 125">
              <a:extLst>
                <a:ext uri="{FF2B5EF4-FFF2-40B4-BE49-F238E27FC236}">
                  <a16:creationId xmlns:a16="http://schemas.microsoft.com/office/drawing/2014/main" id="{21FFDE1B-C72F-D6F7-E80E-E787A919EE7E}"/>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27" name="Group 126">
            <a:extLst>
              <a:ext uri="{FF2B5EF4-FFF2-40B4-BE49-F238E27FC236}">
                <a16:creationId xmlns:a16="http://schemas.microsoft.com/office/drawing/2014/main" id="{43BC44E3-A16E-3E73-763E-27CDAFEBF572}"/>
              </a:ext>
            </a:extLst>
          </p:cNvPr>
          <p:cNvGrpSpPr/>
          <p:nvPr/>
        </p:nvGrpSpPr>
        <p:grpSpPr>
          <a:xfrm>
            <a:off x="812633" y="2826239"/>
            <a:ext cx="2351135" cy="360000"/>
            <a:chOff x="588263" y="1697756"/>
            <a:chExt cx="2351135" cy="360000"/>
          </a:xfrm>
        </p:grpSpPr>
        <p:pic>
          <p:nvPicPr>
            <p:cNvPr id="128" name="Picture 127">
              <a:extLst>
                <a:ext uri="{FF2B5EF4-FFF2-40B4-BE49-F238E27FC236}">
                  <a16:creationId xmlns:a16="http://schemas.microsoft.com/office/drawing/2014/main" id="{9A374D81-B44E-506F-0345-34CCEF782ECE}"/>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29" name="TextBox 128">
              <a:extLst>
                <a:ext uri="{FF2B5EF4-FFF2-40B4-BE49-F238E27FC236}">
                  <a16:creationId xmlns:a16="http://schemas.microsoft.com/office/drawing/2014/main" id="{0F04ED1E-5B39-09BF-540E-9978FD8526AD}"/>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30" name="Group 129">
            <a:extLst>
              <a:ext uri="{FF2B5EF4-FFF2-40B4-BE49-F238E27FC236}">
                <a16:creationId xmlns:a16="http://schemas.microsoft.com/office/drawing/2014/main" id="{F713FF5A-1A52-6620-E564-06E292A12A52}"/>
              </a:ext>
            </a:extLst>
          </p:cNvPr>
          <p:cNvGrpSpPr/>
          <p:nvPr/>
        </p:nvGrpSpPr>
        <p:grpSpPr>
          <a:xfrm>
            <a:off x="812633" y="5268448"/>
            <a:ext cx="2351135" cy="360000"/>
            <a:chOff x="588263" y="2657420"/>
            <a:chExt cx="2351135" cy="360000"/>
          </a:xfrm>
        </p:grpSpPr>
        <p:pic>
          <p:nvPicPr>
            <p:cNvPr id="131" name="Picture 130">
              <a:extLst>
                <a:ext uri="{FF2B5EF4-FFF2-40B4-BE49-F238E27FC236}">
                  <a16:creationId xmlns:a16="http://schemas.microsoft.com/office/drawing/2014/main" id="{CA5D7F16-C7B3-D6D5-6A53-ED5CD0C2B98B}"/>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32" name="TextBox 131">
              <a:extLst>
                <a:ext uri="{FF2B5EF4-FFF2-40B4-BE49-F238E27FC236}">
                  <a16:creationId xmlns:a16="http://schemas.microsoft.com/office/drawing/2014/main" id="{7E629A2F-E835-CEF6-1C56-DB2DE70B199D}"/>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33" name="Group 132">
            <a:extLst>
              <a:ext uri="{FF2B5EF4-FFF2-40B4-BE49-F238E27FC236}">
                <a16:creationId xmlns:a16="http://schemas.microsoft.com/office/drawing/2014/main" id="{F4E90576-D10F-0836-80DE-33459161F3C9}"/>
              </a:ext>
            </a:extLst>
          </p:cNvPr>
          <p:cNvGrpSpPr/>
          <p:nvPr/>
        </p:nvGrpSpPr>
        <p:grpSpPr>
          <a:xfrm>
            <a:off x="7198028" y="5268448"/>
            <a:ext cx="2351135" cy="360000"/>
            <a:chOff x="588263" y="2657420"/>
            <a:chExt cx="2351135" cy="360000"/>
          </a:xfrm>
        </p:grpSpPr>
        <p:pic>
          <p:nvPicPr>
            <p:cNvPr id="134" name="Picture 133">
              <a:extLst>
                <a:ext uri="{FF2B5EF4-FFF2-40B4-BE49-F238E27FC236}">
                  <a16:creationId xmlns:a16="http://schemas.microsoft.com/office/drawing/2014/main" id="{B82BCE56-EB47-6F36-03D5-420AC362B9D5}"/>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35" name="TextBox 134">
              <a:extLst>
                <a:ext uri="{FF2B5EF4-FFF2-40B4-BE49-F238E27FC236}">
                  <a16:creationId xmlns:a16="http://schemas.microsoft.com/office/drawing/2014/main" id="{673ADA55-AEBE-4E77-7D79-0D4EAD7A5B34}"/>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37" name="Group 136">
            <a:extLst>
              <a:ext uri="{FF2B5EF4-FFF2-40B4-BE49-F238E27FC236}">
                <a16:creationId xmlns:a16="http://schemas.microsoft.com/office/drawing/2014/main" id="{0EDBA5F1-4C83-7F0D-5A98-4E63915A1F3C}"/>
              </a:ext>
            </a:extLst>
          </p:cNvPr>
          <p:cNvGrpSpPr/>
          <p:nvPr/>
        </p:nvGrpSpPr>
        <p:grpSpPr>
          <a:xfrm>
            <a:off x="10195084" y="1462475"/>
            <a:ext cx="1696592" cy="1807506"/>
            <a:chOff x="10195084" y="1462475"/>
            <a:chExt cx="1696592" cy="1807506"/>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110799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Josh </a:t>
              </a: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an Internal Communications Manager</a:t>
              </a:r>
            </a:p>
          </p:txBody>
        </p:sp>
        <p:pic>
          <p:nvPicPr>
            <p:cNvPr id="136" name="Graphic 135">
              <a:extLst>
                <a:ext uri="{FF2B5EF4-FFF2-40B4-BE49-F238E27FC236}">
                  <a16:creationId xmlns:a16="http://schemas.microsoft.com/office/drawing/2014/main" id="{01E1F85E-0150-DC6F-9E32-4309B85BADC8}"/>
                </a:ext>
                <a:ext uri="{C183D7F6-B498-43B3-948B-1728B52AA6E4}">
                  <adec:decorative xmlns:adec="http://schemas.microsoft.com/office/drawing/2017/decorative" val="1"/>
                </a:ext>
              </a:extLst>
            </p:cNvPr>
            <p:cNvPicPr>
              <a:picLocks noChangeAspect="1"/>
            </p:cNvPicPr>
            <p:nvPr/>
          </p:nvPicPr>
          <p:blipFill>
            <a:blip r:embed="rId14">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rot="10800000">
              <a:off x="11616886" y="2995191"/>
              <a:ext cx="274790" cy="274790"/>
            </a:xfrm>
            <a:prstGeom prst="rect">
              <a:avLst/>
            </a:prstGeom>
          </p:spPr>
        </p:pic>
      </p:grpSp>
    </p:spTree>
    <p:extLst>
      <p:ext uri="{BB962C8B-B14F-4D97-AF65-F5344CB8AC3E}">
        <p14:creationId xmlns:p14="http://schemas.microsoft.com/office/powerpoint/2010/main" val="2481298158"/>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382</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Internal Communications Manager at Microsoft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